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Comfortaa Medium" panose="020B0604020202020204" charset="0"/>
      <p:regular r:id="rId14"/>
      <p:bold r:id="rId15"/>
    </p:embeddedFont>
    <p:embeddedFont>
      <p:font typeface="Comfortaa" panose="020B0604020202020204" charset="0"/>
      <p:regular r:id="rId16"/>
      <p:bold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id/MkQ0OiyKHVA8xXwtV15SCLw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26" y="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384818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50696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67898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9492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2695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3007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bac66d7669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g2bac66d7669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9065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0856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bac66d7b5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2bac66d7b5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4212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bac66d7b5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2bac66d7b5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5603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bac66d7b51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2bac66d7b51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82754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bac66d7b51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g2bac66d7b51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0488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>
  <p:cSld name="TITLE_1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2">
            <a:alphaModFix/>
          </a:blip>
          <a:srcRect l="41318"/>
          <a:stretch/>
        </p:blipFill>
        <p:spPr>
          <a:xfrm>
            <a:off x="-59925" y="874725"/>
            <a:ext cx="2494950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0"/>
          <p:cNvPicPr preferRelativeResize="0"/>
          <p:nvPr/>
        </p:nvPicPr>
        <p:blipFill rotWithShape="1">
          <a:blip r:embed="rId3">
            <a:alphaModFix/>
          </a:blip>
          <a:srcRect l="50914" t="23989"/>
          <a:stretch/>
        </p:blipFill>
        <p:spPr>
          <a:xfrm>
            <a:off x="-2" y="-12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00376" y="1372200"/>
            <a:ext cx="31432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 flipH="1">
            <a:off x="0" y="4054301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16326" y="1595425"/>
            <a:ext cx="35242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01525" y="-82375"/>
            <a:ext cx="442475" cy="407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0"/>
          <p:cNvSpPr txBox="1">
            <a:spLocks noGrp="1"/>
          </p:cNvSpPr>
          <p:nvPr>
            <p:ph type="subTitle" idx="1"/>
          </p:nvPr>
        </p:nvSpPr>
        <p:spPr>
          <a:xfrm>
            <a:off x="1994400" y="2453100"/>
            <a:ext cx="5155200" cy="7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">
  <p:cSld name="CUSTOM_4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11"/>
          <p:cNvPicPr preferRelativeResize="0"/>
          <p:nvPr/>
        </p:nvPicPr>
        <p:blipFill rotWithShape="1">
          <a:blip r:embed="rId2">
            <a:alphaModFix/>
          </a:blip>
          <a:srcRect l="41318"/>
          <a:stretch/>
        </p:blipFill>
        <p:spPr>
          <a:xfrm>
            <a:off x="-70625" y="993850"/>
            <a:ext cx="2565574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1"/>
          <p:cNvPicPr preferRelativeResize="0"/>
          <p:nvPr/>
        </p:nvPicPr>
        <p:blipFill rotWithShape="1">
          <a:blip r:embed="rId3">
            <a:alphaModFix/>
          </a:blip>
          <a:srcRect l="50914" t="23989"/>
          <a:stretch/>
        </p:blipFill>
        <p:spPr>
          <a:xfrm>
            <a:off x="-2" y="142675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32175" y="3705420"/>
            <a:ext cx="1174800" cy="348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 flipH="1">
            <a:off x="0" y="4225026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86100" y="1595425"/>
            <a:ext cx="282650" cy="156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01525" y="-988725"/>
            <a:ext cx="549725" cy="506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1"/>
          <p:cNvSpPr txBox="1">
            <a:spLocks noGrp="1"/>
          </p:cNvSpPr>
          <p:nvPr>
            <p:ph type="body" idx="1"/>
          </p:nvPr>
        </p:nvSpPr>
        <p:spPr>
          <a:xfrm>
            <a:off x="2813025" y="1341725"/>
            <a:ext cx="4542900" cy="24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619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">
  <p:cSld name="CUSTOM_3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/>
          <p:nvPr/>
        </p:nvSpPr>
        <p:spPr>
          <a:xfrm rot="5400000">
            <a:off x="7151400" y="2453750"/>
            <a:ext cx="3595800" cy="3894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" name="Google Shape;29;p12"/>
          <p:cNvGrpSpPr/>
          <p:nvPr/>
        </p:nvGrpSpPr>
        <p:grpSpPr>
          <a:xfrm>
            <a:off x="1922176" y="538720"/>
            <a:ext cx="6595856" cy="469184"/>
            <a:chOff x="67201" y="3050732"/>
            <a:chExt cx="6595856" cy="469184"/>
          </a:xfrm>
        </p:grpSpPr>
        <p:grpSp>
          <p:nvGrpSpPr>
            <p:cNvPr id="30" name="Google Shape;30;p12"/>
            <p:cNvGrpSpPr/>
            <p:nvPr/>
          </p:nvGrpSpPr>
          <p:grpSpPr>
            <a:xfrm rot="10800000" flipH="1">
              <a:off x="67201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1" name="Google Shape;31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" name="Google Shape;32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3" name="Google Shape;33;p12"/>
            <p:cNvGrpSpPr/>
            <p:nvPr/>
          </p:nvGrpSpPr>
          <p:grpSpPr>
            <a:xfrm rot="10800000" flipH="1">
              <a:off x="943478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4" name="Google Shape;34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5" name="Google Shape;35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6" name="Google Shape;36;p12"/>
            <p:cNvGrpSpPr/>
            <p:nvPr/>
          </p:nvGrpSpPr>
          <p:grpSpPr>
            <a:xfrm rot="10800000" flipH="1">
              <a:off x="1819755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7" name="Google Shape;37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8" name="Google Shape;38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9" name="Google Shape;39;p12"/>
            <p:cNvGrpSpPr/>
            <p:nvPr/>
          </p:nvGrpSpPr>
          <p:grpSpPr>
            <a:xfrm rot="10800000" flipH="1">
              <a:off x="2696032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0" name="Google Shape;40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" name="Google Shape;41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2" name="Google Shape;42;p12"/>
            <p:cNvGrpSpPr/>
            <p:nvPr/>
          </p:nvGrpSpPr>
          <p:grpSpPr>
            <a:xfrm rot="10800000" flipH="1">
              <a:off x="3572526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3" name="Google Shape;43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4" name="Google Shape;44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5" name="Google Shape;45;p12"/>
            <p:cNvGrpSpPr/>
            <p:nvPr/>
          </p:nvGrpSpPr>
          <p:grpSpPr>
            <a:xfrm rot="10800000" flipH="1">
              <a:off x="4448803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6" name="Google Shape;46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7" name="Google Shape;47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8" name="Google Shape;48;p12"/>
            <p:cNvGrpSpPr/>
            <p:nvPr/>
          </p:nvGrpSpPr>
          <p:grpSpPr>
            <a:xfrm rot="10800000" flipH="1">
              <a:off x="5325080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9" name="Google Shape;49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0" name="Google Shape;50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51" name="Google Shape;51;p12"/>
            <p:cNvCxnSpPr/>
            <p:nvPr/>
          </p:nvCxnSpPr>
          <p:spPr>
            <a:xfrm rot="10800000" flipH="1">
              <a:off x="6201357" y="3050732"/>
              <a:ext cx="461700" cy="461700"/>
            </a:xfrm>
            <a:prstGeom prst="straightConnector1">
              <a:avLst/>
            </a:prstGeom>
            <a:noFill/>
            <a:ln w="28575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52" name="Google Shape;52;p12"/>
          <p:cNvSpPr/>
          <p:nvPr/>
        </p:nvSpPr>
        <p:spPr>
          <a:xfrm rot="-2700000">
            <a:off x="-1745437" y="-235969"/>
            <a:ext cx="4857824" cy="4143787"/>
          </a:xfrm>
          <a:prstGeom prst="triangle">
            <a:avLst>
              <a:gd name="adj" fmla="val 50000"/>
            </a:avLst>
          </a:prstGeom>
          <a:solidFill>
            <a:srgbClr val="F58C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Google Shape;53;p12"/>
          <p:cNvPicPr preferRelativeResize="0"/>
          <p:nvPr/>
        </p:nvPicPr>
        <p:blipFill rotWithShape="1">
          <a:blip r:embed="rId2">
            <a:alphaModFix/>
          </a:blip>
          <a:srcRect l="243" t="11533" r="-2086" b="7012"/>
          <a:stretch/>
        </p:blipFill>
        <p:spPr>
          <a:xfrm rot="-8099996">
            <a:off x="-1013740" y="-574451"/>
            <a:ext cx="4627878" cy="3965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2"/>
          <p:cNvPicPr preferRelativeResize="0"/>
          <p:nvPr/>
        </p:nvPicPr>
        <p:blipFill rotWithShape="1">
          <a:blip r:embed="rId3">
            <a:alphaModFix/>
          </a:blip>
          <a:srcRect l="13179"/>
          <a:stretch/>
        </p:blipFill>
        <p:spPr>
          <a:xfrm>
            <a:off x="-796950" y="478925"/>
            <a:ext cx="5030700" cy="3885000"/>
          </a:xfrm>
          <a:prstGeom prst="triangle">
            <a:avLst>
              <a:gd name="adj" fmla="val 50000"/>
            </a:avLst>
          </a:prstGeom>
          <a:noFill/>
          <a:ln>
            <a:noFill/>
          </a:ln>
        </p:spPr>
      </p:pic>
      <p:sp>
        <p:nvSpPr>
          <p:cNvPr id="55" name="Google Shape;55;p12"/>
          <p:cNvSpPr/>
          <p:nvPr/>
        </p:nvSpPr>
        <p:spPr>
          <a:xfrm rot="3600006">
            <a:off x="3613847" y="4048015"/>
            <a:ext cx="752402" cy="610071"/>
          </a:xfrm>
          <a:prstGeom prst="triangle">
            <a:avLst>
              <a:gd name="adj" fmla="val 50000"/>
            </a:avLst>
          </a:prstGeom>
          <a:solidFill>
            <a:srgbClr val="F58C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2"/>
          <p:cNvSpPr/>
          <p:nvPr/>
        </p:nvSpPr>
        <p:spPr>
          <a:xfrm>
            <a:off x="3229750" y="3874675"/>
            <a:ext cx="683400" cy="683400"/>
          </a:xfrm>
          <a:prstGeom prst="donut">
            <a:avLst>
              <a:gd name="adj" fmla="val 2171"/>
            </a:avLst>
          </a:prstGeom>
          <a:solidFill>
            <a:srgbClr val="2345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" name="Google Shape;57;p12"/>
          <p:cNvGrpSpPr/>
          <p:nvPr/>
        </p:nvGrpSpPr>
        <p:grpSpPr>
          <a:xfrm rot="5400000">
            <a:off x="333975" y="4208913"/>
            <a:ext cx="1209600" cy="188100"/>
            <a:chOff x="322300" y="4485375"/>
            <a:chExt cx="1209600" cy="188100"/>
          </a:xfrm>
        </p:grpSpPr>
        <p:cxnSp>
          <p:nvCxnSpPr>
            <p:cNvPr id="58" name="Google Shape;58;p12"/>
            <p:cNvCxnSpPr/>
            <p:nvPr/>
          </p:nvCxnSpPr>
          <p:spPr>
            <a:xfrm rot="10800000" flipH="1">
              <a:off x="322300" y="4485375"/>
              <a:ext cx="201600" cy="188100"/>
            </a:xfrm>
            <a:prstGeom prst="straightConnector1">
              <a:avLst/>
            </a:prstGeom>
            <a:noFill/>
            <a:ln w="38100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9" name="Google Shape;59;p12"/>
            <p:cNvCxnSpPr/>
            <p:nvPr/>
          </p:nvCxnSpPr>
          <p:spPr>
            <a:xfrm rot="10800000" flipH="1">
              <a:off x="523900" y="4485375"/>
              <a:ext cx="201600" cy="188100"/>
            </a:xfrm>
            <a:prstGeom prst="straightConnector1">
              <a:avLst/>
            </a:prstGeom>
            <a:noFill/>
            <a:ln w="38100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0" name="Google Shape;60;p12"/>
            <p:cNvCxnSpPr/>
            <p:nvPr/>
          </p:nvCxnSpPr>
          <p:spPr>
            <a:xfrm rot="10800000" flipH="1">
              <a:off x="725500" y="4485375"/>
              <a:ext cx="201600" cy="188100"/>
            </a:xfrm>
            <a:prstGeom prst="straightConnector1">
              <a:avLst/>
            </a:prstGeom>
            <a:noFill/>
            <a:ln w="38100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1" name="Google Shape;61;p12"/>
            <p:cNvCxnSpPr/>
            <p:nvPr/>
          </p:nvCxnSpPr>
          <p:spPr>
            <a:xfrm rot="10800000" flipH="1">
              <a:off x="927100" y="4485375"/>
              <a:ext cx="201600" cy="188100"/>
            </a:xfrm>
            <a:prstGeom prst="straightConnector1">
              <a:avLst/>
            </a:prstGeom>
            <a:noFill/>
            <a:ln w="38100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2" name="Google Shape;62;p12"/>
            <p:cNvCxnSpPr/>
            <p:nvPr/>
          </p:nvCxnSpPr>
          <p:spPr>
            <a:xfrm rot="10800000" flipH="1">
              <a:off x="1128700" y="4485375"/>
              <a:ext cx="201600" cy="188100"/>
            </a:xfrm>
            <a:prstGeom prst="straightConnector1">
              <a:avLst/>
            </a:prstGeom>
            <a:noFill/>
            <a:ln w="38100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3" name="Google Shape;63;p12"/>
            <p:cNvCxnSpPr/>
            <p:nvPr/>
          </p:nvCxnSpPr>
          <p:spPr>
            <a:xfrm rot="10800000" flipH="1">
              <a:off x="1330300" y="4485375"/>
              <a:ext cx="201600" cy="188100"/>
            </a:xfrm>
            <a:prstGeom prst="straightConnector1">
              <a:avLst/>
            </a:prstGeom>
            <a:noFill/>
            <a:ln w="38100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pic>
        <p:nvPicPr>
          <p:cNvPr id="64" name="Google Shape;64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52676" y="4446350"/>
            <a:ext cx="705974" cy="20852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4538537" y="1577175"/>
            <a:ext cx="3985200" cy="27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619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3">
  <p:cSld name="CUSTOM_2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763332" y="282765"/>
            <a:ext cx="981627" cy="28993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/>
          <p:nvPr/>
        </p:nvSpPr>
        <p:spPr>
          <a:xfrm rot="10800000">
            <a:off x="6963600" y="-110"/>
            <a:ext cx="2180400" cy="1773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 rotWithShape="1">
          <a:blip r:embed="rId3">
            <a:alphaModFix/>
          </a:blip>
          <a:srcRect l="74507" t="45438" r="12189"/>
          <a:stretch/>
        </p:blipFill>
        <p:spPr>
          <a:xfrm rot="10800000">
            <a:off x="0" y="2251252"/>
            <a:ext cx="604500" cy="26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3"/>
          <p:cNvSpPr/>
          <p:nvPr/>
        </p:nvSpPr>
        <p:spPr>
          <a:xfrm>
            <a:off x="8150425" y="3465450"/>
            <a:ext cx="604500" cy="604500"/>
          </a:xfrm>
          <a:prstGeom prst="ellipse">
            <a:avLst/>
          </a:prstGeom>
          <a:solidFill>
            <a:srgbClr val="F58C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8343975" y="2571750"/>
            <a:ext cx="217400" cy="71352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3"/>
          <p:cNvSpPr/>
          <p:nvPr/>
        </p:nvSpPr>
        <p:spPr>
          <a:xfrm>
            <a:off x="7763313" y="3628050"/>
            <a:ext cx="819000" cy="819000"/>
          </a:xfrm>
          <a:prstGeom prst="donut">
            <a:avLst>
              <a:gd name="adj" fmla="val 1940"/>
            </a:avLst>
          </a:prstGeom>
          <a:solidFill>
            <a:srgbClr val="2345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 txBox="1">
            <a:spLocks noGrp="1"/>
          </p:cNvSpPr>
          <p:nvPr>
            <p:ph type="body" idx="1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619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subTitle" idx="1"/>
          </p:nvPr>
        </p:nvSpPr>
        <p:spPr>
          <a:xfrm>
            <a:off x="1240464" y="2658662"/>
            <a:ext cx="6627628" cy="1247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de" dirty="0"/>
              <a:t>Das Spektrum der Gastfreundschaft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de" sz="1000" dirty="0"/>
              <a:t>Projektnummer: 2022-1-CY01-KA220-VET-000086365</a:t>
            </a:r>
            <a:endParaRPr sz="1000" dirty="0"/>
          </a:p>
        </p:txBody>
      </p:sp>
      <p:pic>
        <p:nvPicPr>
          <p:cNvPr id="80" name="Google Shape;80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"/>
          <p:cNvSpPr txBox="1">
            <a:spLocks noGrp="1"/>
          </p:cNvSpPr>
          <p:nvPr>
            <p:ph type="body" idx="1"/>
          </p:nvPr>
        </p:nvSpPr>
        <p:spPr>
          <a:xfrm>
            <a:off x="2491148" y="1653320"/>
            <a:ext cx="5609143" cy="23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de" sz="1300" dirty="0">
                <a:highlight>
                  <a:schemeClr val="lt1"/>
                </a:highlight>
              </a:rPr>
              <a:t>Kommunikation zur Motivation autistischer </a:t>
            </a:r>
            <a:r>
              <a:rPr lang="de" sz="1300" dirty="0" smtClean="0">
                <a:highlight>
                  <a:schemeClr val="lt1"/>
                </a:highlight>
              </a:rPr>
              <a:t>Mitarbeitender</a:t>
            </a:r>
            <a:endParaRPr sz="1300" dirty="0">
              <a:highlight>
                <a:schemeClr val="lt1"/>
              </a:highlight>
            </a:endParaRPr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de" sz="1300" dirty="0">
                <a:highlight>
                  <a:schemeClr val="lt1"/>
                </a:highlight>
              </a:rPr>
              <a:t>Feedback an autistische </a:t>
            </a:r>
            <a:r>
              <a:rPr lang="de" sz="1300" dirty="0" smtClean="0">
                <a:highlight>
                  <a:schemeClr val="lt1"/>
                </a:highlight>
              </a:rPr>
              <a:t>Mitarbeitende </a:t>
            </a:r>
            <a:r>
              <a:rPr lang="de" sz="1300" dirty="0">
                <a:highlight>
                  <a:schemeClr val="lt1"/>
                </a:highlight>
              </a:rPr>
              <a:t>geben</a:t>
            </a:r>
            <a:endParaRPr sz="1300" dirty="0">
              <a:highlight>
                <a:schemeClr val="lt1"/>
              </a:highlight>
            </a:endParaRPr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de" sz="1300" dirty="0">
                <a:highlight>
                  <a:schemeClr val="lt1"/>
                </a:highlight>
              </a:rPr>
              <a:t>Strategische Stellenplanung und Zielsetzung</a:t>
            </a:r>
            <a:endParaRPr sz="1300" dirty="0">
              <a:highlight>
                <a:schemeClr val="lt1"/>
              </a:highlight>
            </a:endParaRPr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de" sz="1300" dirty="0">
                <a:highlight>
                  <a:schemeClr val="lt1"/>
                </a:highlight>
              </a:rPr>
              <a:t>Sensibilisierung für soziale Inklusion bei Führungskräften</a:t>
            </a:r>
            <a:endParaRPr sz="1300" dirty="0">
              <a:highlight>
                <a:schemeClr val="lt1"/>
              </a:highlight>
            </a:endParaRPr>
          </a:p>
        </p:txBody>
      </p:sp>
      <p:sp>
        <p:nvSpPr>
          <p:cNvPr id="146" name="Google Shape;146;p7"/>
          <p:cNvSpPr txBox="1"/>
          <p:nvPr/>
        </p:nvSpPr>
        <p:spPr>
          <a:xfrm>
            <a:off x="2630525" y="847450"/>
            <a:ext cx="49095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19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6. Zusammenfassung</a:t>
            </a:r>
            <a:endParaRPr sz="2190" b="1">
              <a:solidFill>
                <a:srgbClr val="FD8284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47" name="Google Shape;147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7"/>
          <p:cNvSpPr/>
          <p:nvPr/>
        </p:nvSpPr>
        <p:spPr>
          <a:xfrm>
            <a:off x="2491148" y="62250"/>
            <a:ext cx="4850946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</a:t>
            </a:r>
            <a:r>
              <a:rPr lang="de" b="1" dirty="0">
                <a:solidFill>
                  <a:srgbClr val="002060"/>
                </a:solidFill>
              </a:rPr>
              <a:t>Interaktion mit und unter </a:t>
            </a:r>
            <a:r>
              <a:rPr lang="de" b="1" dirty="0" smtClean="0">
                <a:solidFill>
                  <a:srgbClr val="002060"/>
                </a:solidFill>
              </a:rPr>
              <a:t>allen Mitarbeitenden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"/>
          <p:cNvSpPr txBox="1"/>
          <p:nvPr/>
        </p:nvSpPr>
        <p:spPr>
          <a:xfrm>
            <a:off x="2500161" y="1615297"/>
            <a:ext cx="3720376" cy="2119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3125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4400" b="0" i="0" u="none" strike="noStrike" cap="none" dirty="0" smtClean="0">
                <a:solidFill>
                  <a:srgbClr val="323232"/>
                </a:solidFill>
                <a:latin typeface="Arial"/>
                <a:ea typeface="Arial"/>
                <a:cs typeface="Arial"/>
                <a:sym typeface="Arial"/>
              </a:rPr>
              <a:t>Vielen Dank!</a:t>
            </a:r>
            <a:endParaRPr sz="4400" b="0" i="0" u="none" strike="noStrike" cap="none" dirty="0">
              <a:solidFill>
                <a:srgbClr val="32323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8"/>
          <p:cNvSpPr/>
          <p:nvPr/>
        </p:nvSpPr>
        <p:spPr>
          <a:xfrm>
            <a:off x="2429434" y="62250"/>
            <a:ext cx="4814047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</a:t>
            </a:r>
            <a:r>
              <a:rPr lang="de" b="1" dirty="0">
                <a:solidFill>
                  <a:srgbClr val="002060"/>
                </a:solidFill>
              </a:rPr>
              <a:t>Interaktion mit und unter </a:t>
            </a:r>
            <a:r>
              <a:rPr lang="de" b="1" dirty="0" smtClean="0">
                <a:solidFill>
                  <a:srgbClr val="002060"/>
                </a:solidFill>
              </a:rPr>
              <a:t>allen Mitarbeitenden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"/>
          <p:cNvSpPr txBox="1">
            <a:spLocks noGrp="1"/>
          </p:cNvSpPr>
          <p:nvPr>
            <p:ph type="body" idx="1"/>
          </p:nvPr>
        </p:nvSpPr>
        <p:spPr>
          <a:xfrm>
            <a:off x="2466752" y="881749"/>
            <a:ext cx="5259600" cy="3607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None/>
            </a:pPr>
            <a:r>
              <a:rPr lang="de" sz="1400" dirty="0"/>
              <a:t>Ziel des HOST-Projekts ist es, </a:t>
            </a:r>
            <a:r>
              <a:rPr lang="de" sz="1400" dirty="0" smtClean="0"/>
              <a:t>HotelmanagerInnen </a:t>
            </a:r>
            <a:r>
              <a:rPr lang="de" sz="1400" dirty="0"/>
              <a:t>und </a:t>
            </a:r>
            <a:r>
              <a:rPr lang="de" sz="1400" dirty="0" smtClean="0"/>
              <a:t>HR-ExpertInnen </a:t>
            </a:r>
            <a:r>
              <a:rPr lang="de" sz="1400" dirty="0"/>
              <a:t>in der Führung und Entwicklung von Personal mit Autismus zu schulen.</a:t>
            </a:r>
            <a:endParaRPr sz="1400" dirty="0"/>
          </a:p>
          <a:p>
            <a:pPr marL="0" lvl="0" indent="0" algn="just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31250"/>
              <a:buNone/>
            </a:pPr>
            <a:endParaRPr sz="1400" dirty="0"/>
          </a:p>
          <a:p>
            <a:pPr marL="0" lvl="0" indent="0" algn="just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31250"/>
              <a:buNone/>
            </a:pPr>
            <a:r>
              <a:rPr lang="de" sz="1400" dirty="0"/>
              <a:t>Projektergebnisse:</a:t>
            </a:r>
            <a:endParaRPr sz="1400" b="0" dirty="0"/>
          </a:p>
          <a:p>
            <a:pPr marL="285750" lvl="0" indent="-261937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6250"/>
              <a:buFont typeface="Arial"/>
              <a:buChar char="•"/>
            </a:pPr>
            <a:r>
              <a:rPr lang="de" sz="1300" dirty="0"/>
              <a:t>Umfassender Schulungskurs</a:t>
            </a:r>
            <a:endParaRPr sz="1300" dirty="0"/>
          </a:p>
          <a:p>
            <a:pPr marL="285750" lvl="0" indent="-261937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6250"/>
              <a:buFont typeface="Arial"/>
              <a:buChar char="•"/>
            </a:pPr>
            <a:r>
              <a:rPr lang="de" sz="1300" dirty="0"/>
              <a:t>Eine Methodologie zur Bereitstellung von Berufsbildung</a:t>
            </a:r>
            <a:endParaRPr sz="1300" dirty="0"/>
          </a:p>
          <a:p>
            <a:pPr marL="285750" lvl="0" indent="-261937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6250"/>
              <a:buFont typeface="Arial"/>
              <a:buChar char="•"/>
            </a:pPr>
            <a:r>
              <a:rPr lang="de" sz="1300" dirty="0"/>
              <a:t>Ein Brettspiel für </a:t>
            </a:r>
            <a:r>
              <a:rPr lang="de" sz="1300" dirty="0" smtClean="0"/>
              <a:t>neurodiverse Hospitality-Teams</a:t>
            </a:r>
            <a:endParaRPr sz="13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64062"/>
              <a:buNone/>
            </a:pPr>
            <a:endParaRPr sz="1400" dirty="0"/>
          </a:p>
        </p:txBody>
      </p:sp>
      <p:pic>
        <p:nvPicPr>
          <p:cNvPr id="86" name="Google Shape;86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2"/>
          <p:cNvSpPr/>
          <p:nvPr/>
        </p:nvSpPr>
        <p:spPr>
          <a:xfrm>
            <a:off x="2491148" y="62250"/>
            <a:ext cx="4841981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</a:t>
            </a:r>
            <a:r>
              <a:rPr lang="de" b="1" dirty="0">
                <a:solidFill>
                  <a:srgbClr val="002060"/>
                </a:solidFill>
              </a:rPr>
              <a:t>Interaktion mit und </a:t>
            </a:r>
            <a:r>
              <a:rPr lang="de" b="1" dirty="0" smtClean="0">
                <a:solidFill>
                  <a:srgbClr val="002060"/>
                </a:solidFill>
              </a:rPr>
              <a:t>unter allen Mitarbeitenden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 txBox="1">
            <a:spLocks noGrp="1"/>
          </p:cNvSpPr>
          <p:nvPr>
            <p:ph type="body" idx="1"/>
          </p:nvPr>
        </p:nvSpPr>
        <p:spPr>
          <a:xfrm>
            <a:off x="4313750" y="1181850"/>
            <a:ext cx="4331486" cy="36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7142"/>
              <a:buNone/>
            </a:pPr>
            <a:r>
              <a:rPr lang="de" sz="1050" dirty="0"/>
              <a:t>Modul 2 Ziel</a:t>
            </a:r>
            <a:endParaRPr sz="105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65697"/>
              <a:buNone/>
            </a:pPr>
            <a:r>
              <a:rPr lang="de" sz="1050" b="0" dirty="0" smtClean="0"/>
              <a:t>In </a:t>
            </a:r>
            <a:r>
              <a:rPr lang="de" sz="1050" b="0" dirty="0"/>
              <a:t>diesem Modul geht es um das Kommunikationsverhalten von Führungskräften sowie um die notwendigen Fähigkeiten, um andere zu motivieren und autistischen </a:t>
            </a:r>
            <a:r>
              <a:rPr lang="de" sz="1050" b="0" dirty="0" smtClean="0"/>
              <a:t>Mitarbeitenden </a:t>
            </a:r>
            <a:r>
              <a:rPr lang="de" sz="1050" b="0" dirty="0"/>
              <a:t>Feedback zu geben.</a:t>
            </a:r>
            <a:endParaRPr sz="1050" b="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65697"/>
              <a:buNone/>
            </a:pPr>
            <a:r>
              <a:rPr lang="de" sz="1050" b="0" dirty="0"/>
              <a:t>Ein Hauptziel besteht darin, Berufsbilder, Arbeit und Aufgaben sowie Verantwortlichkeiten gegenüber </a:t>
            </a:r>
            <a:r>
              <a:rPr lang="de" sz="1050" b="0" dirty="0" smtClean="0"/>
              <a:t>Mitarbeitenden mit </a:t>
            </a:r>
            <a:r>
              <a:rPr lang="de" sz="1050" b="0" dirty="0"/>
              <a:t>Autismus zu beschreiben und zu kommunizieren sowie Führungskräften beizubringen, wie sie berufliche Ziele festlegen, vereinbaren und kommunizieren.</a:t>
            </a:r>
            <a:endParaRPr sz="1050" b="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65697"/>
              <a:buNone/>
            </a:pPr>
            <a:r>
              <a:rPr lang="de" sz="1050" b="0" dirty="0"/>
              <a:t>Ein weiteres Ziel besteht darin, die soziale Inklusion zu erforschen und </a:t>
            </a:r>
            <a:r>
              <a:rPr lang="de" sz="1050" b="0" dirty="0" smtClean="0"/>
              <a:t>HotelmanagerInnen </a:t>
            </a:r>
            <a:r>
              <a:rPr lang="de" sz="1050" b="0" dirty="0"/>
              <a:t>über die Wirkung und Vorteile der Förderung zu informieren</a:t>
            </a:r>
            <a:r>
              <a:rPr lang="de" sz="1050" b="0" dirty="0" smtClean="0"/>
              <a:t>.</a:t>
            </a:r>
            <a:endParaRPr sz="1050" dirty="0"/>
          </a:p>
        </p:txBody>
      </p:sp>
      <p:pic>
        <p:nvPicPr>
          <p:cNvPr id="93" name="Google Shape;93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3"/>
          <p:cNvSpPr/>
          <p:nvPr/>
        </p:nvSpPr>
        <p:spPr>
          <a:xfrm>
            <a:off x="2860603" y="80723"/>
            <a:ext cx="4831115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</a:t>
            </a:r>
            <a:r>
              <a:rPr lang="de" b="1" dirty="0">
                <a:solidFill>
                  <a:srgbClr val="002060"/>
                </a:solidFill>
              </a:rPr>
              <a:t>Interaktion mit und unter </a:t>
            </a:r>
            <a:r>
              <a:rPr lang="de" b="1" dirty="0" smtClean="0">
                <a:solidFill>
                  <a:srgbClr val="002060"/>
                </a:solidFill>
              </a:rPr>
              <a:t>allen Mitarbeitenden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bac66d7669_1_37"/>
          <p:cNvSpPr txBox="1">
            <a:spLocks noGrp="1"/>
          </p:cNvSpPr>
          <p:nvPr>
            <p:ph type="body" idx="1"/>
          </p:nvPr>
        </p:nvSpPr>
        <p:spPr>
          <a:xfrm>
            <a:off x="4115718" y="1180011"/>
            <a:ext cx="4463400" cy="29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7142"/>
              <a:buNone/>
            </a:pPr>
            <a:r>
              <a:rPr lang="de" sz="1300" dirty="0">
                <a:highlight>
                  <a:schemeClr val="lt1"/>
                </a:highlight>
              </a:rPr>
              <a:t>Modul 2 Lernergebnisse</a:t>
            </a:r>
            <a:endParaRPr sz="1300" dirty="0">
              <a:highlight>
                <a:schemeClr val="lt1"/>
              </a:highlight>
            </a:endParaRPr>
          </a:p>
          <a:p>
            <a:pPr marL="457200" lvl="0" indent="-333375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0000"/>
              <a:buAutoNum type="arabicPeriod"/>
            </a:pPr>
            <a:r>
              <a:rPr lang="de" sz="1300" dirty="0" smtClean="0">
                <a:highlight>
                  <a:schemeClr val="lt1"/>
                </a:highlight>
              </a:rPr>
              <a:t>Unterstützung autistischen Personals am </a:t>
            </a:r>
            <a:r>
              <a:rPr lang="de" sz="1300" dirty="0">
                <a:highlight>
                  <a:schemeClr val="lt1"/>
                </a:highlight>
              </a:rPr>
              <a:t>Arbeitsplatz</a:t>
            </a:r>
            <a:endParaRPr sz="1300" dirty="0">
              <a:highlight>
                <a:schemeClr val="lt1"/>
              </a:highlight>
            </a:endParaRPr>
          </a:p>
          <a:p>
            <a:pPr marL="457200" lvl="0" indent="-333375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0000"/>
              <a:buAutoNum type="arabicPeriod"/>
            </a:pPr>
            <a:r>
              <a:rPr lang="de" sz="1300" dirty="0">
                <a:highlight>
                  <a:schemeClr val="lt1"/>
                </a:highlight>
              </a:rPr>
              <a:t>Stellenprofile für autistisches Personal erstellen</a:t>
            </a:r>
            <a:endParaRPr sz="1300" dirty="0">
              <a:highlight>
                <a:schemeClr val="lt1"/>
              </a:highlight>
            </a:endParaRPr>
          </a:p>
          <a:p>
            <a:pPr marL="457200" lvl="0" indent="-333375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0000"/>
              <a:buAutoNum type="arabicPeriod"/>
            </a:pPr>
            <a:r>
              <a:rPr lang="de" sz="1300" dirty="0">
                <a:highlight>
                  <a:schemeClr val="lt1"/>
                </a:highlight>
              </a:rPr>
              <a:t>Ziele setzen und überwachen</a:t>
            </a:r>
            <a:endParaRPr sz="1300" dirty="0">
              <a:highlight>
                <a:schemeClr val="lt1"/>
              </a:highlight>
            </a:endParaRPr>
          </a:p>
          <a:p>
            <a:pPr lvl="0" indent="-333375" algn="just">
              <a:lnSpc>
                <a:spcPct val="150000"/>
              </a:lnSpc>
              <a:buClr>
                <a:schemeClr val="dk1"/>
              </a:buClr>
              <a:buSzPct val="110000"/>
              <a:buAutoNum type="arabicPeriod"/>
            </a:pPr>
            <a:r>
              <a:rPr lang="de-DE" sz="1300" dirty="0">
                <a:highlight>
                  <a:schemeClr val="lt1"/>
                </a:highlight>
              </a:rPr>
              <a:t>Wissen über soziale Inklusion am Arbeitsplatz</a:t>
            </a:r>
            <a:endParaRPr sz="1300" dirty="0">
              <a:highlight>
                <a:schemeClr val="lt1"/>
              </a:highlight>
            </a:endParaRPr>
          </a:p>
          <a:p>
            <a:pPr lvl="0" indent="-333375" algn="just">
              <a:lnSpc>
                <a:spcPct val="150000"/>
              </a:lnSpc>
              <a:buClr>
                <a:schemeClr val="dk1"/>
              </a:buClr>
              <a:buSzPct val="110000"/>
              <a:buAutoNum type="arabicPeriod"/>
            </a:pPr>
            <a:r>
              <a:rPr lang="de" sz="1300" dirty="0" smtClean="0">
                <a:highlight>
                  <a:schemeClr val="lt1"/>
                </a:highlight>
              </a:rPr>
              <a:t>Fähigkeit: </a:t>
            </a:r>
            <a:r>
              <a:rPr lang="de" sz="1300" dirty="0">
                <a:highlight>
                  <a:schemeClr val="lt1"/>
                </a:highlight>
              </a:rPr>
              <a:t>Wie kommuniziert man mit autistischem </a:t>
            </a:r>
            <a:r>
              <a:rPr lang="de" sz="1300" dirty="0" smtClean="0">
                <a:highlight>
                  <a:schemeClr val="lt1"/>
                </a:highlight>
              </a:rPr>
              <a:t>Personal</a:t>
            </a:r>
            <a:endParaRPr sz="1300" dirty="0">
              <a:highlight>
                <a:schemeClr val="lt1"/>
              </a:highlight>
            </a:endParaRPr>
          </a:p>
          <a:p>
            <a:pPr marL="457200" lvl="0" indent="-333375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0000"/>
              <a:buAutoNum type="arabicPeriod"/>
            </a:pPr>
            <a:r>
              <a:rPr lang="de" sz="1300" dirty="0">
                <a:highlight>
                  <a:schemeClr val="lt1"/>
                </a:highlight>
              </a:rPr>
              <a:t>Fähigkeit: Wie man autistischem Personal Feedback gibt</a:t>
            </a:r>
            <a:endParaRPr sz="1300" dirty="0">
              <a:highlight>
                <a:schemeClr val="lt1"/>
              </a:highlight>
            </a:endParaRPr>
          </a:p>
        </p:txBody>
      </p:sp>
      <p:pic>
        <p:nvPicPr>
          <p:cNvPr id="100" name="Google Shape;100;g2bac66d7669_1_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g2bac66d7669_1_37"/>
          <p:cNvSpPr/>
          <p:nvPr/>
        </p:nvSpPr>
        <p:spPr>
          <a:xfrm>
            <a:off x="2712822" y="-9236"/>
            <a:ext cx="487946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</a:t>
            </a:r>
            <a:r>
              <a:rPr lang="de" b="1" dirty="0">
                <a:solidFill>
                  <a:srgbClr val="002060"/>
                </a:solidFill>
              </a:rPr>
              <a:t>Interaktion mit und unter </a:t>
            </a:r>
            <a:r>
              <a:rPr lang="de" b="1" dirty="0" smtClean="0">
                <a:solidFill>
                  <a:srgbClr val="002060"/>
                </a:solidFill>
              </a:rPr>
              <a:t>allen Mitarbeitenden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 txBox="1">
            <a:spLocks noGrp="1"/>
          </p:cNvSpPr>
          <p:nvPr>
            <p:ph type="body" idx="1"/>
          </p:nvPr>
        </p:nvSpPr>
        <p:spPr>
          <a:xfrm>
            <a:off x="2414375" y="646275"/>
            <a:ext cx="5447400" cy="35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9525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70"/>
              <a:buNone/>
            </a:pPr>
            <a:r>
              <a:rPr lang="de" sz="2200" b="0" dirty="0">
                <a:solidFill>
                  <a:srgbClr val="FD8284"/>
                </a:solidFill>
              </a:rPr>
              <a:t>Inhalt des Moduls:</a:t>
            </a:r>
            <a:endParaRPr sz="2200" b="0" dirty="0">
              <a:solidFill>
                <a:srgbClr val="FD8284"/>
              </a:solidFill>
            </a:endParaRPr>
          </a:p>
          <a:p>
            <a: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de" sz="1400" b="0" dirty="0"/>
              <a:t>Einheit 1: Kommunikationsverhalten und Fähigkeiten zur Motivation und </a:t>
            </a:r>
            <a:r>
              <a:rPr lang="de" sz="1400" b="0" dirty="0" smtClean="0"/>
              <a:t>Feedback </a:t>
            </a:r>
            <a:r>
              <a:rPr lang="de" sz="1400" b="0" dirty="0"/>
              <a:t>an autistisches Personal verstehen</a:t>
            </a:r>
            <a:endParaRPr sz="1400" b="0" dirty="0"/>
          </a:p>
          <a:p>
            <a: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de" sz="1400" b="0" dirty="0"/>
              <a:t>Einheit 2: Arbeitsplanung: </a:t>
            </a:r>
            <a:r>
              <a:rPr lang="de" sz="1400" b="0" dirty="0" smtClean="0"/>
              <a:t>Stellenprofile</a:t>
            </a:r>
            <a:r>
              <a:rPr lang="de" sz="1400" b="0" dirty="0"/>
              <a:t>, Arbeit, Aufgaben und Verantwortung gegenüber autistischem Personal.</a:t>
            </a:r>
            <a:endParaRPr sz="1400" b="0" dirty="0"/>
          </a:p>
          <a:p>
            <a: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de" sz="1400" b="0" dirty="0"/>
              <a:t>Einheit 3: Zielsetzung: Arbeitsziele festlegen, vereinbaren und kommunizieren.</a:t>
            </a:r>
            <a:endParaRPr sz="1400" b="0" dirty="0"/>
          </a:p>
          <a:p>
            <a: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de" sz="1400" b="0" dirty="0"/>
              <a:t>Einheit 4: Soziale Inklusion für </a:t>
            </a:r>
            <a:r>
              <a:rPr lang="de" sz="1400" b="0" dirty="0" smtClean="0"/>
              <a:t>Führungskräfte</a:t>
            </a:r>
            <a:endParaRPr sz="1400" dirty="0"/>
          </a:p>
        </p:txBody>
      </p:sp>
      <p:pic>
        <p:nvPicPr>
          <p:cNvPr id="107" name="Google Shape;107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4"/>
          <p:cNvSpPr/>
          <p:nvPr/>
        </p:nvSpPr>
        <p:spPr>
          <a:xfrm>
            <a:off x="2491149" y="62250"/>
            <a:ext cx="485991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</a:t>
            </a:r>
            <a:r>
              <a:rPr lang="de" b="1" dirty="0">
                <a:solidFill>
                  <a:srgbClr val="002060"/>
                </a:solidFill>
              </a:rPr>
              <a:t>Interaktion mit und unter </a:t>
            </a:r>
            <a:r>
              <a:rPr lang="de" b="1" dirty="0" smtClean="0">
                <a:solidFill>
                  <a:srgbClr val="002060"/>
                </a:solidFill>
              </a:rPr>
              <a:t>allen Mitarbeitenden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bac66d7b51_0_0"/>
          <p:cNvSpPr txBox="1">
            <a:spLocks noGrp="1"/>
          </p:cNvSpPr>
          <p:nvPr>
            <p:ph type="body" idx="1"/>
          </p:nvPr>
        </p:nvSpPr>
        <p:spPr>
          <a:xfrm>
            <a:off x="2414375" y="1296795"/>
            <a:ext cx="5447400" cy="27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74434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600" b="0" dirty="0"/>
              <a:t>Verständnis für Kommunikation, Verhalten und Fähigkeiten zur Motivation anderer und zur Rückmeldung an autistisches Personal</a:t>
            </a:r>
            <a:endParaRPr sz="1600" b="0" dirty="0"/>
          </a:p>
          <a:p>
            <a:pPr marL="0" lvl="0" indent="0" algn="l" rtl="0">
              <a:lnSpc>
                <a:spcPct val="74434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 b="0" dirty="0"/>
          </a:p>
          <a:p>
            <a:pPr marL="0" lvl="0" indent="0" algn="l" rtl="0">
              <a:lnSpc>
                <a:spcPct val="105882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de" sz="1400" b="0" dirty="0"/>
              <a:t>2.a. Ihre Aufmerksamkeit gewinnen und behalten</a:t>
            </a:r>
            <a:endParaRPr sz="1400" b="0" dirty="0"/>
          </a:p>
          <a:p>
            <a:pPr marL="0" lvl="0" indent="0" algn="l" rtl="0">
              <a:lnSpc>
                <a:spcPct val="105882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de" sz="1400" b="0" dirty="0"/>
              <a:t>2.b. Verarbeitungsinformationen</a:t>
            </a:r>
            <a:endParaRPr sz="1400" b="0" dirty="0"/>
          </a:p>
          <a:p>
            <a:pPr marL="0" lvl="0" indent="0" algn="l" rtl="0">
              <a:lnSpc>
                <a:spcPct val="105882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de" sz="1400" b="0" dirty="0"/>
              <a:t>2.c. Vermeidung offener Fragen</a:t>
            </a:r>
            <a:endParaRPr sz="1400" b="0" dirty="0"/>
          </a:p>
          <a:p>
            <a:pPr marL="0" lvl="0" indent="0" algn="l" rtl="0">
              <a:lnSpc>
                <a:spcPct val="105882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de" sz="1400" b="0" dirty="0"/>
              <a:t>2.d. Ideen und bewährte Vorgehensweisen</a:t>
            </a:r>
            <a:endParaRPr sz="1400" b="0" dirty="0"/>
          </a:p>
          <a:p>
            <a:pPr marL="0" lvl="0" indent="0" algn="l" rtl="0">
              <a:lnSpc>
                <a:spcPct val="105882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de" sz="1400" b="0" dirty="0"/>
              <a:t>2.e. Wie man </a:t>
            </a:r>
            <a:r>
              <a:rPr lang="de" sz="1400" b="0" dirty="0" smtClean="0"/>
              <a:t>Mitarbeitenden </a:t>
            </a:r>
            <a:r>
              <a:rPr lang="de" sz="1400" b="0" dirty="0"/>
              <a:t>mit Autismus Feedback gibt</a:t>
            </a:r>
            <a:endParaRPr sz="1400" b="0" dirty="0"/>
          </a:p>
        </p:txBody>
      </p:sp>
      <p:sp>
        <p:nvSpPr>
          <p:cNvPr id="114" name="Google Shape;114;g2bac66d7b51_0_0"/>
          <p:cNvSpPr txBox="1"/>
          <p:nvPr/>
        </p:nvSpPr>
        <p:spPr>
          <a:xfrm>
            <a:off x="2480875" y="847450"/>
            <a:ext cx="53259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19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2. Kommunikation verstehen</a:t>
            </a:r>
            <a:endParaRPr sz="2190" b="1">
              <a:solidFill>
                <a:srgbClr val="FD8284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15" name="Google Shape;115;g2bac66d7b51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g2bac66d7b51_0_0"/>
          <p:cNvSpPr/>
          <p:nvPr/>
        </p:nvSpPr>
        <p:spPr>
          <a:xfrm>
            <a:off x="2491148" y="62250"/>
            <a:ext cx="4850946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</a:t>
            </a:r>
            <a:r>
              <a:rPr lang="de" b="1" dirty="0">
                <a:solidFill>
                  <a:srgbClr val="002060"/>
                </a:solidFill>
              </a:rPr>
              <a:t>Interaktion mit und unter </a:t>
            </a:r>
            <a:r>
              <a:rPr lang="de" b="1" dirty="0" smtClean="0">
                <a:solidFill>
                  <a:srgbClr val="002060"/>
                </a:solidFill>
              </a:rPr>
              <a:t>allen Mitarbeitenden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bac66d7b51_0_6"/>
          <p:cNvSpPr txBox="1">
            <a:spLocks noGrp="1"/>
          </p:cNvSpPr>
          <p:nvPr>
            <p:ph type="body" idx="1"/>
          </p:nvPr>
        </p:nvSpPr>
        <p:spPr>
          <a:xfrm>
            <a:off x="2462060" y="1418706"/>
            <a:ext cx="5015700" cy="27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600" dirty="0"/>
              <a:t>Stellenplanung: Stellenprofile, Arbeit, Aufgaben und Verantwortung gegenüber </a:t>
            </a:r>
            <a:r>
              <a:rPr lang="de-DE" sz="1600" dirty="0" smtClean="0"/>
              <a:t>autistischem Personal</a:t>
            </a:r>
            <a:endParaRPr sz="16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  <a:p>
            <a:pPr marL="0" lvl="0" indent="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de" sz="1300" dirty="0"/>
              <a:t>3.a. Wie beschreibt man einen Job?</a:t>
            </a:r>
            <a:endParaRPr sz="1300" dirty="0"/>
          </a:p>
          <a:p>
            <a:pPr marL="0" lvl="0" indent="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de" sz="1300" dirty="0"/>
              <a:t>3.b. Wie man organisiert und Prioritäten setzt</a:t>
            </a:r>
            <a:endParaRPr sz="1300" dirty="0"/>
          </a:p>
          <a:p>
            <a:pPr marL="0" lvl="0" indent="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de" sz="1300" dirty="0"/>
              <a:t>3.c. Strategien zur Organisation und Priorisierung</a:t>
            </a:r>
            <a:endParaRPr sz="1300" b="0" dirty="0"/>
          </a:p>
        </p:txBody>
      </p:sp>
      <p:sp>
        <p:nvSpPr>
          <p:cNvPr id="122" name="Google Shape;122;g2bac66d7b51_0_6"/>
          <p:cNvSpPr txBox="1"/>
          <p:nvPr/>
        </p:nvSpPr>
        <p:spPr>
          <a:xfrm>
            <a:off x="2480875" y="847450"/>
            <a:ext cx="53259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219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3. Auftragsplanung</a:t>
            </a:r>
            <a:endParaRPr sz="2190" b="1">
              <a:solidFill>
                <a:srgbClr val="FD8284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23" name="Google Shape;123;g2bac66d7b51_0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g2bac66d7b51_0_6"/>
          <p:cNvSpPr/>
          <p:nvPr/>
        </p:nvSpPr>
        <p:spPr>
          <a:xfrm>
            <a:off x="2491148" y="62250"/>
            <a:ext cx="4894251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</a:t>
            </a:r>
            <a:r>
              <a:rPr lang="de" b="1" dirty="0">
                <a:solidFill>
                  <a:srgbClr val="002060"/>
                </a:solidFill>
              </a:rPr>
              <a:t>Interaktion mit und unter </a:t>
            </a:r>
            <a:r>
              <a:rPr lang="de" b="1" dirty="0" smtClean="0">
                <a:solidFill>
                  <a:srgbClr val="002060"/>
                </a:solidFill>
              </a:rPr>
              <a:t>allen Mitarbeitenden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bac66d7b51_0_12"/>
          <p:cNvSpPr txBox="1">
            <a:spLocks noGrp="1"/>
          </p:cNvSpPr>
          <p:nvPr>
            <p:ph type="body" idx="1"/>
          </p:nvPr>
        </p:nvSpPr>
        <p:spPr>
          <a:xfrm>
            <a:off x="2586175" y="1450100"/>
            <a:ext cx="5564100" cy="27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600" b="0" dirty="0"/>
              <a:t>Setzen, vereinbaren und kommunizieren </a:t>
            </a:r>
            <a:r>
              <a:rPr lang="de" sz="1600" b="0" dirty="0" smtClean="0"/>
              <a:t>von </a:t>
            </a:r>
            <a:r>
              <a:rPr lang="de" sz="1600" b="0" dirty="0"/>
              <a:t>Arbeitsziele</a:t>
            </a:r>
            <a:endParaRPr sz="1400" dirty="0"/>
          </a:p>
          <a:p>
            <a:pPr marL="457200" lvl="0" indent="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endParaRPr sz="1300" dirty="0"/>
          </a:p>
          <a:p>
            <a:pPr marL="0" lvl="0" indent="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de" sz="1300" dirty="0"/>
              <a:t>4.a. Ziele auf S.MA.RT-Weise festlegen</a:t>
            </a:r>
            <a:endParaRPr sz="1300" dirty="0"/>
          </a:p>
          <a:p>
            <a:pPr marL="0" lvl="0" indent="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de" sz="1300" dirty="0"/>
              <a:t>4.b. Wie Sie Ziele setzen und überwachen</a:t>
            </a:r>
            <a:endParaRPr sz="1300" dirty="0"/>
          </a:p>
          <a:p>
            <a:pPr marL="0" lvl="0" indent="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de" sz="1300" dirty="0"/>
              <a:t>4.c. Effektive Kommunikation für die Arbeit mit autistischen Menschen </a:t>
            </a:r>
            <a:endParaRPr lang="de" sz="1300" dirty="0" smtClean="0"/>
          </a:p>
          <a:p>
            <a:pPr marL="0" lvl="0" indent="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de" sz="1300" dirty="0" smtClean="0"/>
              <a:t>4.d</a:t>
            </a:r>
            <a:r>
              <a:rPr lang="de" sz="1300" dirty="0"/>
              <a:t>. Was sind einige effektive Schritte</a:t>
            </a:r>
            <a:endParaRPr sz="1300" b="0" dirty="0"/>
          </a:p>
        </p:txBody>
      </p:sp>
      <p:sp>
        <p:nvSpPr>
          <p:cNvPr id="130" name="Google Shape;130;g2bac66d7b51_0_12"/>
          <p:cNvSpPr txBox="1"/>
          <p:nvPr/>
        </p:nvSpPr>
        <p:spPr>
          <a:xfrm>
            <a:off x="2630525" y="847450"/>
            <a:ext cx="49095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19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4. Zielsetzung</a:t>
            </a:r>
            <a:endParaRPr sz="2190" b="1">
              <a:solidFill>
                <a:srgbClr val="FD8284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31" name="Google Shape;131;g2bac66d7b51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g2bac66d7b51_0_12"/>
          <p:cNvSpPr/>
          <p:nvPr/>
        </p:nvSpPr>
        <p:spPr>
          <a:xfrm>
            <a:off x="2491149" y="62250"/>
            <a:ext cx="4913698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</a:t>
            </a:r>
            <a:r>
              <a:rPr lang="de" b="1" dirty="0">
                <a:solidFill>
                  <a:srgbClr val="002060"/>
                </a:solidFill>
              </a:rPr>
              <a:t>Interaktion mit und unter </a:t>
            </a:r>
            <a:r>
              <a:rPr lang="de" b="1" dirty="0" smtClean="0">
                <a:solidFill>
                  <a:srgbClr val="002060"/>
                </a:solidFill>
              </a:rPr>
              <a:t>allen Mitarbeitenden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bac66d7b51_0_18"/>
          <p:cNvSpPr txBox="1">
            <a:spLocks noGrp="1"/>
          </p:cNvSpPr>
          <p:nvPr>
            <p:ph type="body" idx="1"/>
          </p:nvPr>
        </p:nvSpPr>
        <p:spPr>
          <a:xfrm>
            <a:off x="2730275" y="1541950"/>
            <a:ext cx="5131500" cy="27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600" dirty="0"/>
              <a:t>Soziale Inklusion für Führungskräfte</a:t>
            </a:r>
            <a:endParaRPr sz="1600" dirty="0"/>
          </a:p>
          <a:p>
            <a:pPr marL="0" lvl="0" indent="0" algn="l" rtl="0">
              <a:lnSpc>
                <a:spcPct val="105882"/>
              </a:lnSpc>
              <a:spcBef>
                <a:spcPts val="200"/>
              </a:spcBef>
              <a:spcAft>
                <a:spcPts val="0"/>
              </a:spcAft>
              <a:buNone/>
            </a:pPr>
            <a:endParaRPr sz="13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 b="0" dirty="0" smtClean="0"/>
              <a:t>5.a. Z</a:t>
            </a:r>
            <a:r>
              <a:rPr lang="de-DE" sz="1300" b="0" dirty="0" err="1" smtClean="0"/>
              <a:t>iele</a:t>
            </a:r>
            <a:endParaRPr sz="1300" b="0" dirty="0"/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de" sz="1300" b="0" dirty="0"/>
              <a:t>5.b. Was sind die Vorteile</a:t>
            </a:r>
            <a:endParaRPr sz="1300" b="0" dirty="0"/>
          </a:p>
        </p:txBody>
      </p:sp>
      <p:sp>
        <p:nvSpPr>
          <p:cNvPr id="138" name="Google Shape;138;g2bac66d7b51_0_18"/>
          <p:cNvSpPr txBox="1"/>
          <p:nvPr/>
        </p:nvSpPr>
        <p:spPr>
          <a:xfrm>
            <a:off x="2630525" y="847450"/>
            <a:ext cx="49095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19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5. Soziale Inklusion</a:t>
            </a:r>
            <a:endParaRPr sz="2190" b="1">
              <a:solidFill>
                <a:srgbClr val="FD8284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39" name="Google Shape;139;g2bac66d7b51_0_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g2bac66d7b51_0_18"/>
          <p:cNvSpPr/>
          <p:nvPr/>
        </p:nvSpPr>
        <p:spPr>
          <a:xfrm>
            <a:off x="2491148" y="62250"/>
            <a:ext cx="4850946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</a:t>
            </a:r>
            <a:r>
              <a:rPr lang="de" b="1" dirty="0">
                <a:solidFill>
                  <a:srgbClr val="002060"/>
                </a:solidFill>
              </a:rPr>
              <a:t>Interaktion mit und unter </a:t>
            </a:r>
            <a:r>
              <a:rPr lang="de" b="1" dirty="0" smtClean="0">
                <a:solidFill>
                  <a:srgbClr val="002060"/>
                </a:solidFill>
              </a:rPr>
              <a:t>allen Mitarbeitenden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486</Words>
  <Application>Microsoft Office PowerPoint</Application>
  <PresentationFormat>Bildschirmpräsentation (16:9)</PresentationFormat>
  <Paragraphs>67</Paragraphs>
  <Slides>11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Comfortaa Medium</vt:lpstr>
      <vt:lpstr>Arial</vt:lpstr>
      <vt:lpstr>Comfortaa</vt:lpstr>
      <vt:lpstr>Simple Light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ENG</dc:creator>
  <cp:lastModifiedBy>Sabine Ottensammer</cp:lastModifiedBy>
  <cp:revision>11</cp:revision>
  <dcterms:modified xsi:type="dcterms:W3CDTF">2024-08-26T09:58:23Z</dcterms:modified>
</cp:coreProperties>
</file>