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Open Sans" panose="020B0604020202020204" charset="0"/>
      <p:regular r:id="rId28"/>
      <p:bold r:id="rId29"/>
      <p:italic r:id="rId30"/>
      <p:boldItalic r:id="rId31"/>
    </p:embeddedFont>
    <p:embeddedFont>
      <p:font typeface="Economica" panose="020B0604020202020204" charset="0"/>
      <p:regular r:id="rId32"/>
      <p:bold r:id="rId33"/>
      <p:italic r:id="rId34"/>
      <p:boldItalic r:id="rId35"/>
    </p:embeddedFont>
    <p:embeddedFont>
      <p:font typeface="Comfortaa Medium" panose="020B0604020202020204" charset="0"/>
      <p:regular r:id="rId36"/>
      <p:bold r:id="rId37"/>
    </p:embeddedFont>
    <p:embeddedFont>
      <p:font typeface="Comfortaa" panose="020B0604020202020204" charset="0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3" roundtripDataSignature="AMtx7mgm+iLOUigFXdApDpDFJoR78Dvh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C37"/>
    <a:srgbClr val="FFCC66"/>
    <a:srgbClr val="F8F200"/>
    <a:srgbClr val="FFFF00"/>
    <a:srgbClr val="33CC33"/>
    <a:srgbClr val="33CCFF"/>
    <a:srgbClr val="0033CC"/>
    <a:srgbClr val="3333CC"/>
    <a:srgbClr val="542FA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26" y="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43656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780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38216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350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014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8064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87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6170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2868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79209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9287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8958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705682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8" name="Google Shape;26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64755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46783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3157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75379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7747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0" name="Google Shape;33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6680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556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61501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4729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0840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3829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2635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3392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7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7"/>
          <p:cNvPicPr preferRelativeResize="0"/>
          <p:nvPr/>
        </p:nvPicPr>
        <p:blipFill rotWithShape="1">
          <a:blip r:embed="rId3">
            <a:alphaModFix/>
          </a:blip>
          <a:srcRect l="50913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7"/>
          <p:cNvSpPr txBox="1">
            <a:spLocks noGrp="1"/>
          </p:cNvSpPr>
          <p:nvPr>
            <p:ph type="subTitle" idx="1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7" name="Google Shape;6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37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37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3" name="Google Shape;73;p3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39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2" name="Google Shape;82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8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3">
            <a:alphaModFix/>
          </a:blip>
          <a:srcRect l="74505" t="45438" r="12189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8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8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name="adj" fmla="val 1940"/>
            </a:avLst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>
            <a:spLocks noGrp="1"/>
          </p:cNvSpPr>
          <p:nvPr>
            <p:ph type="body" idx="1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  <p:sp>
        <p:nvSpPr>
          <p:cNvPr id="26" name="Google Shape;26;p28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9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9"/>
          <p:cNvPicPr preferRelativeResize="0"/>
          <p:nvPr/>
        </p:nvPicPr>
        <p:blipFill rotWithShape="1">
          <a:blip r:embed="rId3">
            <a:alphaModFix/>
          </a:blip>
          <a:srcRect l="50913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38" name="Google Shape;38;p30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39" name="Google Shape;39;p30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1" name="Google Shape;41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44" name="Google Shape;44;p31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45" name="Google Shape;45;p31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2" name="Google Shape;62;p35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3" name="Google Shape;63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240464" y="2630954"/>
            <a:ext cx="6627600" cy="12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3000" dirty="0"/>
              <a:t>Das Spektrum der Gastfreundschaft</a:t>
            </a:r>
            <a:endParaRPr sz="30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200" dirty="0"/>
              <a:t>Projektnummer: 2022-1-CY01-KA220-VET-000086365</a:t>
            </a:r>
            <a:endParaRPr sz="1200" dirty="0"/>
          </a:p>
        </p:txBody>
      </p:sp>
      <p:pic>
        <p:nvPicPr>
          <p:cNvPr id="90" name="Google Shape;90;p1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body" idx="1"/>
          </p:nvPr>
        </p:nvSpPr>
        <p:spPr>
          <a:xfrm>
            <a:off x="487188" y="793235"/>
            <a:ext cx="5146994" cy="39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900" u="sng" dirty="0"/>
              <a:t>Eine </a:t>
            </a:r>
            <a:r>
              <a:rPr lang="de" sz="1900" u="sng" dirty="0" smtClean="0"/>
              <a:t>lebenslange Überempfindlichkeit und/oder</a:t>
            </a:r>
            <a:r>
              <a:rPr lang="de" sz="1900" u="sng" dirty="0"/>
              <a:t> </a:t>
            </a:r>
            <a:r>
              <a:rPr lang="de" sz="1900" u="sng" dirty="0" smtClean="0"/>
              <a:t>Unterempfindlichkeit </a:t>
            </a:r>
            <a:r>
              <a:rPr lang="de" sz="1900" u="sng" dirty="0"/>
              <a:t>gegenüber verschiedenen Reizen</a:t>
            </a:r>
            <a:r>
              <a:rPr lang="de" sz="1900" u="sng" dirty="0" smtClean="0"/>
              <a:t>:</a:t>
            </a:r>
            <a:br>
              <a:rPr lang="de" sz="1900" u="sng" dirty="0" smtClean="0"/>
            </a:br>
            <a:endParaRPr sz="1900" u="sng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 smtClean="0"/>
              <a:t>Beleuchtung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Klänge &amp; Geräusche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Texturen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Gerüche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-DE" sz="1800" dirty="0" smtClean="0"/>
              <a:t>Geschmäcke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Temperaturen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Bewegung und Gleichgewicht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Interne Reize</a:t>
            </a:r>
            <a:endParaRPr sz="1800" dirty="0"/>
          </a:p>
        </p:txBody>
      </p:sp>
      <p:pic>
        <p:nvPicPr>
          <p:cNvPr id="164" name="Google Shape;16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72100" y="1371600"/>
            <a:ext cx="3771899" cy="377189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803"/>
              </a:srgbClr>
            </a:outerShdw>
          </a:effectLst>
        </p:spPr>
      </p:pic>
      <p:pic>
        <p:nvPicPr>
          <p:cNvPr id="165" name="Google Shape;165;p10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/>
          <p:nvPr/>
        </p:nvSpPr>
        <p:spPr>
          <a:xfrm>
            <a:off x="34300" y="2114550"/>
            <a:ext cx="754500" cy="279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11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sng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Unterschiede in Informationsverarbeitung, Aufmerksamkeit und Konzentration</a:t>
            </a:r>
            <a:endParaRPr sz="1600" b="1" i="0" u="sng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6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„Bottom-up“-Verarbeitung, „Details vor Konzept“</a:t>
            </a:r>
            <a:endParaRPr sz="16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6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Monotropismus – ein enges Aufmerksamkeitsfeld</a:t>
            </a:r>
            <a:endParaRPr sz="16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6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Intensive Konzentration (auch Hyperfokus genannt)</a:t>
            </a:r>
            <a:endParaRPr sz="16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6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Schwierigkeiten, die Aufmerksamkeit </a:t>
            </a:r>
            <a:r>
              <a:rPr lang="de-DE" sz="16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zu verlagern</a:t>
            </a:r>
            <a:endParaRPr sz="1600" b="1" i="0" u="none" strike="noStrike" cap="none" dirty="0" smtClean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ExpertInnen bei Themen</a:t>
            </a:r>
            <a:r>
              <a:rPr lang="de" sz="16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, </a:t>
            </a:r>
            <a:r>
              <a:rPr lang="de" sz="16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die</a:t>
            </a:r>
            <a:br>
              <a:rPr lang="de" sz="16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de" sz="16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sie </a:t>
            </a:r>
            <a:r>
              <a:rPr lang="de" sz="16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interessieren</a:t>
            </a:r>
            <a:endParaRPr sz="16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⇒ Schwierigkeiten, „das große Ganze“ zu sehen</a:t>
            </a: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41875" y="390425"/>
            <a:ext cx="3429000" cy="39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Herausforderungen mit Exekutivfunktionen:</a:t>
            </a:r>
            <a:endParaRPr sz="16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Planung, Flexibilität,</a:t>
            </a: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Organisieren, Priorisieren, Zeitmanagement,</a:t>
            </a: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Arbeitsgedächtnis, Emotionsregulation, Impulskontrolle, Verständnis komplexer Konzepte</a:t>
            </a: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none" strike="noStrike" cap="none" dirty="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NB! Eine </a:t>
            </a:r>
            <a:r>
              <a:rPr lang="de" sz="1600" b="1" i="0" u="none" strike="noStrike" cap="none" dirty="0" smtClean="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exekutive Dysfunktion </a:t>
            </a:r>
            <a:r>
              <a:rPr lang="de" sz="1600" b="1" i="0" u="none" strike="noStrike" cap="none" dirty="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ist weder Faulheit noch ein Mangel an Selbstdisziplin!</a:t>
            </a:r>
            <a:endParaRPr sz="1600" b="1" i="0" u="none" strike="noStrike" cap="none" dirty="0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4" name="Google Shape;174;p11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5" name="Google Shape;175;p11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/>
        </p:nvSpPr>
        <p:spPr>
          <a:xfrm>
            <a:off x="441875" y="390425"/>
            <a:ext cx="3429000" cy="45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Ungleichmäßige kognitive Entwicklung („stacheliges“ kognitives Profil)</a:t>
            </a:r>
            <a:endParaRPr sz="16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4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Personen mit Autismus zeigen oft unterschiedliche, ungleiche Stärken und Schwächen, d. h. sie sind in manchen Dingen gut und in anderen schlecht.</a:t>
            </a:r>
            <a:endParaRPr sz="14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de" sz="14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ungleichmäßiges Funktionieren in verschiedenen Lebensbereichen</a:t>
            </a:r>
            <a:endParaRPr sz="14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de" sz="14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Vorurteile über die Fähigkeiten einer Person können ungenau sein</a:t>
            </a:r>
            <a:endParaRPr sz="14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600" b="1" i="0" u="sng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Beeinträchtigte motorische Fähigkeiten, „seltsame“ Haltung und Gang</a:t>
            </a:r>
            <a:endParaRPr sz="16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45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Grobmotorische Beeinträchtigung: Probleme mit dem Gleichgewicht, Fahrradfahren, Treppensteigen, Körperhaltung</a:t>
            </a:r>
            <a:endParaRPr sz="145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45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Beeinträchtigung der Feinmotorik: Schwierigkeiten beim Binden von Schnürsenkeln, Zuknöpfen von Hemden, Verwenden einer Schere oder Halten eines Bleistifts</a:t>
            </a:r>
            <a:endParaRPr sz="145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45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Ein „seltsamer“ Gang – ungewöhnliche Schrittlänge, Geschwindigkeit oder andere Gehmuster</a:t>
            </a:r>
            <a:endParaRPr sz="145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84" name="Google Shape;184;p12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68475" y="47409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2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 amt="72000"/>
          </a:blip>
          <a:srcRect t="-1110" r="5996" b="2000"/>
          <a:stretch/>
        </p:blipFill>
        <p:spPr>
          <a:xfrm flipH="1">
            <a:off x="-1" y="286327"/>
            <a:ext cx="4834900" cy="4857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3"/>
          <p:cNvSpPr txBox="1"/>
          <p:nvPr/>
        </p:nvSpPr>
        <p:spPr>
          <a:xfrm>
            <a:off x="4461164" y="582925"/>
            <a:ext cx="4385536" cy="448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Alexithymie, Propriozeption und Interozeption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6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Schwierigkeiten, die eigenen oder die Emotionen anderer zu erkennen</a:t>
            </a:r>
            <a:endParaRPr sz="16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6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Schwierigkeiten bei der Wahrnehmung der Lage, Handlungen und Bewegungen des Körpers</a:t>
            </a:r>
            <a:endParaRPr sz="16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ct val="100000"/>
              <a:buFont typeface="Comfortaa"/>
              <a:buChar char="●"/>
            </a:pPr>
            <a:r>
              <a:rPr lang="de" sz="16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Schwierigkeiten beim Erkennen und Reagieren auf innere Empfindungen: Schmerz, Durst, Hunger, körperliche Manifestationen starker Emotionen usw.</a:t>
            </a:r>
            <a:endParaRPr sz="165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92" name="Google Shape;192;p13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/>
        </p:nvSpPr>
        <p:spPr>
          <a:xfrm>
            <a:off x="528900" y="741600"/>
            <a:ext cx="8086200" cy="4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sng" strike="noStrike" cap="none" dirty="0" smtClean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Meltdowns </a:t>
            </a:r>
            <a:r>
              <a:rPr lang="de" sz="1700" b="1" i="0" u="sng" strike="noStrike" cap="none" dirty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und </a:t>
            </a:r>
            <a:r>
              <a:rPr lang="de" sz="1700" b="1" i="0" u="sng" strike="noStrike" cap="none" dirty="0" smtClean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Shutdowns </a:t>
            </a: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– extreme Reaktionen, die autistische Menschen als Reaktion auf überwältigende Erfahrungen zeigen können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Meltdown – ein intensiver emotionaler und verhaltensbezogener Ausbruch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Shutdown – Rückzug, „Abschalten“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Auslöser: Stress, Reizüberflutung, Veränderungen im Tagesablauf, Überforderung, Kommunikationsschwierigkeiten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Beste Lösung: Prävention – Vermeidung der Auslöser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 helfen Sie: Ruhe, ruhige Umgebung, Vorhersehbarkeit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99" name="Google Shape;199;p14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 txBox="1"/>
          <p:nvPr/>
        </p:nvSpPr>
        <p:spPr>
          <a:xfrm>
            <a:off x="6315737" y="3050339"/>
            <a:ext cx="24537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206" name="Google Shape;206;p15"/>
          <p:cNvGrpSpPr/>
          <p:nvPr/>
        </p:nvGrpSpPr>
        <p:grpSpPr>
          <a:xfrm>
            <a:off x="237425" y="735346"/>
            <a:ext cx="8669150" cy="4311451"/>
            <a:chOff x="872814" y="-41872"/>
            <a:chExt cx="16228285" cy="5977334"/>
          </a:xfrm>
        </p:grpSpPr>
        <p:sp>
          <p:nvSpPr>
            <p:cNvPr id="207" name="Google Shape;207;p15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8" name="Google Shape;208;p15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4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Autismus ist eine Krankheit oder ein Leiden.</a:t>
              </a:r>
              <a:endParaRPr sz="14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0" name="Google Shape;210;p15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4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Autismus ist eine Erkrankung des Kindesalters.</a:t>
              </a:r>
              <a:endParaRPr sz="14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2" name="Google Shape;212;p15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4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Nur Jungen und Männer sind autistisch.</a:t>
              </a: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4" name="Google Shape;214;p15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4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Autistischen Menschen fehlen Gefühle und Empathie.</a:t>
              </a: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6" name="Google Shape;216;p15"/>
            <p:cNvSpPr txBox="1"/>
            <p:nvPr/>
          </p:nvSpPr>
          <p:spPr>
            <a:xfrm>
              <a:off x="13877082" y="-41872"/>
              <a:ext cx="2967301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1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AutistInnen </a:t>
              </a:r>
              <a:r>
                <a:rPr lang="de" sz="11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sind </a:t>
              </a:r>
              <a:r>
                <a:rPr lang="de" sz="11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Einzelgänger-Innen, </a:t>
              </a:r>
              <a:r>
                <a:rPr lang="de" sz="11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die kein Interesse an Geselligkeit haben.</a:t>
              </a:r>
              <a:endParaRPr sz="11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8" name="Google Shape;218;p15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D6D4F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3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AutistInnen </a:t>
              </a:r>
              <a:r>
                <a:rPr lang="de" sz="13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haben entweder eine </a:t>
              </a:r>
              <a:r>
                <a:rPr lang="de" sz="13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GB </a:t>
              </a:r>
              <a:r>
                <a:rPr lang="de" sz="13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oder sie sind Genies.</a:t>
              </a:r>
              <a:endParaRPr sz="13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0" name="Google Shape;220;p15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4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Alle </a:t>
              </a:r>
              <a:r>
                <a:rPr lang="de" sz="14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AutistInnen </a:t>
              </a:r>
              <a:r>
                <a:rPr lang="de" sz="14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sind gut in MINT-Fächern.</a:t>
              </a:r>
              <a:endParaRPr sz="14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2" name="Google Shape;222;p15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C8B51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4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Jeder ist ein bisschen autistisch.</a:t>
              </a:r>
              <a:endParaRPr sz="14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4" name="Google Shape;224;p15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4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Autismus wird durch Impfungen verursacht.</a:t>
              </a: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6" name="Google Shape;226;p15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3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Autismus wird zu oft diagnostiziert.</a:t>
              </a: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7" name="Google Shape;227;p15"/>
            <p:cNvSpPr txBox="1"/>
            <p:nvPr/>
          </p:nvSpPr>
          <p:spPr>
            <a:xfrm>
              <a:off x="872836" y="4155262"/>
              <a:ext cx="4593300" cy="1780200"/>
            </a:xfrm>
            <a:prstGeom prst="rect">
              <a:avLst/>
            </a:prstGeom>
            <a:solidFill>
              <a:srgbClr val="BBB454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Alle nicht sprechenden </a:t>
              </a:r>
              <a:r>
                <a:rPr lang="de" sz="12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AutistInnen </a:t>
              </a: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verfügen über eine ausgeprägte Identität.</a:t>
              </a:r>
              <a:endParaRPr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228" name="Google Shape;228;p15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de" sz="2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Mythen und Missverständnisse</a:t>
            </a:r>
            <a:endParaRPr sz="22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29" name="Google Shape;229;p15"/>
          <p:cNvSpPr txBox="1"/>
          <p:nvPr/>
        </p:nvSpPr>
        <p:spPr>
          <a:xfrm>
            <a:off x="3345150" y="3762789"/>
            <a:ext cx="2453700" cy="1284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Nicht sprechende oder nur minimal sprechende </a:t>
            </a:r>
            <a:r>
              <a:rPr lang="de" sz="12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AutistInnen </a:t>
            </a:r>
            <a:r>
              <a:rPr lang="de"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verstehen nicht, was zu ihnen gesagt wird</a:t>
            </a:r>
            <a:r>
              <a:rPr lang="de" sz="14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.</a:t>
            </a:r>
            <a:endParaRPr sz="14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6315737" y="3762789"/>
            <a:ext cx="2453700" cy="1284000"/>
          </a:xfrm>
          <a:prstGeom prst="rect">
            <a:avLst/>
          </a:prstGeom>
          <a:solidFill>
            <a:srgbClr val="BBA754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4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Wiederholte Körperbewegungen sind nicht akzeptabel und müssen unterbunden werden.</a:t>
            </a:r>
            <a:endParaRPr sz="14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1" name="Google Shape;231;p15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425" y="314770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>
            <a:spLocks noGrp="1"/>
          </p:cNvSpPr>
          <p:nvPr>
            <p:ph type="body" idx="1"/>
          </p:nvPr>
        </p:nvSpPr>
        <p:spPr>
          <a:xfrm>
            <a:off x="940800" y="803100"/>
            <a:ext cx="7262400" cy="35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900" u="sng" dirty="0"/>
              <a:t>Etwa 20 % der autistischen Menschen in der EU</a:t>
            </a:r>
            <a:endParaRPr sz="1900" u="sng" dirty="0"/>
          </a:p>
          <a:p>
            <a:pPr marL="0" lvl="0" indent="0">
              <a:lnSpc>
                <a:spcPct val="150000"/>
              </a:lnSpc>
              <a:buNone/>
            </a:pPr>
            <a:r>
              <a:rPr lang="de-AT" sz="1900" u="sng" dirty="0" smtClean="0"/>
              <a:t>S</a:t>
            </a:r>
            <a:r>
              <a:rPr lang="de" sz="1900" u="sng" dirty="0" smtClean="0"/>
              <a:t>ind in Beschäftigung. </a:t>
            </a:r>
            <a:r>
              <a:rPr lang="de" sz="1900" u="sng" dirty="0"/>
              <a:t>(Autism Europe, 2024)</a:t>
            </a:r>
            <a:endParaRPr sz="1900" u="sng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4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de" sz="1600" dirty="0"/>
              <a:t>Voreingenommenheit bei der Einstellung</a:t>
            </a:r>
            <a:endParaRPr sz="16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de" sz="1600" dirty="0"/>
              <a:t>Keine Möglichkeiten für den </a:t>
            </a:r>
            <a:r>
              <a:rPr lang="de" sz="1600" dirty="0" smtClean="0"/>
              <a:t>beruflichen</a:t>
            </a:r>
            <a:br>
              <a:rPr lang="de" sz="1600" dirty="0" smtClean="0"/>
            </a:br>
            <a:r>
              <a:rPr lang="de" sz="1600" dirty="0" smtClean="0"/>
              <a:t>Aufstieg</a:t>
            </a:r>
            <a:endParaRPr sz="16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de" sz="1600" dirty="0"/>
              <a:t>Ungerechte Leistungsbeurteilungen</a:t>
            </a:r>
            <a:endParaRPr sz="16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de" sz="1600" dirty="0"/>
              <a:t>Ablehnung einer Unterkunft</a:t>
            </a:r>
            <a:endParaRPr sz="16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de" sz="1600" dirty="0"/>
              <a:t>Ein Mangel an Bewusstsein </a:t>
            </a:r>
            <a:r>
              <a:rPr lang="de" sz="1600" dirty="0" smtClean="0"/>
              <a:t>und</a:t>
            </a:r>
            <a:br>
              <a:rPr lang="de" sz="1600" dirty="0" smtClean="0"/>
            </a:br>
            <a:r>
              <a:rPr lang="de" sz="1600" dirty="0" smtClean="0"/>
              <a:t>Unterstützung bei </a:t>
            </a:r>
            <a:r>
              <a:rPr lang="de" sz="1600" dirty="0"/>
              <a:t>Autismus</a:t>
            </a:r>
            <a:endParaRPr sz="1600" dirty="0"/>
          </a:p>
        </p:txBody>
      </p:sp>
      <p:sp>
        <p:nvSpPr>
          <p:cNvPr id="237" name="Google Shape;237;p16"/>
          <p:cNvSpPr txBox="1"/>
          <p:nvPr/>
        </p:nvSpPr>
        <p:spPr>
          <a:xfrm>
            <a:off x="6592500" y="2154363"/>
            <a:ext cx="2453700" cy="284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8" name="Google Shape;238;p16"/>
          <p:cNvPicPr preferRelativeResize="0"/>
          <p:nvPr/>
        </p:nvPicPr>
        <p:blipFill rotWithShape="1">
          <a:blip r:embed="rId3">
            <a:alphaModFix/>
          </a:blip>
          <a:srcRect l="7276" r="12672"/>
          <a:stretch/>
        </p:blipFill>
        <p:spPr>
          <a:xfrm>
            <a:off x="6128292" y="1313672"/>
            <a:ext cx="3015708" cy="3767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6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7"/>
          <p:cNvSpPr txBox="1">
            <a:spLocks noGrp="1"/>
          </p:cNvSpPr>
          <p:nvPr>
            <p:ph type="body" idx="1"/>
          </p:nvPr>
        </p:nvSpPr>
        <p:spPr>
          <a:xfrm>
            <a:off x="1376550" y="749850"/>
            <a:ext cx="6659086" cy="41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700" u="sng" dirty="0"/>
              <a:t>Soziale und kommunikative Herausforderungen</a:t>
            </a:r>
            <a:endParaRPr sz="1700" u="sng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Bewerbungsgespräche</a:t>
            </a:r>
            <a:endParaRPr sz="17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Ungeschriebene Regeln und Erwartungen verstehen</a:t>
            </a:r>
            <a:endParaRPr sz="17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Unternehmenshierarchie und Autorität verstehen</a:t>
            </a:r>
            <a:endParaRPr sz="17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Kommunikation mit </a:t>
            </a:r>
            <a:r>
              <a:rPr lang="de" sz="1700" dirty="0" smtClean="0"/>
              <a:t>KlientInnen </a:t>
            </a:r>
            <a:r>
              <a:rPr lang="de" sz="1700" dirty="0"/>
              <a:t>und </a:t>
            </a:r>
            <a:r>
              <a:rPr lang="de" sz="1700" dirty="0" smtClean="0"/>
              <a:t>KundInnen</a:t>
            </a:r>
            <a:endParaRPr sz="17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Beziehungen zu </a:t>
            </a:r>
            <a:r>
              <a:rPr lang="de" sz="1700" dirty="0" smtClean="0"/>
              <a:t>KollegInnen </a:t>
            </a:r>
            <a:r>
              <a:rPr lang="de" sz="1700" dirty="0"/>
              <a:t>pflegen</a:t>
            </a:r>
            <a:endParaRPr sz="17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Smalltalk und geselliges Geplauder</a:t>
            </a:r>
            <a:endParaRPr sz="17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700" u="sng" dirty="0"/>
              <a:t>Sensorische Überlegungen</a:t>
            </a:r>
            <a:endParaRPr sz="1700" u="sng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700" dirty="0"/>
              <a:t>Überwältigende, unzugängliche Umgebungen ⇒ Reizüberflutung</a:t>
            </a:r>
            <a:endParaRPr sz="1700" dirty="0"/>
          </a:p>
        </p:txBody>
      </p:sp>
      <p:sp>
        <p:nvSpPr>
          <p:cNvPr id="246" name="Google Shape;246;p17"/>
          <p:cNvSpPr txBox="1"/>
          <p:nvPr/>
        </p:nvSpPr>
        <p:spPr>
          <a:xfrm>
            <a:off x="2042100" y="413555"/>
            <a:ext cx="5059800" cy="3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Herausforderungen am Arbeitsplatz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47" name="Google Shape;247;p17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 txBox="1"/>
          <p:nvPr/>
        </p:nvSpPr>
        <p:spPr>
          <a:xfrm>
            <a:off x="861059" y="685890"/>
            <a:ext cx="6875481" cy="414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Mangel an </a:t>
            </a:r>
            <a:r>
              <a:rPr lang="de" sz="1700" b="1" i="0" u="sng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Beständigkeit, </a:t>
            </a: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Routine und klaren Erwartungen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Unklare Anweisungen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Änderungen in der Routine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Störungen und Unterbrechungen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Die Aufmerksamkeit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verlagern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mehrere</a:t>
            </a:r>
            <a:b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Aufgaben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gleichzeitig erledigen müssen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Gesundheitsprobleme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Burnout bei Autisten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Angstzustände und Depression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6277606" y="1293421"/>
            <a:ext cx="354000" cy="1634400"/>
          </a:xfrm>
          <a:prstGeom prst="rightBrace">
            <a:avLst>
              <a:gd name="adj1" fmla="val 50000"/>
              <a:gd name="adj2" fmla="val 51751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6411379" y="1302659"/>
            <a:ext cx="2141494" cy="17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Stress und Angst ⇒ ungleichmäßige Produktivität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56" name="Google Shape;256;p18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19"/>
          <p:cNvPicPr preferRelativeResize="0"/>
          <p:nvPr/>
        </p:nvPicPr>
        <p:blipFill rotWithShape="1">
          <a:blip r:embed="rId3">
            <a:alphaModFix/>
          </a:blip>
          <a:srcRect l="15266" r="11339"/>
          <a:stretch/>
        </p:blipFill>
        <p:spPr>
          <a:xfrm>
            <a:off x="0" y="0"/>
            <a:ext cx="25146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9"/>
          <p:cNvSpPr txBox="1"/>
          <p:nvPr/>
        </p:nvSpPr>
        <p:spPr>
          <a:xfrm>
            <a:off x="2514600" y="327225"/>
            <a:ext cx="6755100" cy="46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Ableismus und Diskriminierung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Autismus ist von Mythen umgeben und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Stereotypen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 der breiten Öffentlichkeit mangelt es an Bewusstsein für Autismus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Autistisches Verhalten wird stigmatisiert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Autistische Menschen fühlen sich unter Druck gesetzt, sich zu „maskieren“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Mikroaggression und Hänseleien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Annahmen über autistische Menschen als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inkompetent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Isolation und Ausgrenzung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64" name="Google Shape;264;p19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1418700" y="685800"/>
            <a:ext cx="6306600" cy="42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Ziel des HOST-Projekts ist es, </a:t>
            </a:r>
            <a:r>
              <a:rPr lang="de" sz="18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HotelmanagerInnen </a:t>
            </a: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 </a:t>
            </a:r>
            <a:r>
              <a:rPr lang="de" sz="18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HR-ExpertInnen </a:t>
            </a: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 der Führung und Entwicklung von Personal mit Autismus zu schulen.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8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Projektergebnisse: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Ein umfassender Trainingskurs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Eine Methodologie zur Bereitstellung von Berufsbildung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Ein Brettspiel für neurodiverse Hospitality-Teams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6" name="Google Shape;96;p2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/>
        </p:nvSpPr>
        <p:spPr>
          <a:xfrm>
            <a:off x="1978650" y="245475"/>
            <a:ext cx="5186700" cy="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de" sz="2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Angemessene Vorkehrungen</a:t>
            </a:r>
            <a:endParaRPr sz="22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1" name="Google Shape;271;p20"/>
          <p:cNvSpPr txBox="1"/>
          <p:nvPr/>
        </p:nvSpPr>
        <p:spPr>
          <a:xfrm>
            <a:off x="560100" y="685875"/>
            <a:ext cx="8023800" cy="43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Ein personenzentrierter Ansatz ist unerlässlich!</a:t>
            </a:r>
            <a:endParaRPr sz="1700" b="1" i="0" u="none" strike="noStrike" cap="none" dirty="0">
              <a:solidFill>
                <a:schemeClr val="dk1"/>
              </a:solidFill>
              <a:highlight>
                <a:srgbClr val="F18C8D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Unterkünfte für soziale Interaktionen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Ein Fokus auf die fachlichen Fähigkeiten und Erfahrungen der Person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Alternative Kommunikationsmethoden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Direkte Ansprache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Mehr Zeit für Antworten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Keine offenen Fragen und bildliche Rede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Keine unerwarteten Telefonanrufe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Soziale Skripte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Schulungen für Führungskräfte und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KollegInnen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72" name="Google Shape;272;p20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3330" y="46869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1"/>
          <p:cNvPicPr preferRelativeResize="0"/>
          <p:nvPr/>
        </p:nvPicPr>
        <p:blipFill rotWithShape="1">
          <a:blip r:embed="rId3">
            <a:alphaModFix/>
          </a:blip>
          <a:srcRect l="12202" r="12090"/>
          <a:stretch/>
        </p:blipFill>
        <p:spPr>
          <a:xfrm>
            <a:off x="6423650" y="1458925"/>
            <a:ext cx="2720425" cy="359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1"/>
          <p:cNvPicPr preferRelativeResize="0"/>
          <p:nvPr/>
        </p:nvPicPr>
        <p:blipFill rotWithShape="1">
          <a:blip r:embed="rId4">
            <a:alphaModFix/>
          </a:blip>
          <a:srcRect t="19432" r="49571" b="20495"/>
          <a:stretch/>
        </p:blipFill>
        <p:spPr>
          <a:xfrm>
            <a:off x="5772150" y="450938"/>
            <a:ext cx="1348751" cy="16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1"/>
          <p:cNvSpPr txBox="1"/>
          <p:nvPr/>
        </p:nvSpPr>
        <p:spPr>
          <a:xfrm>
            <a:off x="937275" y="783100"/>
            <a:ext cx="5692200" cy="40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8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Strukturiertes Umfeld, </a:t>
            </a:r>
            <a:r>
              <a:rPr lang="de" sz="1800" b="1" i="0" u="sng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klare</a:t>
            </a:r>
            <a:br>
              <a:rPr lang="de" sz="1800" b="1" i="0" u="sng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de" sz="1800" b="1" i="0" u="sng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Kommunikation </a:t>
            </a:r>
            <a:r>
              <a:rPr lang="de" sz="18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 Feedback</a:t>
            </a:r>
            <a:endParaRPr sz="18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Visuelle Hilfsmittel: Zeitpläne, Checklisten, Kalender, Apps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Klare Erwartungen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Schriftliche Anweisungen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Komplexe Aufgaben in kleinere Einheiten aufteilen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Konsistente Routine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Fester Stundenplan mit geplanten Pausen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Konstruktive Kritik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22"/>
          <p:cNvPicPr preferRelativeResize="0"/>
          <p:nvPr/>
        </p:nvPicPr>
        <p:blipFill rotWithShape="1">
          <a:blip r:embed="rId3">
            <a:alphaModFix amt="92000"/>
          </a:blip>
          <a:srcRect l="9850" r="20141"/>
          <a:stretch/>
        </p:blipFill>
        <p:spPr>
          <a:xfrm>
            <a:off x="0" y="0"/>
            <a:ext cx="23545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2"/>
          <p:cNvSpPr txBox="1"/>
          <p:nvPr/>
        </p:nvSpPr>
        <p:spPr>
          <a:xfrm>
            <a:off x="2354575" y="342326"/>
            <a:ext cx="6686700" cy="44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Sensorische Überlegungen und Flexibilität</a:t>
            </a:r>
            <a:endParaRPr sz="17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Sensorische Hilfsmittel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Beleuchtung: kein flackerndes Licht,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keine grelle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Deckenbeleuchtung, keine blinkenden LEDs, keine Stroboskope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eparater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Ruheraum mit minimalen Reizen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Sensorisch freundliche Uniform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Gute Belüftung,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parfümfrei Reinigungsmittel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Vielfältige Menüoptionen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Zusätzliche Pausen,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reduziertes</a:t>
            </a:r>
            <a:b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Arbeitspensum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87" name="Google Shape;287;p22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0030" y="46412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2"/>
          <p:cNvSpPr/>
          <p:nvPr/>
        </p:nvSpPr>
        <p:spPr>
          <a:xfrm>
            <a:off x="2354574" y="111477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76200" y="323850"/>
            <a:ext cx="8991601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 txBox="1"/>
          <p:nvPr/>
        </p:nvSpPr>
        <p:spPr>
          <a:xfrm>
            <a:off x="1483050" y="240050"/>
            <a:ext cx="6177900" cy="85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de" sz="2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Bewusstsein für Neurodiversität und Schulung am Arbeitsplatz</a:t>
            </a:r>
            <a:endParaRPr sz="22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1068750" y="2514875"/>
            <a:ext cx="7006500" cy="19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68288" marR="0" lvl="0" indent="-26828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9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Verbesserte Erkennung und Verständnis neurodivergenter Erkrankungen</a:t>
            </a:r>
            <a:endParaRPr sz="19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9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Weniger Missverständnisse und Konflikte</a:t>
            </a:r>
            <a:endParaRPr sz="19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9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Vielfalt und Einzigartigkeit feiern</a:t>
            </a:r>
            <a:endParaRPr sz="19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de" sz="19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Eine unterstützendere Umgebung</a:t>
            </a:r>
            <a:endParaRPr sz="19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1068750" y="1440238"/>
            <a:ext cx="70065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de" sz="2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Neurodiversität – neurologische Vielfalt – bezeichnet die Vielfalt der menschlichen Gehirnfunktionen.</a:t>
            </a:r>
            <a:endParaRPr sz="22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97" name="Google Shape;297;p23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/>
          <p:nvPr/>
        </p:nvSpPr>
        <p:spPr>
          <a:xfrm>
            <a:off x="57150" y="2183125"/>
            <a:ext cx="960000" cy="28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p24"/>
          <p:cNvSpPr txBox="1"/>
          <p:nvPr/>
        </p:nvSpPr>
        <p:spPr>
          <a:xfrm>
            <a:off x="7273700" y="3308481"/>
            <a:ext cx="15852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304" name="Google Shape;304;p24"/>
          <p:cNvGrpSpPr/>
          <p:nvPr/>
        </p:nvGrpSpPr>
        <p:grpSpPr>
          <a:xfrm>
            <a:off x="237425" y="765550"/>
            <a:ext cx="8669150" cy="4282072"/>
            <a:chOff x="872814" y="2"/>
            <a:chExt cx="16228285" cy="5936604"/>
          </a:xfrm>
        </p:grpSpPr>
        <p:sp>
          <p:nvSpPr>
            <p:cNvPr id="305" name="Google Shape;305;p24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6" name="Google Shape;306;p24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1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Verleiht der gesamten Vielfalt des Unternehmens einen Mehrwert</a:t>
              </a:r>
              <a:endParaRPr sz="11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7" name="Google Shape;307;p24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8" name="Google Shape;308;p24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1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Bessere Fähigkeit, auf die Bedürfnisse </a:t>
              </a:r>
              <a:r>
                <a:rPr lang="de" sz="115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von KundInnen </a:t>
              </a:r>
              <a:r>
                <a:rPr lang="de" sz="11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einzugehen</a:t>
              </a:r>
              <a:endParaRPr sz="11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9" name="Google Shape;309;p24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0" name="Google Shape;310;p24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Mehr Kreativität und Innovation</a:t>
              </a:r>
              <a:endParaRPr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1" name="Google Shape;311;p24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2" name="Google Shape;312;p24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Bessere </a:t>
              </a:r>
              <a:r>
                <a:rPr lang="de" sz="12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Produkt-zugänglichkeit</a:t>
              </a:r>
              <a:endParaRPr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3" name="Google Shape;313;p24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4" name="Google Shape;314;p24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Erfolgreicher</a:t>
              </a:r>
              <a:endParaRPr sz="1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5" name="Google Shape;315;p24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6" name="Google Shape;316;p24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1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Bessere </a:t>
              </a:r>
              <a:r>
                <a:rPr lang="de" sz="11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Entscheidungen</a:t>
              </a:r>
              <a:r>
                <a:rPr lang="de" sz="115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treffen</a:t>
              </a:r>
              <a:endParaRPr sz="115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7" name="Google Shape;317;p24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8" name="Google Shape;318;p24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Stärkere </a:t>
              </a:r>
              <a:r>
                <a:rPr lang="de" sz="12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Kunden-orientierung</a:t>
              </a:r>
              <a:endParaRPr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9" name="Google Shape;319;p24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0" name="Google Shape;320;p24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1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Einfachere Gewinnung und Einstellung von </a:t>
              </a:r>
              <a:r>
                <a:rPr lang="de" sz="11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Mitarbeitenden</a:t>
              </a:r>
              <a:endParaRPr sz="11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1" name="Google Shape;321;p24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2" name="Google Shape;322;p24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Stärkung kultureller Werte</a:t>
              </a:r>
              <a:endParaRPr sz="1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3" name="Google Shape;323;p24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3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Steigert den Ruf des Unternehmens und der Organisation</a:t>
              </a:r>
              <a:endParaRPr sz="12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5" name="Google Shape;325;p24"/>
            <p:cNvSpPr txBox="1"/>
            <p:nvPr/>
          </p:nvSpPr>
          <p:spPr>
            <a:xfrm>
              <a:off x="6690307" y="4156406"/>
              <a:ext cx="4593300" cy="1780200"/>
            </a:xfrm>
            <a:prstGeom prst="rect">
              <a:avLst/>
            </a:prstGeom>
            <a:solidFill>
              <a:srgbClr val="B4BA55"/>
            </a:solidFill>
            <a:ln>
              <a:noFill/>
            </a:ln>
          </p:spPr>
          <p:txBody>
            <a:bodyPr spcFirstLastPara="1" wrap="square" lIns="180000" tIns="180000" rIns="180000" bIns="180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Stärkt die Marke des Unternehmens als integrativer </a:t>
              </a:r>
              <a:r>
                <a:rPr lang="de" sz="1200" b="1" i="0" u="none" strike="noStrike" cap="none" dirty="0" smtClean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Arbeitgebenden </a:t>
              </a:r>
              <a:r>
                <a:rPr lang="de" sz="1200" b="1" i="0" u="none" strike="noStrike" cap="none" dirty="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und zieht so die besten Talente an</a:t>
              </a:r>
              <a:endParaRPr sz="12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326" name="Google Shape;326;p24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" sz="2100" b="1" i="0" u="none" strike="noStrike" cap="non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Vorteile eines integrativen Arbeitsplatzes</a:t>
            </a:r>
            <a:endParaRPr sz="2100" b="1" i="0" u="none" strike="noStrike" cap="non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27" name="Google Shape;327;p24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5"/>
          <p:cNvSpPr txBox="1"/>
          <p:nvPr/>
        </p:nvSpPr>
        <p:spPr>
          <a:xfrm>
            <a:off x="1983146" y="1994550"/>
            <a:ext cx="56580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lang="de-AT" sz="4600" b="1" i="0" u="none" strike="noStrike" cap="none" dirty="0" smtClean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V</a:t>
            </a:r>
            <a:r>
              <a:rPr lang="de" sz="4600" b="1" i="0" u="none" strike="noStrike" cap="none" dirty="0" smtClean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ielen Dank!</a:t>
            </a:r>
            <a:endParaRPr sz="4600" b="1" i="0" u="none" strike="noStrike" cap="none" dirty="0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333" name="Google Shape;333;p25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/>
        </p:nvSpPr>
        <p:spPr>
          <a:xfrm>
            <a:off x="1489649" y="439271"/>
            <a:ext cx="6250423" cy="437287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Modul 1 zielt darauf ab, die Lernenden über Autismus, seine Auswirkungen auf das Personal und die Verantwortung der </a:t>
            </a:r>
            <a:r>
              <a:rPr lang="de" sz="18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Arbeitgebenden </a:t>
            </a:r>
            <a:r>
              <a:rPr lang="de" sz="18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bei der Schaffung eines integrativen und unterstützenden Arbeitsumfelds zu informieren.</a:t>
            </a: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8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Lernerfolge:</a:t>
            </a:r>
            <a:endParaRPr sz="18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Erlangen eines umfassendes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Verständnis von Autismus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Erkennen und schätzen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der Vorteile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 Stärken, die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Mitarbeitende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mit Autismus an den Arbeitsplatz bringen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4290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ct val="100000"/>
              <a:buFont typeface="Comfortaa"/>
              <a:buChar char="●"/>
            </a:pP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Entwickeln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von </a:t>
            </a:r>
            <a:r>
              <a:rPr lang="de" sz="17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Fähigkeiten zur Umsetzung und Verbesserung integrativer </a:t>
            </a: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Arbeitsplatzrichtlinien</a:t>
            </a:r>
            <a:endParaRPr sz="17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02" name="Google Shape;102;p3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/>
        </p:nvSpPr>
        <p:spPr>
          <a:xfrm>
            <a:off x="1630500" y="548650"/>
            <a:ext cx="5883000" cy="42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lang="de" sz="2000" b="1" i="0" u="sng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Inhalt:</a:t>
            </a:r>
            <a:endParaRPr sz="2000" b="1" i="0" u="sng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Was ist Autismus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Autismus verstehen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Mythen und Missverständnisse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Herausforderungen am Arbeitsplatz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Angemessene Unterkünfte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Ein integrativer Arbeitsplatz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457200" marR="0" lvl="0" indent="-3556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lang="de" sz="2000" b="1" i="0" u="none" strike="noStrike" cap="none" dirty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Politik der sozialen Verantwortung</a:t>
            </a:r>
            <a:endParaRPr sz="2000" b="1" i="0" u="none" strike="noStrike" cap="none" dirty="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08" name="Google Shape;108;p4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/>
        </p:nvSpPr>
        <p:spPr>
          <a:xfrm>
            <a:off x="560100" y="660650"/>
            <a:ext cx="8023800" cy="15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200" algn="just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lang="de" sz="1700" b="1" i="0" u="none" strike="noStrike" cap="none" dirty="0" smtClean="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Autismus</a:t>
            </a:r>
            <a:r>
              <a:rPr lang="de" sz="17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</a:t>
            </a:r>
            <a:r>
              <a:rPr lang="de" sz="17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formal </a:t>
            </a:r>
            <a:r>
              <a:rPr lang="de" sz="1700" b="1" i="0" u="none" strike="noStrike" cap="none" dirty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Autismus-Spektrum-Störung </a:t>
            </a:r>
            <a:r>
              <a:rPr lang="de" sz="1700" b="1" i="0" u="none" strike="noStrike" cap="none" dirty="0" smtClean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genannt</a:t>
            </a:r>
            <a:r>
              <a:rPr lang="de" sz="17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, </a:t>
            </a:r>
            <a:r>
              <a:rPr lang="de" sz="17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ist eine verhaltensbedingte neurologische Entwicklungsstörung, die die Art und Weise beeinflusst, wie eine Person die Welt erlebt und mit anderen kommuniziert. Etwa </a:t>
            </a:r>
            <a:r>
              <a:rPr lang="de" sz="17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1 – 2 % </a:t>
            </a:r>
            <a:r>
              <a:rPr lang="de" sz="17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der Weltbevölkerung sind </a:t>
            </a:r>
            <a:r>
              <a:rPr lang="de" sz="17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AutistInnen</a:t>
            </a:r>
            <a:r>
              <a:rPr lang="de" sz="17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. In Europa gibt es ca. 7 Millionen </a:t>
            </a:r>
            <a:r>
              <a:rPr lang="de" sz="1700" b="1" i="0" u="none" strike="noStrike" cap="none" dirty="0" smtClean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AutistInnen</a:t>
            </a:r>
            <a:r>
              <a:rPr lang="de" sz="1700" b="1" i="0" u="none" strike="noStrike" cap="none" dirty="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. (Autism Europe, 2020)</a:t>
            </a:r>
            <a:endParaRPr sz="1300" b="1" i="0" u="none" strike="noStrike" cap="none" dirty="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15" name="Google Shape;115;p5"/>
          <p:cNvGrpSpPr/>
          <p:nvPr/>
        </p:nvGrpSpPr>
        <p:grpSpPr>
          <a:xfrm>
            <a:off x="1719591" y="2385161"/>
            <a:ext cx="5704819" cy="2586672"/>
            <a:chOff x="1360176" y="2053776"/>
            <a:chExt cx="6129600" cy="2939400"/>
          </a:xfrm>
        </p:grpSpPr>
        <p:sp>
          <p:nvSpPr>
            <p:cNvPr id="116" name="Google Shape;116;p5"/>
            <p:cNvSpPr/>
            <p:nvPr/>
          </p:nvSpPr>
          <p:spPr>
            <a:xfrm>
              <a:off x="13601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spcFirstLastPara="1" wrap="square" lIns="36000" tIns="54000" rIns="0" bIns="54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de" sz="1700" b="0" i="0" u="none" strike="noStrike" cap="non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Anhaltende Defizite in der sozialen Kommunikation und Interaktion in mehreren Kontexten</a:t>
              </a:r>
              <a:endParaRPr sz="1700" b="0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44249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spcFirstLastPara="1" wrap="square" lIns="36000" tIns="54000" rIns="0" bIns="54000" anchor="ctr" anchorCtr="0">
              <a:no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de" sz="1700" b="0" i="0" u="none" strike="noStrike" cap="none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Restriktive und sich wiederholende Verhaltens-, Interessen- oder Aktivitätsmuster</a:t>
              </a:r>
              <a:endParaRPr sz="1700" b="0" i="0" u="none" strike="noStrike" cap="non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118" name="Google Shape;118;p5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/>
        </p:nvSpPr>
        <p:spPr>
          <a:xfrm>
            <a:off x="457200" y="970450"/>
            <a:ext cx="82296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de" sz="2300" b="1" i="0" u="none" strike="noStrike" cap="non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Wie Menschen das Autismus-Spektrum wahrnehmen</a:t>
            </a:r>
            <a:endParaRPr sz="2300" b="1" i="0" u="none" strike="noStrike" cap="non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25" name="Google Shape;125;p6"/>
          <p:cNvGrpSpPr/>
          <p:nvPr/>
        </p:nvGrpSpPr>
        <p:grpSpPr>
          <a:xfrm>
            <a:off x="1177848" y="1711626"/>
            <a:ext cx="6788313" cy="1365643"/>
            <a:chOff x="1177848" y="1585901"/>
            <a:chExt cx="6788313" cy="1365643"/>
          </a:xfrm>
        </p:grpSpPr>
        <p:pic>
          <p:nvPicPr>
            <p:cNvPr id="126" name="Google Shape;126;p6"/>
            <p:cNvPicPr preferRelativeResize="0"/>
            <p:nvPr/>
          </p:nvPicPr>
          <p:blipFill rotWithShape="1">
            <a:blip r:embed="rId3">
              <a:alphaModFix/>
            </a:blip>
            <a:srcRect b="72209"/>
            <a:stretch/>
          </p:blipFill>
          <p:spPr>
            <a:xfrm>
              <a:off x="1177848" y="1585901"/>
              <a:ext cx="6788313" cy="53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6"/>
            <p:cNvSpPr txBox="1"/>
            <p:nvPr/>
          </p:nvSpPr>
          <p:spPr>
            <a:xfrm>
              <a:off x="1177850" y="2310754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de" sz="1500" b="1" i="0" u="none" strike="noStrike" cap="non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„Schwer autistisch“</a:t>
              </a:r>
              <a:endParaRPr sz="1500" b="1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8" name="Google Shape;128;p6"/>
            <p:cNvSpPr txBox="1"/>
            <p:nvPr/>
          </p:nvSpPr>
          <p:spPr>
            <a:xfrm>
              <a:off x="3484650" y="2310744"/>
              <a:ext cx="2174700" cy="64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de" sz="1500" b="1" i="0" u="none" strike="noStrike" cap="non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„Mäßig autistisch“</a:t>
              </a:r>
              <a:endParaRPr sz="1500" b="1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5791450" y="2310751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de" sz="1500" b="1" i="0" u="none" strike="noStrike" cap="non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„Leicht autistisch“</a:t>
              </a:r>
              <a:endParaRPr sz="1500" b="1" i="0" u="none" strike="noStrike" cap="non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130" name="Google Shape;130;p6"/>
          <p:cNvSpPr txBox="1"/>
          <p:nvPr/>
        </p:nvSpPr>
        <p:spPr>
          <a:xfrm>
            <a:off x="651450" y="3131075"/>
            <a:ext cx="78411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1" i="0" u="none" strike="noStrike" cap="non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Das Autismus-Spektrum ist nicht linear und eine Person mit Autismus ist kein Punkt auf einer Linie!</a:t>
            </a:r>
            <a:endParaRPr sz="1400" b="0" i="0" u="none" strike="noStrike" cap="non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1" name="Google Shape;131;p6" descr="C:\Users\Dekaplus\Desktop\erasmus+ new log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7"/>
          <p:cNvGrpSpPr/>
          <p:nvPr/>
        </p:nvGrpSpPr>
        <p:grpSpPr>
          <a:xfrm>
            <a:off x="1324952" y="1211112"/>
            <a:ext cx="6438681" cy="3120375"/>
            <a:chOff x="1113294" y="1401962"/>
            <a:chExt cx="6438681" cy="3120375"/>
          </a:xfrm>
        </p:grpSpPr>
        <p:pic>
          <p:nvPicPr>
            <p:cNvPr id="140" name="Google Shape;140;p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91975" y="1432140"/>
              <a:ext cx="3060000" cy="30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113294" y="1401962"/>
              <a:ext cx="3120375" cy="31203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7" name="Google Shape;137;p7"/>
          <p:cNvSpPr txBox="1"/>
          <p:nvPr/>
        </p:nvSpPr>
        <p:spPr>
          <a:xfrm>
            <a:off x="1626974" y="4331475"/>
            <a:ext cx="2571900" cy="5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" sz="1300" b="1" i="0" u="none" strike="noStrike" cap="non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Mit Autismus verbundene Merkmale</a:t>
            </a:r>
            <a:endParaRPr sz="1300" b="1" i="0" u="none" strike="noStrike" cap="non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4572000" y="4331475"/>
            <a:ext cx="3435900" cy="5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" sz="1300" b="1" i="0" u="none" strike="noStrike" cap="none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Profilbeispiel einer Person mit Autismus</a:t>
            </a:r>
            <a:endParaRPr sz="1300" b="1" i="0" u="none" strike="noStrike" cap="non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42" name="Google Shape;142;p7"/>
          <p:cNvSpPr txBox="1"/>
          <p:nvPr/>
        </p:nvSpPr>
        <p:spPr>
          <a:xfrm>
            <a:off x="634380" y="764705"/>
            <a:ext cx="787524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" sz="2300" b="1" i="0" u="none" strike="noStrike" cap="none" dirty="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Wie das Autismus-Spektrum tatsächlich aussieht</a:t>
            </a:r>
            <a:endParaRPr sz="1300" b="1" i="0" u="none" strike="noStrike" cap="none" dirty="0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3" name="Google Shape;143;p7" descr="C:\Users\Dekaplus\Desktop\erasmus+ new logo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429164" y="1450781"/>
            <a:ext cx="9698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FF0000"/>
                </a:solidFill>
                <a:latin typeface="Comfortaa"/>
                <a:ea typeface="Comfortaa"/>
                <a:cs typeface="Comfortaa"/>
              </a:rPr>
              <a:t>Sinnes-regulierung</a:t>
            </a:r>
            <a:endParaRPr lang="de-AT" sz="900" b="1" dirty="0">
              <a:solidFill>
                <a:srgbClr val="FF0000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748724" y="1450781"/>
            <a:ext cx="9698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FF0000"/>
                </a:solidFill>
                <a:latin typeface="Comfortaa"/>
                <a:ea typeface="Comfortaa"/>
                <a:cs typeface="Comfortaa"/>
              </a:rPr>
              <a:t>Sinnes-regulierung</a:t>
            </a:r>
            <a:endParaRPr lang="de-AT" sz="900" b="1" dirty="0">
              <a:solidFill>
                <a:srgbClr val="FF0000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3" name="Textfeld 12"/>
          <p:cNvSpPr txBox="1"/>
          <p:nvPr/>
        </p:nvSpPr>
        <p:spPr>
          <a:xfrm rot="3157694">
            <a:off x="3171097" y="1807686"/>
            <a:ext cx="118149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9933FF"/>
                </a:solidFill>
                <a:latin typeface="Comfortaa"/>
                <a:ea typeface="Comfortaa"/>
                <a:cs typeface="Comfortaa"/>
              </a:rPr>
              <a:t>Kommunikation</a:t>
            </a:r>
            <a:endParaRPr lang="de-AT" sz="900" b="1" dirty="0">
              <a:solidFill>
                <a:srgbClr val="9933F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4" name="Textfeld 13"/>
          <p:cNvSpPr txBox="1"/>
          <p:nvPr/>
        </p:nvSpPr>
        <p:spPr>
          <a:xfrm rot="5400000">
            <a:off x="3445655" y="2812426"/>
            <a:ext cx="121169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542FAF"/>
                </a:solidFill>
                <a:latin typeface="Comfortaa"/>
                <a:ea typeface="Comfortaa"/>
                <a:cs typeface="Comfortaa"/>
              </a:rPr>
              <a:t>Wahrnehmung</a:t>
            </a:r>
            <a:endParaRPr lang="de-AT" sz="900" b="1" dirty="0">
              <a:solidFill>
                <a:srgbClr val="542FA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5" name="Textfeld 14"/>
          <p:cNvSpPr txBox="1"/>
          <p:nvPr/>
        </p:nvSpPr>
        <p:spPr>
          <a:xfrm rot="8676266">
            <a:off x="3037572" y="3545797"/>
            <a:ext cx="10907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0033CC"/>
                </a:solidFill>
                <a:latin typeface="Comfortaa"/>
                <a:ea typeface="Comfortaa"/>
                <a:cs typeface="Comfortaa"/>
              </a:rPr>
              <a:t>Führungs-aufgabe</a:t>
            </a:r>
            <a:endParaRPr lang="de-AT" sz="900" b="1" dirty="0">
              <a:solidFill>
                <a:srgbClr val="0033CC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6" name="Textfeld 15"/>
          <p:cNvSpPr txBox="1"/>
          <p:nvPr/>
        </p:nvSpPr>
        <p:spPr>
          <a:xfrm rot="11492272">
            <a:off x="2108854" y="3734307"/>
            <a:ext cx="9698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33CCFF"/>
                </a:solidFill>
                <a:latin typeface="Comfortaa"/>
                <a:ea typeface="Comfortaa"/>
                <a:cs typeface="Comfortaa"/>
              </a:rPr>
              <a:t>Soziale Interaktion</a:t>
            </a:r>
            <a:endParaRPr lang="de-AT" sz="900" b="1" dirty="0">
              <a:solidFill>
                <a:srgbClr val="33CCF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7" name="Textfeld 16"/>
          <p:cNvSpPr txBox="1"/>
          <p:nvPr/>
        </p:nvSpPr>
        <p:spPr>
          <a:xfrm rot="14965809">
            <a:off x="1179830" y="3045614"/>
            <a:ext cx="13348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>
                <a:solidFill>
                  <a:srgbClr val="33CC33"/>
                </a:solidFill>
                <a:latin typeface="Comfortaa"/>
                <a:ea typeface="Comfortaa"/>
                <a:cs typeface="Comfortaa"/>
              </a:rPr>
              <a:t>Psychomotorische Entwicklung</a:t>
            </a:r>
          </a:p>
        </p:txBody>
      </p:sp>
      <p:sp>
        <p:nvSpPr>
          <p:cNvPr id="18" name="Textfeld 17"/>
          <p:cNvSpPr txBox="1"/>
          <p:nvPr/>
        </p:nvSpPr>
        <p:spPr>
          <a:xfrm rot="18571885">
            <a:off x="1511252" y="2005045"/>
            <a:ext cx="96981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FFBC37"/>
                </a:solidFill>
                <a:latin typeface="Comfortaa"/>
                <a:ea typeface="Comfortaa"/>
                <a:cs typeface="Comfortaa"/>
              </a:rPr>
              <a:t>Sprache</a:t>
            </a:r>
            <a:endParaRPr lang="de-AT" sz="900" b="1" dirty="0">
              <a:solidFill>
                <a:srgbClr val="FFBC37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19" name="Textfeld 18"/>
          <p:cNvSpPr txBox="1"/>
          <p:nvPr/>
        </p:nvSpPr>
        <p:spPr>
          <a:xfrm rot="3157694">
            <a:off x="6563219" y="1844012"/>
            <a:ext cx="118149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9933FF"/>
                </a:solidFill>
                <a:latin typeface="Comfortaa"/>
                <a:ea typeface="Comfortaa"/>
                <a:cs typeface="Comfortaa"/>
              </a:rPr>
              <a:t>Kommunikation</a:t>
            </a:r>
            <a:endParaRPr lang="de-AT" sz="900" b="1" dirty="0">
              <a:solidFill>
                <a:srgbClr val="9933F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20" name="Textfeld 19"/>
          <p:cNvSpPr txBox="1"/>
          <p:nvPr/>
        </p:nvSpPr>
        <p:spPr>
          <a:xfrm rot="5400000">
            <a:off x="6756893" y="2852654"/>
            <a:ext cx="121169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542FAF"/>
                </a:solidFill>
                <a:latin typeface="Comfortaa"/>
                <a:ea typeface="Comfortaa"/>
                <a:cs typeface="Comfortaa"/>
              </a:rPr>
              <a:t>Wahrnehmung</a:t>
            </a:r>
            <a:endParaRPr lang="de-AT" sz="900" b="1" dirty="0">
              <a:solidFill>
                <a:srgbClr val="542FA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21" name="Textfeld 20"/>
          <p:cNvSpPr txBox="1"/>
          <p:nvPr/>
        </p:nvSpPr>
        <p:spPr>
          <a:xfrm rot="8676266">
            <a:off x="6311197" y="3556491"/>
            <a:ext cx="10907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0033CC"/>
                </a:solidFill>
                <a:latin typeface="Comfortaa"/>
                <a:ea typeface="Comfortaa"/>
                <a:cs typeface="Comfortaa"/>
              </a:rPr>
              <a:t>Führungs-aufgabe</a:t>
            </a:r>
            <a:endParaRPr lang="de-AT" sz="900" b="1" dirty="0">
              <a:solidFill>
                <a:srgbClr val="0033CC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22" name="Textfeld 21"/>
          <p:cNvSpPr txBox="1"/>
          <p:nvPr/>
        </p:nvSpPr>
        <p:spPr>
          <a:xfrm rot="11492272">
            <a:off x="5480519" y="3748932"/>
            <a:ext cx="9698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33CCFF"/>
                </a:solidFill>
                <a:latin typeface="Comfortaa"/>
                <a:ea typeface="Comfortaa"/>
                <a:cs typeface="Comfortaa"/>
              </a:rPr>
              <a:t>Soziale Interaktion</a:t>
            </a:r>
            <a:endParaRPr lang="de-AT" sz="900" b="1" dirty="0">
              <a:solidFill>
                <a:srgbClr val="33CCFF"/>
              </a:solidFill>
              <a:latin typeface="Comfortaa"/>
              <a:ea typeface="Comfortaa"/>
              <a:cs typeface="Comfortaa"/>
            </a:endParaRPr>
          </a:p>
        </p:txBody>
      </p:sp>
      <p:sp>
        <p:nvSpPr>
          <p:cNvPr id="23" name="Textfeld 22"/>
          <p:cNvSpPr txBox="1"/>
          <p:nvPr/>
        </p:nvSpPr>
        <p:spPr>
          <a:xfrm rot="14965809">
            <a:off x="4554716" y="3044110"/>
            <a:ext cx="13348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>
                <a:solidFill>
                  <a:srgbClr val="33CC33"/>
                </a:solidFill>
                <a:latin typeface="Comfortaa"/>
                <a:ea typeface="Comfortaa"/>
                <a:cs typeface="Comfortaa"/>
              </a:rPr>
              <a:t>Psychomotorische Entwicklung</a:t>
            </a:r>
          </a:p>
        </p:txBody>
      </p:sp>
      <p:sp>
        <p:nvSpPr>
          <p:cNvPr id="24" name="Textfeld 23"/>
          <p:cNvSpPr txBox="1"/>
          <p:nvPr/>
        </p:nvSpPr>
        <p:spPr>
          <a:xfrm rot="18571885">
            <a:off x="4968473" y="1961070"/>
            <a:ext cx="96981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900" b="1" dirty="0" smtClean="0">
                <a:solidFill>
                  <a:srgbClr val="FFBC37"/>
                </a:solidFill>
                <a:latin typeface="Comfortaa"/>
                <a:ea typeface="Comfortaa"/>
                <a:cs typeface="Comfortaa"/>
              </a:rPr>
              <a:t>Sprache</a:t>
            </a:r>
            <a:endParaRPr lang="de-AT" sz="900" b="1" dirty="0">
              <a:solidFill>
                <a:srgbClr val="FFBC37"/>
              </a:solidFill>
              <a:latin typeface="Comfortaa"/>
              <a:ea typeface="Comfortaa"/>
              <a:cs typeface="Comforta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>
            <a:spLocks noGrp="1"/>
          </p:cNvSpPr>
          <p:nvPr>
            <p:ph type="body" idx="1"/>
          </p:nvPr>
        </p:nvSpPr>
        <p:spPr>
          <a:xfrm>
            <a:off x="920100" y="663388"/>
            <a:ext cx="7303800" cy="4194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de" sz="1900" u="sng" dirty="0"/>
              <a:t>Soziale und kommunikative Schwierigkeiten</a:t>
            </a:r>
            <a:endParaRPr sz="1900" u="sng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Defizite im sozialen Bewusstsein</a:t>
            </a:r>
            <a:endParaRPr sz="18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Defizite in der sozial-emotionalen Gegenseitigkeit</a:t>
            </a:r>
            <a:endParaRPr sz="18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Defizite beim Aufbau, der Pflege und dem Verständnis von Beziehungen</a:t>
            </a:r>
            <a:endParaRPr sz="18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Unterschiede im nonverbalen </a:t>
            </a:r>
            <a:r>
              <a:rPr lang="de" sz="1800" dirty="0" smtClean="0"/>
              <a:t>Kommunikationsverhalten</a:t>
            </a:r>
            <a:endParaRPr sz="1800" dirty="0"/>
          </a:p>
          <a:p>
            <a:pPr marL="4572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de" sz="1800" dirty="0"/>
              <a:t>Atypischer Sprachgebrauch, der von einem völligen Fehlen der gesprochenen Sprache bis hin zu atypischen Sprechmustern reicht</a:t>
            </a:r>
            <a:endParaRPr sz="1800" dirty="0"/>
          </a:p>
        </p:txBody>
      </p:sp>
      <p:pic>
        <p:nvPicPr>
          <p:cNvPr id="150" name="Google Shape;150;p8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>
            <a:spLocks noGrp="1"/>
          </p:cNvSpPr>
          <p:nvPr>
            <p:ph type="body" idx="1"/>
          </p:nvPr>
        </p:nvSpPr>
        <p:spPr>
          <a:xfrm>
            <a:off x="1141350" y="540668"/>
            <a:ext cx="6691086" cy="40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" sz="1900" u="sng" dirty="0"/>
              <a:t>Wiederholtes Verhalten</a:t>
            </a:r>
            <a:endParaRPr sz="1900" u="sng" dirty="0"/>
          </a:p>
          <a:p>
            <a:pPr indent="-349250">
              <a:lnSpc>
                <a:spcPct val="150000"/>
              </a:lnSpc>
              <a:buSzPct val="100000"/>
            </a:pPr>
            <a:r>
              <a:rPr lang="de" sz="1800" dirty="0"/>
              <a:t>Wiederholte und stereotype Körperbewegungen</a:t>
            </a:r>
          </a:p>
          <a:p>
            <a:pPr indent="-349250">
              <a:lnSpc>
                <a:spcPct val="150000"/>
              </a:lnSpc>
              <a:buSzPct val="100000"/>
            </a:pPr>
            <a:r>
              <a:rPr lang="de-DE" sz="1800" dirty="0"/>
              <a:t>eine enge Fokussierung auf ein oder mehrere spezielle Interessen</a:t>
            </a:r>
          </a:p>
          <a:p>
            <a:pPr indent="-349250">
              <a:lnSpc>
                <a:spcPct val="150000"/>
              </a:lnSpc>
              <a:buSzPct val="100000"/>
            </a:pPr>
            <a:r>
              <a:rPr lang="de" sz="1800" dirty="0"/>
              <a:t>Eine ungewöhnliche Besessenheit von Objekten oder Teilen von Objekten oder bestimmten Arten von Sinnesreizen</a:t>
            </a:r>
          </a:p>
          <a:p>
            <a:pPr indent="-349250">
              <a:lnSpc>
                <a:spcPct val="150000"/>
              </a:lnSpc>
              <a:buSzPct val="100000"/>
            </a:pPr>
            <a:r>
              <a:rPr lang="de" sz="1800" dirty="0"/>
              <a:t>Mangelnde Anpassungsfähigkeit an</a:t>
            </a:r>
            <a:br>
              <a:rPr lang="de" sz="1800" dirty="0"/>
            </a:br>
            <a:r>
              <a:rPr lang="de" sz="1800" dirty="0"/>
              <a:t>neue Erfahrungen, die Stress verursachen</a:t>
            </a:r>
          </a:p>
          <a:p>
            <a:pPr indent="-349250">
              <a:lnSpc>
                <a:spcPct val="150000"/>
              </a:lnSpc>
              <a:buSzPct val="100000"/>
            </a:pPr>
            <a:r>
              <a:rPr lang="de" sz="1800" dirty="0"/>
              <a:t>Extreme Verhaltensstarre</a:t>
            </a:r>
            <a:endParaRPr sz="1800" dirty="0"/>
          </a:p>
        </p:txBody>
      </p:sp>
      <p:pic>
        <p:nvPicPr>
          <p:cNvPr id="157" name="Google Shape;157;p9" descr="C:\Users\Dekaplus\Desktop\erasmus+ new 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1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Allgemeine Informationen zum Autismusspektrum</a:t>
            </a:r>
            <a:endParaRPr sz="14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1241</Words>
  <Application>Microsoft Office PowerPoint</Application>
  <PresentationFormat>Bildschirmpräsentation (16:9)</PresentationFormat>
  <Paragraphs>222</Paragraphs>
  <Slides>25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Arial</vt:lpstr>
      <vt:lpstr>Open Sans</vt:lpstr>
      <vt:lpstr>Economica</vt:lpstr>
      <vt:lpstr>Comfortaa Medium</vt:lpstr>
      <vt:lpstr>Comfortaa</vt:lpstr>
      <vt:lpstr>Luxe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</dc:creator>
  <cp:lastModifiedBy>Sabine Ottensammer</cp:lastModifiedBy>
  <cp:revision>22</cp:revision>
  <dcterms:modified xsi:type="dcterms:W3CDTF">2024-08-26T09:20:48Z</dcterms:modified>
</cp:coreProperties>
</file>