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embeddedFontLst>
    <p:embeddedFont>
      <p:font typeface="Economica"/>
      <p:regular r:id="rId31"/>
      <p:bold r:id="rId32"/>
      <p:italic r:id="rId33"/>
      <p:boldItalic r:id="rId34"/>
    </p:embeddedFont>
    <p:embeddedFont>
      <p:font typeface="Comfortaa Medium"/>
      <p:regular r:id="rId35"/>
      <p:bold r:id="rId36"/>
    </p:embeddedFont>
    <p:embeddedFont>
      <p:font typeface="Comfortaa"/>
      <p:regular r:id="rId37"/>
      <p:bold r:id="rId38"/>
    </p:embeddedFont>
    <p:embeddedFont>
      <p:font typeface="Open Sans"/>
      <p:regular r:id="rId39"/>
      <p:bold r:id="rId40"/>
      <p:italic r:id="rId41"/>
      <p:boldItalic r:id="rId4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43" roundtripDataSignature="AMtx7mgiGV3tcZHr2s0FImYROBiWYsCLD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OpenSans-bold.fntdata"/><Relationship Id="rId20" Type="http://schemas.openxmlformats.org/officeDocument/2006/relationships/slide" Target="slides/slide15.xml"/><Relationship Id="rId42" Type="http://schemas.openxmlformats.org/officeDocument/2006/relationships/font" Target="fonts/OpenSans-boldItalic.fntdata"/><Relationship Id="rId41" Type="http://schemas.openxmlformats.org/officeDocument/2006/relationships/font" Target="fonts/OpenSans-italic.fntdata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43" Type="http://customschemas.google.com/relationships/presentationmetadata" Target="metadata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Economica-regular.fntdata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font" Target="fonts/Economica-italic.fntdata"/><Relationship Id="rId10" Type="http://schemas.openxmlformats.org/officeDocument/2006/relationships/slide" Target="slides/slide5.xml"/><Relationship Id="rId32" Type="http://schemas.openxmlformats.org/officeDocument/2006/relationships/font" Target="fonts/Economica-bold.fntdata"/><Relationship Id="rId13" Type="http://schemas.openxmlformats.org/officeDocument/2006/relationships/slide" Target="slides/slide8.xml"/><Relationship Id="rId35" Type="http://schemas.openxmlformats.org/officeDocument/2006/relationships/font" Target="fonts/ComfortaaMedium-regular.fntdata"/><Relationship Id="rId12" Type="http://schemas.openxmlformats.org/officeDocument/2006/relationships/slide" Target="slides/slide7.xml"/><Relationship Id="rId34" Type="http://schemas.openxmlformats.org/officeDocument/2006/relationships/font" Target="fonts/Economica-boldItalic.fntdata"/><Relationship Id="rId15" Type="http://schemas.openxmlformats.org/officeDocument/2006/relationships/slide" Target="slides/slide10.xml"/><Relationship Id="rId37" Type="http://schemas.openxmlformats.org/officeDocument/2006/relationships/font" Target="fonts/Comfortaa-regular.fntdata"/><Relationship Id="rId14" Type="http://schemas.openxmlformats.org/officeDocument/2006/relationships/slide" Target="slides/slide9.xml"/><Relationship Id="rId36" Type="http://schemas.openxmlformats.org/officeDocument/2006/relationships/font" Target="fonts/ComfortaaMedium-bold.fntdata"/><Relationship Id="rId17" Type="http://schemas.openxmlformats.org/officeDocument/2006/relationships/slide" Target="slides/slide12.xml"/><Relationship Id="rId39" Type="http://schemas.openxmlformats.org/officeDocument/2006/relationships/font" Target="fonts/OpenSans-regular.fntdata"/><Relationship Id="rId16" Type="http://schemas.openxmlformats.org/officeDocument/2006/relationships/slide" Target="slides/slide11.xml"/><Relationship Id="rId38" Type="http://schemas.openxmlformats.org/officeDocument/2006/relationships/font" Target="fonts/Comfortaa-bold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1" name="Google Shape;161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3" name="Google Shape;20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3" name="Google Shape;243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1" name="Google Shape;25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0" name="Google Shape;26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3" name="Google Shape;93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8" name="Google Shape;268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3" name="Google Shape;283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329" name="Google Shape;329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9" name="Google Shape;99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5" name="Google Shape;10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2" name="Google Shape;112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7" name="Google Shape;147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4" name="Google Shape;15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2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.png"/><Relationship Id="rId8" Type="http://schemas.openxmlformats.org/officeDocument/2006/relationships/image" Target="../media/image4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Relationship Id="rId3" Type="http://schemas.openxmlformats.org/officeDocument/2006/relationships/image" Target="../media/image22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.png"/><Relationship Id="rId8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7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7"/>
          <p:cNvPicPr preferRelativeResize="0"/>
          <p:nvPr/>
        </p:nvPicPr>
        <p:blipFill rotWithShape="1">
          <a:blip r:embed="rId3">
            <a:alphaModFix/>
          </a:blip>
          <a:srcRect b="0" l="50913" r="0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2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2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27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27"/>
          <p:cNvSpPr txBox="1"/>
          <p:nvPr>
            <p:ph idx="1" type="subTitle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6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Google Shape;66;p36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7" name="Google Shape;67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" name="Google Shape;70;p37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71" name="Google Shape;71;p37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2" name="Google Shape;72;p37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3" name="Google Shape;73;p3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4" name="Google Shape;74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lt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8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77" name="Google Shape;77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9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39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1" name="Google Shape;81;p39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2" name="Google Shape;82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3">
  <p:cSld name="CUSTOM_2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28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" name="Google Shape;21;p28"/>
          <p:cNvPicPr preferRelativeResize="0"/>
          <p:nvPr/>
        </p:nvPicPr>
        <p:blipFill rotWithShape="1">
          <a:blip r:embed="rId3">
            <a:alphaModFix/>
          </a:blip>
          <a:srcRect b="0" l="74505" r="12188" t="45438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8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" name="Google Shape;23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28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fmla="val 1940" name="adj"/>
            </a:avLst>
          </a:prstGeom>
          <a:solidFill>
            <a:srgbClr val="23456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p28"/>
          <p:cNvSpPr txBox="1"/>
          <p:nvPr>
            <p:ph idx="1" type="body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  <p:sp>
        <p:nvSpPr>
          <p:cNvPr id="26" name="Google Shape;26;p28"/>
          <p:cNvSpPr txBox="1"/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b="1" sz="3100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 5">
  <p:cSld name="CUSTOM_4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29"/>
          <p:cNvPicPr preferRelativeResize="0"/>
          <p:nvPr/>
        </p:nvPicPr>
        <p:blipFill rotWithShape="1">
          <a:blip r:embed="rId2">
            <a:alphaModFix/>
          </a:blip>
          <a:srcRect b="0" l="41318" r="0" t="0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9"/>
          <p:cNvPicPr preferRelativeResize="0"/>
          <p:nvPr/>
        </p:nvPicPr>
        <p:blipFill rotWithShape="1">
          <a:blip r:embed="rId3">
            <a:alphaModFix/>
          </a:blip>
          <a:srcRect b="0" l="50913" r="0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Google Shape;30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2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flipH="1" rot="10800000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2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Google Shape;33;p2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2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29"/>
          <p:cNvSpPr txBox="1"/>
          <p:nvPr>
            <p:ph idx="1" type="body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619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b="1" sz="21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0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8" name="Google Shape;38;p30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39" name="Google Shape;39;p30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0" name="Google Shape;40;p30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1" name="Google Shape;41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1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44" name="Google Shape;44;p31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45" name="Google Shape;45;p31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46" name="Google Shape;46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32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2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0" name="Google Shape;50;p32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1" name="Google Shape;51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3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4" name="Google Shape;54;p33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5" name="Google Shape;55;p33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6" name="Google Shape;56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9" name="Google Shape;59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5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2" name="Google Shape;62;p35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3" name="Google Shape;6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b="0" i="0" sz="42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26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v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jpg"/><Relationship Id="rId4" Type="http://schemas.openxmlformats.org/officeDocument/2006/relationships/image" Target="../media/image12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8.png"/><Relationship Id="rId4" Type="http://schemas.openxmlformats.org/officeDocument/2006/relationships/image" Target="../media/image12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Relationship Id="rId4" Type="http://schemas.openxmlformats.org/officeDocument/2006/relationships/image" Target="../media/image1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2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3.jpg"/><Relationship Id="rId4" Type="http://schemas.openxmlformats.org/officeDocument/2006/relationships/image" Target="../media/image1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2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png"/><Relationship Id="rId4" Type="http://schemas.openxmlformats.org/officeDocument/2006/relationships/image" Target="../media/image2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jpg"/><Relationship Id="rId4" Type="http://schemas.openxmlformats.org/officeDocument/2006/relationships/image" Target="../media/image12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9.png"/><Relationship Id="rId4" Type="http://schemas.openxmlformats.org/officeDocument/2006/relationships/image" Target="../media/image12.jp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png"/><Relationship Id="rId4" Type="http://schemas.openxmlformats.org/officeDocument/2006/relationships/image" Target="../media/image1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/>
          <p:nvPr>
            <p:ph idx="1" type="subTitle"/>
          </p:nvPr>
        </p:nvSpPr>
        <p:spPr>
          <a:xfrm>
            <a:off x="1240464" y="2658662"/>
            <a:ext cx="6627600" cy="12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3000"/>
              <a:t>The Spectrum of Hospitality</a:t>
            </a:r>
            <a:endParaRPr sz="30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200"/>
              <a:t>Projektnummer: 2022-1-CY01-KA220-VET-000086365</a:t>
            </a:r>
            <a:endParaRPr sz="1200"/>
          </a:p>
        </p:txBody>
      </p:sp>
      <p:pic>
        <p:nvPicPr>
          <p:cNvPr descr="C:\Users\Dekaplus\Desktop\erasmus+ new logo.jpg" id="90" name="Google Shape;9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0"/>
          <p:cNvSpPr txBox="1"/>
          <p:nvPr>
            <p:ph idx="1" type="body"/>
          </p:nvPr>
        </p:nvSpPr>
        <p:spPr>
          <a:xfrm>
            <a:off x="496425" y="902975"/>
            <a:ext cx="4692900" cy="39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1100"/>
              <a:buNone/>
            </a:pPr>
            <a:r>
              <a:rPr lang="lv" sz="1900" u="sng"/>
              <a:t>En livslang hypersensitivitet og/eller hyposensitivitet over for forskellige stimuli:</a:t>
            </a:r>
            <a:endParaRPr sz="1900"/>
          </a:p>
          <a:p>
            <a:pPr indent="-349250" lvl="0" marL="457200" rtl="0" algn="l">
              <a:spcBef>
                <a:spcPts val="120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Lys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Lyd og støj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Teksturer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Lugte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Smagsoplevelser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Temperaturer</a:t>
            </a:r>
            <a:endParaRPr sz="1900"/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Bevægelse og balance</a:t>
            </a:r>
            <a:endParaRPr sz="1900"/>
          </a:p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Indre stimuli</a:t>
            </a:r>
            <a:endParaRPr sz="1900"/>
          </a:p>
        </p:txBody>
      </p:sp>
      <p:pic>
        <p:nvPicPr>
          <p:cNvPr id="164" name="Google Shape;16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372100" y="1371600"/>
            <a:ext cx="3771899" cy="3771899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411"/>
              </a:srgbClr>
            </a:outerShdw>
          </a:effectLst>
        </p:spPr>
      </p:pic>
      <p:pic>
        <p:nvPicPr>
          <p:cNvPr descr="C:\Users\Dekaplus\Desktop\erasmus+ new logo.jpg" id="165" name="Google Shape;165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10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1"/>
          <p:cNvSpPr/>
          <p:nvPr/>
        </p:nvSpPr>
        <p:spPr>
          <a:xfrm>
            <a:off x="34300" y="2114550"/>
            <a:ext cx="754500" cy="2794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2" name="Google Shape;172;p11"/>
          <p:cNvSpPr txBox="1"/>
          <p:nvPr/>
        </p:nvSpPr>
        <p:spPr>
          <a:xfrm>
            <a:off x="4274825" y="390425"/>
            <a:ext cx="4046100" cy="46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700" u="sng">
                <a:latin typeface="Comfortaa"/>
                <a:ea typeface="Comfortaa"/>
                <a:cs typeface="Comfortaa"/>
                <a:sym typeface="Comfortaa"/>
              </a:rPr>
              <a:t>Forskelle i informations- behandling, opmærksomhed og fokus</a:t>
            </a:r>
            <a:endParaRPr b="1" i="0" sz="1700" u="sng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latin typeface="Comfortaa"/>
                <a:ea typeface="Comfortaa"/>
                <a:cs typeface="Comfortaa"/>
                <a:sym typeface="Comfortaa"/>
              </a:rPr>
              <a:t>”Bottom-up” behandling, ”detaljer før koncept”</a:t>
            </a:r>
            <a:endParaRPr b="1" sz="1700"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latin typeface="Comfortaa"/>
                <a:ea typeface="Comfortaa"/>
                <a:cs typeface="Comfortaa"/>
                <a:sym typeface="Comfortaa"/>
              </a:rPr>
              <a:t>Monotropisme — et snævert opmærksomhedsfelt</a:t>
            </a:r>
            <a:endParaRPr b="1" sz="1700"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latin typeface="Comfortaa"/>
                <a:ea typeface="Comfortaa"/>
                <a:cs typeface="Comfortaa"/>
                <a:sym typeface="Comfortaa"/>
              </a:rPr>
              <a:t>Intens fokus (også kaldet hyperfokus)</a:t>
            </a:r>
            <a:endParaRPr b="1" sz="1700"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latin typeface="Comfortaa"/>
                <a:ea typeface="Comfortaa"/>
                <a:cs typeface="Comfortaa"/>
                <a:sym typeface="Comfortaa"/>
              </a:rPr>
              <a:t>Udfordringer med at skifte opmærksomhed</a:t>
            </a:r>
            <a:endParaRPr b="1" i="0" sz="1700" u="none" cap="none" strike="noStrike">
              <a:solidFill>
                <a:srgbClr val="000000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Eksperter inden for emner, de er interesserede i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Udfordringer med at se ”det store billede”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3" name="Google Shape;173;p11"/>
          <p:cNvSpPr txBox="1"/>
          <p:nvPr/>
        </p:nvSpPr>
        <p:spPr>
          <a:xfrm>
            <a:off x="441875" y="390425"/>
            <a:ext cx="3429000" cy="397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Udfordringer med eksekutive funktioner:</a:t>
            </a:r>
            <a:endParaRPr b="1" sz="1700" u="sng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Planlægning, fleksibilitet,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organisering, prioritering, tidsstyring,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arbejdshukommelse, følelsesregulering, impulskontrol, forståelse af komplekse begreber</a:t>
            </a:r>
            <a:b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NB! Eksekutiv dysfunktion er ikke dovenskab eller mangel på selvdisciplin!</a:t>
            </a:r>
            <a:endParaRPr b="1" sz="1700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t/>
            </a:r>
            <a:endParaRPr b="1" sz="1700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74" name="Google Shape;174;p11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descr="C:\Users\Dekaplus\Desktop\erasmus+ new logo.jpg" id="175" name="Google Shape;175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1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2"/>
          <p:cNvSpPr txBox="1"/>
          <p:nvPr/>
        </p:nvSpPr>
        <p:spPr>
          <a:xfrm>
            <a:off x="288250" y="390425"/>
            <a:ext cx="3735000" cy="45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7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Ujævn kognitiv udvikling (“spidse” kognitive profiler)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Personer med autisme spektrum forstyrrelser (ASD) viser ofte markante, ujævne styrker og svagheder, hvilket betyder, at de er dygtige til nogle ting og mindre kompetente til andre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Ujævn funktion i forskellige livsområder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Forudfattede vurderinger af en persons evner kan være unøjagtige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82" name="Google Shape;182;p12"/>
          <p:cNvSpPr/>
          <p:nvPr/>
        </p:nvSpPr>
        <p:spPr>
          <a:xfrm>
            <a:off x="4023350" y="617225"/>
            <a:ext cx="99000" cy="3977700"/>
          </a:xfrm>
          <a:prstGeom prst="rect">
            <a:avLst/>
          </a:prstGeom>
          <a:solidFill>
            <a:srgbClr val="23456E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chemeClr val="dk2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12"/>
          <p:cNvSpPr txBox="1"/>
          <p:nvPr/>
        </p:nvSpPr>
        <p:spPr>
          <a:xfrm>
            <a:off x="4274825" y="390425"/>
            <a:ext cx="4260000" cy="46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700" u="sng">
                <a:latin typeface="Comfortaa"/>
                <a:ea typeface="Comfortaa"/>
                <a:cs typeface="Comfortaa"/>
                <a:sym typeface="Comfortaa"/>
              </a:rPr>
              <a:t>Nedsatte motoriske færdigheder, “usædvanlig” kropsholdning og gangart</a:t>
            </a:r>
            <a:endParaRPr b="1" sz="1700" u="sng"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lang="lv" sz="1700">
                <a:latin typeface="Comfortaa"/>
                <a:ea typeface="Comfortaa"/>
                <a:cs typeface="Comfortaa"/>
                <a:sym typeface="Comfortaa"/>
              </a:rPr>
              <a:t>Nedsatte grovmotoriske færdigheder: balance, cykling, gå op ad trapper og kropsholdning.</a:t>
            </a:r>
            <a:endParaRPr b="1" sz="1700"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lang="lv" sz="1700">
                <a:latin typeface="Comfortaa"/>
                <a:ea typeface="Comfortaa"/>
                <a:cs typeface="Comfortaa"/>
                <a:sym typeface="Comfortaa"/>
              </a:rPr>
              <a:t>Nedsatte finmotoriske færdigheder: binde snørebånd, knappe skjorter, bruge saks eller holde en blyant.</a:t>
            </a:r>
            <a:endParaRPr b="1" sz="1700"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700"/>
              <a:buFont typeface="Comfortaa"/>
              <a:buChar char="●"/>
            </a:pPr>
            <a:r>
              <a:rPr b="1" lang="lv" sz="1700">
                <a:latin typeface="Comfortaa"/>
                <a:ea typeface="Comfortaa"/>
                <a:cs typeface="Comfortaa"/>
                <a:sym typeface="Comfortaa"/>
              </a:rPr>
              <a:t>En “usædvanlig” gangart: Unormal skridtlængde, hastighed eller andre gangmønstre.</a:t>
            </a:r>
            <a:endParaRPr b="1" sz="1700"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700"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84" name="Google Shape;184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768475" y="474091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2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p13"/>
          <p:cNvPicPr preferRelativeResize="0"/>
          <p:nvPr/>
        </p:nvPicPr>
        <p:blipFill rotWithShape="1">
          <a:blip r:embed="rId3">
            <a:alphaModFix amt="72000"/>
          </a:blip>
          <a:srcRect b="2000" l="0" r="5995" t="-1110"/>
          <a:stretch/>
        </p:blipFill>
        <p:spPr>
          <a:xfrm flipH="1">
            <a:off x="-1" y="45725"/>
            <a:ext cx="4834901" cy="5097776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3"/>
          <p:cNvSpPr txBox="1"/>
          <p:nvPr/>
        </p:nvSpPr>
        <p:spPr>
          <a:xfrm>
            <a:off x="4572000" y="582925"/>
            <a:ext cx="4274700" cy="4480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Alexithymia, proprioception og interoception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Vanskeligheder med at genkende egne eller andres følelser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Vanskeligheder med at opfatte kroppens placering, handlinger og bevægelser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Vanskeligheder med at identificere og reagere på indre sanser</a:t>
            </a: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: </a:t>
            </a: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smerte, tørst, sult og de fysiske manifestationer af stærke følelser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92" name="Google Shape;192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3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 txBox="1"/>
          <p:nvPr/>
        </p:nvSpPr>
        <p:spPr>
          <a:xfrm>
            <a:off x="528900" y="741600"/>
            <a:ext cx="8086200" cy="41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sng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Meltdowns &amp; Shutdowns</a:t>
            </a: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— </a:t>
            </a: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Ekstreme reaktioner, som autistiske personer kan vise som reaktion på overvældende oplevelser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Meltdown — 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et intenst følelsesmæssigt og adfærdsmæssigt udbrud.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Shutdown — 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tilbagetrækning eller "slukning".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Triggers: 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stress, sensorisk overbelastning, ændringer i rutiner, overdrevne krav og kommunikationsvanskeligheder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dse løsning</a:t>
            </a: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: 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forebyggelse</a:t>
            </a: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— 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undgåelse af udløsere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Hjælp</a:t>
            </a: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: 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Skab fred, et roligt miljø og forudsigelighed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99" name="Google Shape;19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4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5"/>
          <p:cNvSpPr txBox="1"/>
          <p:nvPr/>
        </p:nvSpPr>
        <p:spPr>
          <a:xfrm>
            <a:off x="6315737" y="3050339"/>
            <a:ext cx="2453700" cy="1284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206" name="Google Shape;206;p15"/>
          <p:cNvGrpSpPr/>
          <p:nvPr/>
        </p:nvGrpSpPr>
        <p:grpSpPr>
          <a:xfrm>
            <a:off x="237425" y="765550"/>
            <a:ext cx="8669150" cy="4281247"/>
            <a:chOff x="872814" y="2"/>
            <a:chExt cx="16228285" cy="5935460"/>
          </a:xfrm>
        </p:grpSpPr>
        <p:sp>
          <p:nvSpPr>
            <p:cNvPr id="207" name="Google Shape;207;p15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08" name="Google Shape;208;p15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5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Autisme er en sygdom eller en lidelse</a:t>
              </a:r>
              <a:endParaRPr b="1" i="0" sz="15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09" name="Google Shape;209;p15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0" name="Google Shape;210;p15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Autisme er en barn</a:t>
              </a: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dorms-</a:t>
              </a:r>
              <a:endParaRPr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tilstand</a:t>
              </a: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 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1" name="Google Shape;211;p15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2" name="Google Shape;212;p15"/>
            <p:cNvSpPr txBox="1"/>
            <p:nvPr/>
          </p:nvSpPr>
          <p:spPr>
            <a:xfrm>
              <a:off x="7400707" y="2"/>
              <a:ext cx="2967300" cy="1780200"/>
            </a:xfrm>
            <a:prstGeom prst="rect">
              <a:avLst/>
            </a:prstGeom>
            <a:solidFill>
              <a:srgbClr val="FF00FF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Kun drenge og mænd har autisme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3" name="Google Shape;213;p15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4" name="Google Shape;214;p15"/>
            <p:cNvSpPr txBox="1"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lv" sz="13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</a:t>
              </a:r>
              <a:r>
                <a:rPr b="1" lang="lv" sz="13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tister mangler følelser og empati</a:t>
              </a:r>
              <a:endParaRPr b="1" i="0" sz="13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5" name="Google Shape;215;p15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6" name="Google Shape;216;p15"/>
            <p:cNvSpPr txBox="1"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 sz="12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Autister er ensomme og har ikke interesse i at socialisere</a:t>
              </a:r>
              <a:endParaRPr b="1" i="0" sz="10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7" name="Google Shape;217;p15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8" name="Google Shape;218;p15"/>
            <p:cNvSpPr txBox="1"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D6D4F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 sz="12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Autister har enten </a:t>
              </a:r>
              <a:r>
                <a:rPr b="1" i="0" lang="lv" sz="12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 </a:t>
              </a:r>
              <a:r>
                <a:rPr b="1" lang="lv" sz="12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et interlektuelt handicap eller er genier</a:t>
              </a:r>
              <a:endParaRPr b="1" i="0" sz="1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19" name="Google Shape;219;p15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0" name="Google Shape;220;p15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 </a:t>
              </a: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Alle</a:t>
              </a: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 </a:t>
              </a: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autister</a:t>
              </a: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 </a:t>
              </a: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er gode inden for STEM området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1" name="Google Shape;221;p15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2" name="Google Shape;222;p15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C8B51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Alle er en smule autistiske 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3" name="Google Shape;223;p15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4" name="Google Shape;224;p15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CC0000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i="0" lang="lv" sz="14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Autisme</a:t>
              </a: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 skyldes vacciner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5" name="Google Shape;225;p15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6" name="Google Shape;226;p15"/>
            <p:cNvSpPr txBox="1"/>
            <p:nvPr/>
          </p:nvSpPr>
          <p:spPr>
            <a:xfrm>
              <a:off x="13928599" y="2078203"/>
              <a:ext cx="31725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3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Autisme er over-</a:t>
              </a:r>
              <a:endParaRPr b="1" i="0" sz="13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i="0" lang="lv" sz="1300" u="none" cap="none" strike="noStrike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diagnosticeret</a:t>
              </a:r>
              <a:endParaRPr b="1" i="0" sz="13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227" name="Google Shape;227;p15"/>
            <p:cNvSpPr txBox="1"/>
            <p:nvPr/>
          </p:nvSpPr>
          <p:spPr>
            <a:xfrm>
              <a:off x="872836" y="4155262"/>
              <a:ext cx="4593300" cy="1780200"/>
            </a:xfrm>
            <a:prstGeom prst="rect">
              <a:avLst/>
            </a:prstGeom>
            <a:solidFill>
              <a:srgbClr val="BBB454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rtl="0" algn="ctr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Alle ikke-talende autistiske personer har en alvorlig intellektuel handicap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228" name="Google Shape;228;p15"/>
          <p:cNvSpPr txBox="1"/>
          <p:nvPr/>
        </p:nvSpPr>
        <p:spPr>
          <a:xfrm>
            <a:off x="1508100" y="191375"/>
            <a:ext cx="6127800" cy="46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Myter</a:t>
            </a:r>
            <a:r>
              <a:rPr b="1" i="0" lang="lv" sz="2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&amp; </a:t>
            </a: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misforståelser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29" name="Google Shape;229;p15"/>
          <p:cNvSpPr txBox="1"/>
          <p:nvPr/>
        </p:nvSpPr>
        <p:spPr>
          <a:xfrm>
            <a:off x="3345150" y="3762789"/>
            <a:ext cx="2453700" cy="1284000"/>
          </a:xfrm>
          <a:prstGeom prst="rect">
            <a:avLst/>
          </a:prstGeom>
          <a:solidFill>
            <a:srgbClr val="CC4125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3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Ikke-talende el. minimalt talende autister forstår ikke, hvad der bliver sagt til dem. </a:t>
            </a:r>
            <a:endParaRPr b="1" sz="13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30" name="Google Shape;230;p15"/>
          <p:cNvSpPr txBox="1"/>
          <p:nvPr/>
        </p:nvSpPr>
        <p:spPr>
          <a:xfrm>
            <a:off x="6315737" y="3762789"/>
            <a:ext cx="2453700" cy="1284000"/>
          </a:xfrm>
          <a:prstGeom prst="rect">
            <a:avLst/>
          </a:prstGeom>
          <a:solidFill>
            <a:srgbClr val="BBA754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Repetitive kropsbevægelser er uacceptable og skal afvises. </a:t>
            </a:r>
            <a:endParaRPr b="1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31" name="Google Shape;231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7425" y="314770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/>
          <p:nvPr>
            <p:ph idx="1" type="body"/>
          </p:nvPr>
        </p:nvSpPr>
        <p:spPr>
          <a:xfrm>
            <a:off x="940800" y="803100"/>
            <a:ext cx="7262400" cy="353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Det anslås, at cirka 20% af autistiske personer i EU er under ansættelse. (Autism Europe, 2024)</a:t>
            </a:r>
            <a:endParaRPr sz="1900"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Ansættelsesbias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Ingen muligheder for karriereudvikling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Uretfærdige præstationsvurderinger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Afslag på nødvendige tilpasninger</a:t>
            </a:r>
            <a:endParaRPr sz="1900"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sp>
        <p:nvSpPr>
          <p:cNvPr id="237" name="Google Shape;237;p16"/>
          <p:cNvSpPr txBox="1"/>
          <p:nvPr/>
        </p:nvSpPr>
        <p:spPr>
          <a:xfrm>
            <a:off x="6592500" y="2154363"/>
            <a:ext cx="2453700" cy="284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80000" lIns="180000" spcFirstLastPara="1" rIns="180000" wrap="square" tIns="180000">
            <a:noAutofit/>
          </a:bodyPr>
          <a:lstStyle/>
          <a:p>
            <a:pPr indent="0" lvl="0" marL="0" marR="0" rtl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id="238" name="Google Shape;238;p16"/>
          <p:cNvPicPr preferRelativeResize="0"/>
          <p:nvPr/>
        </p:nvPicPr>
        <p:blipFill rotWithShape="1">
          <a:blip r:embed="rId3">
            <a:alphaModFix/>
          </a:blip>
          <a:srcRect b="0" l="7276" r="12672" t="0"/>
          <a:stretch/>
        </p:blipFill>
        <p:spPr>
          <a:xfrm>
            <a:off x="6128292" y="1376425"/>
            <a:ext cx="3015708" cy="376707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C:\Users\Dekaplus\Desktop\erasmus+ new logo.jpg" id="239" name="Google Shape;23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16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7"/>
          <p:cNvSpPr txBox="1"/>
          <p:nvPr>
            <p:ph idx="1" type="body"/>
          </p:nvPr>
        </p:nvSpPr>
        <p:spPr>
          <a:xfrm>
            <a:off x="1052775" y="749850"/>
            <a:ext cx="7068600" cy="41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Kommunikations- og sociale interaktionsudfordringer</a:t>
            </a:r>
            <a:endParaRPr sz="1900" u="sng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Job interviews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Forståelse af uskrevne regler og forventninger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At forstå forretningshierarki og autoritet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Kommunikation med kunder og klienter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Navigering i relationer med kolleger</a:t>
            </a:r>
            <a:endParaRPr sz="1800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Småsnak og socialt pladder</a:t>
            </a:r>
            <a:endParaRPr sz="18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Sensory considerations</a:t>
            </a:r>
            <a:endParaRPr sz="1900" u="sng"/>
          </a:p>
          <a:p>
            <a:pPr indent="-3429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lv" sz="1800"/>
              <a:t>Overvældende, utilgængelige miljøer ⇒ Sensorisk overbelastning </a:t>
            </a:r>
            <a:endParaRPr sz="1800"/>
          </a:p>
        </p:txBody>
      </p:sp>
      <p:sp>
        <p:nvSpPr>
          <p:cNvPr id="246" name="Google Shape;246;p17"/>
          <p:cNvSpPr txBox="1"/>
          <p:nvPr/>
        </p:nvSpPr>
        <p:spPr>
          <a:xfrm>
            <a:off x="2042100" y="413555"/>
            <a:ext cx="5059800" cy="3999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Udfordringer på arbejdspladsen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47" name="Google Shape;247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48" name="Google Shape;248;p17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8"/>
          <p:cNvSpPr txBox="1"/>
          <p:nvPr/>
        </p:nvSpPr>
        <p:spPr>
          <a:xfrm>
            <a:off x="723350" y="651500"/>
            <a:ext cx="6797700" cy="41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Mangel på konsistens, rutine og klare instruktioner 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Uklare instruktioner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Ændringer i rutiner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Afbrydelser og forstyrrelser 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18C8D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At være nødsaget til at skifte fokus eller multitaske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Helbredsproblemer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Autistisk ‘burnout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’ 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Angst og depression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54" name="Google Shape;254;p18"/>
          <p:cNvSpPr/>
          <p:nvPr/>
        </p:nvSpPr>
        <p:spPr>
          <a:xfrm>
            <a:off x="6480800" y="1108700"/>
            <a:ext cx="354000" cy="1634400"/>
          </a:xfrm>
          <a:prstGeom prst="rightBrace">
            <a:avLst>
              <a:gd fmla="val 50000" name="adj1"/>
              <a:gd fmla="val 51751" name="adj2"/>
            </a:avLst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5" name="Google Shape;255;p18"/>
          <p:cNvSpPr txBox="1"/>
          <p:nvPr/>
        </p:nvSpPr>
        <p:spPr>
          <a:xfrm>
            <a:off x="6560775" y="1108700"/>
            <a:ext cx="1817400" cy="176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stress </a:t>
            </a: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og</a:t>
            </a: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</a:t>
            </a: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angst</a:t>
            </a: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⇒ </a:t>
            </a: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ujævn</a:t>
            </a:r>
            <a:r>
              <a:rPr b="1" i="0" lang="lv" sz="17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produktivitet 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56" name="Google Shape;25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18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19"/>
          <p:cNvPicPr preferRelativeResize="0"/>
          <p:nvPr/>
        </p:nvPicPr>
        <p:blipFill rotWithShape="1">
          <a:blip r:embed="rId3">
            <a:alphaModFix/>
          </a:blip>
          <a:srcRect b="0" l="15266" r="11339" t="0"/>
          <a:stretch/>
        </p:blipFill>
        <p:spPr>
          <a:xfrm>
            <a:off x="0" y="0"/>
            <a:ext cx="2514600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19"/>
          <p:cNvSpPr txBox="1"/>
          <p:nvPr/>
        </p:nvSpPr>
        <p:spPr>
          <a:xfrm>
            <a:off x="2514600" y="487200"/>
            <a:ext cx="6283500" cy="46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Ableisme &amp; dis</a:t>
            </a: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</a:t>
            </a:r>
            <a:r>
              <a:rPr b="1" i="0" lang="lv" sz="19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rimination</a:t>
            </a: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’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Autisme er omgivet af myter og stereotyper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Den brede offentlighed mangler viden om autisme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Autistisk adfærd bliver stigmatiseret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Autistiske personer føler sig presset til </a:t>
            </a:r>
            <a:b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</a:b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at "maske"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Mikroaggressioner og drillerier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Antagelser om, at autistiske personer er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inkompetente</a:t>
            </a:r>
            <a:endParaRPr b="1" sz="17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365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700"/>
              <a:buFont typeface="Comfortaa"/>
              <a:buChar char="●"/>
            </a:pPr>
            <a:r>
              <a:rPr b="1" lang="lv" sz="17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Isolation og udelukkelse</a:t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64" name="Google Shape;264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19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/>
          <p:nvPr/>
        </p:nvSpPr>
        <p:spPr>
          <a:xfrm>
            <a:off x="1418700" y="685800"/>
            <a:ext cx="6306600" cy="42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HOST-projektet har til formål at uddanne ledere i hospitality-branchen og HR-eksperter i at håndtere og udvikle medarbejdere med autisme.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8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Proje</a:t>
            </a: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ktr</a:t>
            </a:r>
            <a:r>
              <a:rPr b="1" i="0" lang="lv" sz="18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esult</a:t>
            </a: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ater</a:t>
            </a:r>
            <a:r>
              <a:rPr b="1" i="0" lang="lv" sz="18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: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i="0" lang="lv" sz="18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</a:t>
            </a: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 Omfattende træningskursus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En VET-leveringsmetodologi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Et brætspil for neurodiverse teams i hospitality-sektoren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96" name="Google Shape;96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20"/>
          <p:cNvSpPr txBox="1"/>
          <p:nvPr/>
        </p:nvSpPr>
        <p:spPr>
          <a:xfrm>
            <a:off x="1978650" y="245475"/>
            <a:ext cx="5186700" cy="44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Rimelige tilpasninger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71" name="Google Shape;271;p20"/>
          <p:cNvSpPr txBox="1"/>
          <p:nvPr/>
        </p:nvSpPr>
        <p:spPr>
          <a:xfrm>
            <a:off x="560100" y="685875"/>
            <a:ext cx="8023800" cy="437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highlight>
                  <a:srgbClr val="F18C8D"/>
                </a:highlight>
                <a:latin typeface="Comfortaa"/>
                <a:ea typeface="Comfortaa"/>
                <a:cs typeface="Comfortaa"/>
                <a:sym typeface="Comfortaa"/>
              </a:rPr>
              <a:t>En individ-centreret tilgang er essentiel</a:t>
            </a:r>
            <a:r>
              <a:rPr b="1" i="0" lang="lv" sz="1900" u="none" cap="none" strike="noStrike">
                <a:solidFill>
                  <a:schemeClr val="dk1"/>
                </a:solidFill>
                <a:highlight>
                  <a:srgbClr val="F18C8D"/>
                </a:highlight>
                <a:latin typeface="Comfortaa"/>
                <a:ea typeface="Comfortaa"/>
                <a:cs typeface="Comfortaa"/>
                <a:sym typeface="Comfortaa"/>
              </a:rPr>
              <a:t>!</a:t>
            </a:r>
            <a:endParaRPr b="1" i="0" sz="1900" u="none" cap="none" strike="noStrike">
              <a:solidFill>
                <a:schemeClr val="dk1"/>
              </a:solidFill>
              <a:highlight>
                <a:srgbClr val="F18C8D"/>
              </a:highlight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Tilpasninger for sociale interaktioner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Et fokus på personens faglige kompetencer og erfaring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Alternative kommunikationsmetoder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At henvende sig direkte til personen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Mere tid til at besvare spørgsmål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Ingen åbne spørgsmål eller billedligt sprog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Ingen uventede telefonopkald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Sociale manuskripter</a:t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Træning for ledere og kolleger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72" name="Google Shape;272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3330" y="46869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21"/>
          <p:cNvPicPr preferRelativeResize="0"/>
          <p:nvPr/>
        </p:nvPicPr>
        <p:blipFill rotWithShape="1">
          <a:blip r:embed="rId3">
            <a:alphaModFix/>
          </a:blip>
          <a:srcRect b="0" l="12202" r="12090" t="0"/>
          <a:stretch/>
        </p:blipFill>
        <p:spPr>
          <a:xfrm>
            <a:off x="6423650" y="1458925"/>
            <a:ext cx="2720425" cy="3593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78" name="Google Shape;278;p21"/>
          <p:cNvPicPr preferRelativeResize="0"/>
          <p:nvPr/>
        </p:nvPicPr>
        <p:blipFill rotWithShape="1">
          <a:blip r:embed="rId4">
            <a:alphaModFix/>
          </a:blip>
          <a:srcRect b="20494" l="0" r="49571" t="19432"/>
          <a:stretch/>
        </p:blipFill>
        <p:spPr>
          <a:xfrm>
            <a:off x="5772150" y="450938"/>
            <a:ext cx="1348751" cy="1606625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21"/>
          <p:cNvSpPr txBox="1"/>
          <p:nvPr/>
        </p:nvSpPr>
        <p:spPr>
          <a:xfrm>
            <a:off x="937275" y="783100"/>
            <a:ext cx="5692200" cy="409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Struktureret miljø, klar kommunikation og feedback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Visuelle hjælpemidler: tidsplaner, tjeklister, kalendere, apps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Klare forventninger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Skriftlige instruktioner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Opdeling af komplekse opgaver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</a:t>
            </a: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onsistent rutine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Fast tidsplan med planlagte pause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K</a:t>
            </a: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onstructiv feedback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80" name="Google Shape;280;p21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22"/>
          <p:cNvPicPr preferRelativeResize="0"/>
          <p:nvPr/>
        </p:nvPicPr>
        <p:blipFill rotWithShape="1">
          <a:blip r:embed="rId3">
            <a:alphaModFix amt="92000"/>
          </a:blip>
          <a:srcRect b="0" l="9850" r="20141" t="0"/>
          <a:stretch/>
        </p:blipFill>
        <p:spPr>
          <a:xfrm>
            <a:off x="0" y="0"/>
            <a:ext cx="235457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22"/>
          <p:cNvSpPr txBox="1"/>
          <p:nvPr/>
        </p:nvSpPr>
        <p:spPr>
          <a:xfrm>
            <a:off x="2354575" y="508575"/>
            <a:ext cx="6686700" cy="44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9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Sansemæssige overvejelser og fleksibilitet</a:t>
            </a:r>
            <a:endParaRPr b="1" i="0" sz="19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Sansemæssige hjælpemidler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Belysning: ingen flimrende lys, ingen stærke loftslamper, ingen blinkende LED'er, ingen strobelys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Et separat stille rum med minimal stimulation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Sansevenligt uniform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God ventilation, duftfri rengøringsmidler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Diverse madmuligheder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925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900"/>
              <a:buFont typeface="Comfortaa"/>
              <a:buChar char="●"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Yderligere pauser, nedsat arbejdsbyrde</a:t>
            </a:r>
            <a:endParaRPr b="1" i="0" sz="19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87" name="Google Shape;287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860030" y="464121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22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23"/>
          <p:cNvPicPr preferRelativeResize="0"/>
          <p:nvPr/>
        </p:nvPicPr>
        <p:blipFill rotWithShape="1">
          <a:blip r:embed="rId3">
            <a:alphaModFix amt="40000"/>
          </a:blip>
          <a:srcRect b="0" l="0" r="0" t="0"/>
          <a:stretch/>
        </p:blipFill>
        <p:spPr>
          <a:xfrm>
            <a:off x="76200" y="323850"/>
            <a:ext cx="8991601" cy="4495800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23"/>
          <p:cNvSpPr txBox="1"/>
          <p:nvPr/>
        </p:nvSpPr>
        <p:spPr>
          <a:xfrm>
            <a:off x="1483050" y="240050"/>
            <a:ext cx="6177900" cy="8571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Awareness og uddannelse i Neurodiversitet på arbejdspladsen </a:t>
            </a:r>
            <a:endParaRPr b="1" i="0" sz="22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5" name="Google Shape;295;p23"/>
          <p:cNvSpPr txBox="1"/>
          <p:nvPr/>
        </p:nvSpPr>
        <p:spPr>
          <a:xfrm>
            <a:off x="1068750" y="2514875"/>
            <a:ext cx="7006500" cy="19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i="0" lang="lv" sz="19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</a:t>
            </a: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Øget anerkendelse og forståelse af neurodivergente tilstande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Færre misforståelser og konflikter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Fejring af mangfoldighed og unikhed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r>
              <a:rPr b="1" lang="lv" sz="19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⇒ Et mere støttende miljø</a:t>
            </a:r>
            <a:endParaRPr b="1" sz="19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296" name="Google Shape;296;p23"/>
          <p:cNvSpPr txBox="1"/>
          <p:nvPr/>
        </p:nvSpPr>
        <p:spPr>
          <a:xfrm>
            <a:off x="1068750" y="1440238"/>
            <a:ext cx="70065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22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Neurodiversitet — neurologisk mangfoldighed — henviser til variationen i menneskelig hjernefunktion.</a:t>
            </a:r>
            <a:endParaRPr b="1"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1" sz="22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297" name="Google Shape;29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4"/>
          <p:cNvSpPr/>
          <p:nvPr/>
        </p:nvSpPr>
        <p:spPr>
          <a:xfrm>
            <a:off x="57150" y="2183125"/>
            <a:ext cx="960000" cy="2864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303" name="Google Shape;303;p24"/>
          <p:cNvGrpSpPr/>
          <p:nvPr/>
        </p:nvGrpSpPr>
        <p:grpSpPr>
          <a:xfrm>
            <a:off x="237425" y="765550"/>
            <a:ext cx="8669150" cy="4282072"/>
            <a:chOff x="872814" y="2"/>
            <a:chExt cx="16228285" cy="5936604"/>
          </a:xfrm>
        </p:grpSpPr>
        <p:sp>
          <p:nvSpPr>
            <p:cNvPr id="304" name="Google Shape;304;p24"/>
            <p:cNvSpPr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5" name="Google Shape;305;p24"/>
            <p:cNvSpPr txBox="1"/>
            <p:nvPr/>
          </p:nvSpPr>
          <p:spPr>
            <a:xfrm>
              <a:off x="872814" y="1146"/>
              <a:ext cx="2967300" cy="1780200"/>
            </a:xfrm>
            <a:prstGeom prst="rect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 sz="13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Giver værdi til virksomhedens generelle diversitet</a:t>
              </a:r>
              <a:endParaRPr b="1" i="0" sz="13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6" name="Google Shape;306;p24"/>
            <p:cNvSpPr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solidFill>
              <a:srgbClr val="BE5E4D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7" name="Google Shape;307;p24"/>
            <p:cNvSpPr txBox="1"/>
            <p:nvPr/>
          </p:nvSpPr>
          <p:spPr>
            <a:xfrm>
              <a:off x="4136761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Større mulighed for at møde kunders behov 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8" name="Google Shape;308;p24"/>
            <p:cNvSpPr/>
            <p:nvPr/>
          </p:nvSpPr>
          <p:spPr>
            <a:xfrm>
              <a:off x="7400707" y="1146"/>
              <a:ext cx="2967300" cy="1780200"/>
            </a:xfrm>
            <a:prstGeom prst="rect">
              <a:avLst/>
            </a:prstGeom>
            <a:solidFill>
              <a:srgbClr val="BD6D4F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09" name="Google Shape;309;p24"/>
            <p:cNvSpPr txBox="1"/>
            <p:nvPr/>
          </p:nvSpPr>
          <p:spPr>
            <a:xfrm>
              <a:off x="7400707" y="2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Øget kreativitet og innovation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0" name="Google Shape;310;p24"/>
            <p:cNvSpPr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solidFill>
              <a:srgbClr val="BC7D50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1" name="Google Shape;311;p24"/>
            <p:cNvSpPr txBox="1"/>
            <p:nvPr/>
          </p:nvSpPr>
          <p:spPr>
            <a:xfrm>
              <a:off x="10664653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Øget produkt- tilgængelig-hed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2" name="Google Shape;312;p24"/>
            <p:cNvSpPr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solidFill>
              <a:srgbClr val="BC8B51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3" name="Google Shape;313;p24"/>
            <p:cNvSpPr txBox="1"/>
            <p:nvPr/>
          </p:nvSpPr>
          <p:spPr>
            <a:xfrm>
              <a:off x="13928600" y="1146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Mere succes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4" name="Google Shape;314;p24"/>
            <p:cNvSpPr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solidFill>
              <a:srgbClr val="BB9952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5" name="Google Shape;315;p24"/>
            <p:cNvSpPr txBox="1"/>
            <p:nvPr/>
          </p:nvSpPr>
          <p:spPr>
            <a:xfrm>
              <a:off x="872814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Bedre beslutnings-tagen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6" name="Google Shape;316;p24"/>
            <p:cNvSpPr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solidFill>
              <a:srgbClr val="BBA7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7" name="Google Shape;317;p24"/>
            <p:cNvSpPr txBox="1"/>
            <p:nvPr/>
          </p:nvSpPr>
          <p:spPr>
            <a:xfrm>
              <a:off x="4136761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Stærkere fokus på kunden 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8" name="Google Shape;318;p24"/>
            <p:cNvSpPr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solidFill>
              <a:srgbClr val="BBB454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19" name="Google Shape;319;p24"/>
            <p:cNvSpPr txBox="1"/>
            <p:nvPr/>
          </p:nvSpPr>
          <p:spPr>
            <a:xfrm>
              <a:off x="7400707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Lettere at tiltrække og rekruttere arbejdskraft 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0" name="Google Shape;320;p24"/>
            <p:cNvSpPr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solidFill>
              <a:srgbClr val="B4BA55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1" name="Google Shape;321;p24"/>
            <p:cNvSpPr txBox="1"/>
            <p:nvPr/>
          </p:nvSpPr>
          <p:spPr>
            <a:xfrm>
              <a:off x="10664653" y="2078203"/>
              <a:ext cx="29673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Forstærket kultural værdi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2" name="Google Shape;322;p24"/>
            <p:cNvSpPr/>
            <p:nvPr/>
          </p:nvSpPr>
          <p:spPr>
            <a:xfrm>
              <a:off x="13928600" y="2078203"/>
              <a:ext cx="2967300" cy="1780200"/>
            </a:xfrm>
            <a:prstGeom prst="rect">
              <a:avLst/>
            </a:prstGeom>
            <a:solidFill>
              <a:srgbClr val="A7B957"/>
            </a:solidFill>
            <a:ln cap="flat" cmpd="sng" w="254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3" name="Google Shape;323;p24"/>
            <p:cNvSpPr txBox="1"/>
            <p:nvPr/>
          </p:nvSpPr>
          <p:spPr>
            <a:xfrm>
              <a:off x="13928599" y="2078203"/>
              <a:ext cx="3172500" cy="178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Øger virksom-</a:t>
              </a:r>
              <a:endParaRPr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hedens omtale </a:t>
              </a:r>
              <a:endParaRPr b="1" i="0" sz="14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324" name="Google Shape;324;p24"/>
            <p:cNvSpPr txBox="1"/>
            <p:nvPr/>
          </p:nvSpPr>
          <p:spPr>
            <a:xfrm>
              <a:off x="6690307" y="4156406"/>
              <a:ext cx="4593300" cy="1780200"/>
            </a:xfrm>
            <a:prstGeom prst="rect">
              <a:avLst/>
            </a:prstGeom>
            <a:solidFill>
              <a:srgbClr val="B4BA55"/>
            </a:solidFill>
            <a:ln>
              <a:noFill/>
            </a:ln>
          </p:spPr>
          <p:txBody>
            <a:bodyPr anchorCtr="0" anchor="ctr" bIns="180000" lIns="180000" spcFirstLastPara="1" rIns="180000" wrap="square" tIns="180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b="1" lang="lv" sz="1200">
                  <a:solidFill>
                    <a:schemeClr val="dk1"/>
                  </a:solidFill>
                  <a:latin typeface="Comfortaa"/>
                  <a:ea typeface="Comfortaa"/>
                  <a:cs typeface="Comfortaa"/>
                  <a:sym typeface="Comfortaa"/>
                </a:rPr>
                <a:t>Styrker virksomhedens brand som en inkluderende arbejdsgiver og tiltrækker dermed det bedste talent</a:t>
              </a:r>
              <a:endParaRPr b="1" i="0" sz="1200" u="none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325" name="Google Shape;325;p24"/>
          <p:cNvSpPr txBox="1"/>
          <p:nvPr/>
        </p:nvSpPr>
        <p:spPr>
          <a:xfrm>
            <a:off x="1508100" y="191375"/>
            <a:ext cx="6127800" cy="466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lang="lv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Fordele ved at have en inklusiv arbejdsplads</a:t>
            </a:r>
            <a:endParaRPr b="1" i="0" sz="20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326" name="Google Shape;326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25"/>
          <p:cNvSpPr txBox="1"/>
          <p:nvPr/>
        </p:nvSpPr>
        <p:spPr>
          <a:xfrm>
            <a:off x="1743000" y="1994550"/>
            <a:ext cx="5658000" cy="115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600"/>
              <a:buFont typeface="Arial"/>
              <a:buNone/>
            </a:pPr>
            <a:r>
              <a:rPr b="1" lang="lv" sz="460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MANGE TAK</a:t>
            </a:r>
            <a:r>
              <a:rPr b="1" i="0" lang="lv" sz="4600" u="none" cap="none" strike="noStrike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!</a:t>
            </a:r>
            <a:endParaRPr b="1" i="0" sz="46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332" name="Google Shape;33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333" name="Google Shape;333;p25"/>
          <p:cNvSpPr/>
          <p:nvPr/>
        </p:nvSpPr>
        <p:spPr>
          <a:xfrm>
            <a:off x="1927350" y="74775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/>
          <p:nvPr/>
        </p:nvSpPr>
        <p:spPr>
          <a:xfrm>
            <a:off x="1489650" y="633150"/>
            <a:ext cx="6164700" cy="417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Modul 1 har til formål at uddanne deltagerne om autismespektrumforstyrrelse, dens indvirkning på medarbejdere samt arbejdsgiveres ansvar for at skabe et inkluderende og støttende arbejdsmiljø.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457200" marR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lv" sz="18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L</a:t>
            </a:r>
            <a:r>
              <a:rPr b="1" lang="lv" sz="1800" u="sng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æringsudbytte</a:t>
            </a:r>
            <a:r>
              <a:rPr b="1" i="0" lang="lv" sz="18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:</a:t>
            </a:r>
            <a:endParaRPr b="1" i="0" sz="18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Opnå en omfattende forståelse af autisme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Anerkend og værdsæt de fordele og styrker, som medarbejdere med autisme bidrager med på arbejdspladsen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1800"/>
              <a:buFont typeface="Comfortaa"/>
              <a:buChar char="●"/>
            </a:pPr>
            <a:r>
              <a:rPr b="1" lang="lv" sz="18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Udvikl kompetencer til at implementere og forbedre inkluderende arbejdspladspolitikker</a:t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42900" lvl="0" marL="45720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mfortaa"/>
              <a:buChar char="●"/>
            </a:pPr>
            <a:r>
              <a:t/>
            </a:r>
            <a:endParaRPr b="1" sz="18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02" name="Google Shape;102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/>
          <p:nvPr/>
        </p:nvSpPr>
        <p:spPr>
          <a:xfrm>
            <a:off x="1630500" y="548650"/>
            <a:ext cx="5883000" cy="42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70"/>
              <a:buFont typeface="Arial"/>
              <a:buNone/>
            </a:pPr>
            <a:r>
              <a:rPr b="1" i="0" lang="lv" sz="2000" u="sng" cap="none" strike="noStrike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Content:</a:t>
            </a:r>
            <a:endParaRPr b="1" i="0" sz="2000" u="sng" cap="none" strike="noStrike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lang="lv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Hvad er autisme</a:t>
            </a:r>
            <a:endParaRPr b="1" sz="20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lang="lv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Forståelse af autisme</a:t>
            </a:r>
            <a:endParaRPr b="1" sz="20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lang="lv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Myter og misforståelser</a:t>
            </a:r>
            <a:endParaRPr b="1" sz="20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lang="lv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Udfordringer på arbejdspladsen</a:t>
            </a:r>
            <a:endParaRPr b="1" sz="20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lang="lv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Rimelige tilpasninger</a:t>
            </a:r>
            <a:endParaRPr b="1" sz="20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lang="lv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En inkluderende arbejdsplads</a:t>
            </a:r>
            <a:endParaRPr b="1" sz="20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000"/>
              <a:buFont typeface="Comfortaa"/>
              <a:buChar char="●"/>
            </a:pPr>
            <a:r>
              <a:rPr b="1" lang="lv" sz="2000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rPr>
              <a:t>Social ansvarlighedspolitik</a:t>
            </a:r>
            <a:endParaRPr b="1" sz="2000">
              <a:solidFill>
                <a:schemeClr val="dk1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08" name="Google Shape;10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4"/>
          <p:cNvSpPr/>
          <p:nvPr/>
        </p:nvSpPr>
        <p:spPr>
          <a:xfrm>
            <a:off x="1630500" y="62250"/>
            <a:ext cx="5289249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/>
          <p:nvPr/>
        </p:nvSpPr>
        <p:spPr>
          <a:xfrm>
            <a:off x="560100" y="660650"/>
            <a:ext cx="8023800" cy="157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marR="0" rtl="0" algn="just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Arial"/>
              <a:buNone/>
            </a:pPr>
            <a:r>
              <a:rPr b="1" lang="lv" sz="1700">
                <a:latin typeface="Comfortaa"/>
                <a:ea typeface="Comfortaa"/>
                <a:cs typeface="Comfortaa"/>
                <a:sym typeface="Comfortaa"/>
              </a:rPr>
              <a:t>Autisme, formelt kaldet autismespektrumforstyrrelse, er en adfærdsmæssigt defineret neurodevelopmental lidelse, der påvirker, hvordan en person oplever verden og kommunikerer med andre.  Det anslås, at omkring 1-2% af verdens befolkning er på autismespektret. Der er cirka 7 millioner autistiske personer i Europa. (Autism Europe, 2020)</a:t>
            </a:r>
            <a:endParaRPr b="1" sz="1700"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15" name="Google Shape;115;p5"/>
          <p:cNvGrpSpPr/>
          <p:nvPr/>
        </p:nvGrpSpPr>
        <p:grpSpPr>
          <a:xfrm>
            <a:off x="1719591" y="2385161"/>
            <a:ext cx="5704819" cy="2586672"/>
            <a:chOff x="1360176" y="2053776"/>
            <a:chExt cx="6129600" cy="2939400"/>
          </a:xfrm>
        </p:grpSpPr>
        <p:sp>
          <p:nvSpPr>
            <p:cNvPr id="116" name="Google Shape;116;p5"/>
            <p:cNvSpPr/>
            <p:nvPr/>
          </p:nvSpPr>
          <p:spPr>
            <a:xfrm>
              <a:off x="13601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anchorCtr="0" anchor="ctr" bIns="54000" lIns="36000" spcFirstLastPara="1" rIns="0" wrap="square" tIns="54000">
              <a:noAutofit/>
            </a:bodyPr>
            <a:lstStyle/>
            <a:p>
              <a:pPr indent="0" lvl="0" marL="0" rtl="0" algn="ctr">
                <a:lnSpc>
                  <a:spcPct val="115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t/>
              </a:r>
              <a:endParaRPr sz="17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120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lv" sz="1700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Vedvarende underskud i social kommunikation og interaktion på tværs af flere kontekster</a:t>
              </a:r>
              <a:endParaRPr sz="17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  <a:p>
              <a:pPr indent="0" lvl="0" marL="0" marR="0" rtl="0" algn="l">
                <a:lnSpc>
                  <a:spcPct val="120000"/>
                </a:lnSpc>
                <a:spcBef>
                  <a:spcPts val="120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t/>
              </a:r>
              <a:endParaRPr sz="1700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17" name="Google Shape;117;p5"/>
            <p:cNvSpPr/>
            <p:nvPr/>
          </p:nvSpPr>
          <p:spPr>
            <a:xfrm>
              <a:off x="4424976" y="2053776"/>
              <a:ext cx="3064800" cy="2939400"/>
            </a:xfrm>
            <a:prstGeom prst="ellipse">
              <a:avLst/>
            </a:prstGeom>
            <a:solidFill>
              <a:srgbClr val="23456E"/>
            </a:solidFill>
            <a:ln>
              <a:noFill/>
            </a:ln>
          </p:spPr>
          <p:txBody>
            <a:bodyPr anchorCtr="0" anchor="ctr" bIns="54000" lIns="36000" spcFirstLastPara="1" rIns="0" wrap="square" tIns="54000">
              <a:noAutofit/>
            </a:bodyPr>
            <a:lstStyle/>
            <a:p>
              <a:pPr indent="0" lvl="0" marL="0" marR="0" rtl="0"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lv" sz="1700">
                  <a:solidFill>
                    <a:srgbClr val="FFFFFF"/>
                  </a:solidFill>
                  <a:latin typeface="Comfortaa"/>
                  <a:ea typeface="Comfortaa"/>
                  <a:cs typeface="Comfortaa"/>
                  <a:sym typeface="Comfortaa"/>
                </a:rPr>
                <a:t>Restriktive og repetitive adfærdsmønstre, interesser eller aktiviteter</a:t>
              </a:r>
              <a:endParaRPr b="0" i="0" sz="1700" u="none" cap="none" strike="noStrike">
                <a:solidFill>
                  <a:srgbClr val="FFFFFF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pic>
        <p:nvPicPr>
          <p:cNvPr descr="C:\Users\Dekaplus\Desktop\erasmus+ new logo.jpg" id="118" name="Google Shape;118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5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"/>
          <p:cNvSpPr txBox="1"/>
          <p:nvPr/>
        </p:nvSpPr>
        <p:spPr>
          <a:xfrm>
            <a:off x="457200" y="970450"/>
            <a:ext cx="8229600" cy="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Font typeface="Arial"/>
              <a:buNone/>
            </a:pPr>
            <a:r>
              <a:rPr b="1" lang="lv" sz="230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Hvad autismespektret typisk opfattes som</a:t>
            </a:r>
            <a:endParaRPr b="1" i="0" sz="23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25" name="Google Shape;125;p6"/>
          <p:cNvGrpSpPr/>
          <p:nvPr/>
        </p:nvGrpSpPr>
        <p:grpSpPr>
          <a:xfrm>
            <a:off x="1177848" y="1711626"/>
            <a:ext cx="6788313" cy="1365643"/>
            <a:chOff x="1177848" y="1585901"/>
            <a:chExt cx="6788313" cy="1365643"/>
          </a:xfrm>
        </p:grpSpPr>
        <p:pic>
          <p:nvPicPr>
            <p:cNvPr id="126" name="Google Shape;126;p6"/>
            <p:cNvPicPr preferRelativeResize="0"/>
            <p:nvPr/>
          </p:nvPicPr>
          <p:blipFill rotWithShape="1">
            <a:blip r:embed="rId3">
              <a:alphaModFix/>
            </a:blip>
            <a:srcRect b="72209" l="0" r="0" t="0"/>
            <a:stretch/>
          </p:blipFill>
          <p:spPr>
            <a:xfrm>
              <a:off x="1177848" y="1585901"/>
              <a:ext cx="6788313" cy="53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7" name="Google Shape;127;p6"/>
            <p:cNvSpPr txBox="1"/>
            <p:nvPr/>
          </p:nvSpPr>
          <p:spPr>
            <a:xfrm>
              <a:off x="1177850" y="2310754"/>
              <a:ext cx="217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"Severely autistic”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28" name="Google Shape;128;p6"/>
            <p:cNvSpPr txBox="1"/>
            <p:nvPr/>
          </p:nvSpPr>
          <p:spPr>
            <a:xfrm>
              <a:off x="3484650" y="2310744"/>
              <a:ext cx="2174700" cy="640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"Moderately autistic”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  <p:sp>
          <p:nvSpPr>
            <p:cNvPr id="129" name="Google Shape;129;p6"/>
            <p:cNvSpPr txBox="1"/>
            <p:nvPr/>
          </p:nvSpPr>
          <p:spPr>
            <a:xfrm>
              <a:off x="5791450" y="2310751"/>
              <a:ext cx="2174700" cy="323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r">
                <a:lnSpc>
                  <a:spcPct val="1375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b="1" i="0" lang="lv" sz="1500" u="none" cap="none" strike="noStrike">
                  <a:solidFill>
                    <a:srgbClr val="000000"/>
                  </a:solidFill>
                  <a:latin typeface="Comfortaa"/>
                  <a:ea typeface="Comfortaa"/>
                  <a:cs typeface="Comfortaa"/>
                  <a:sym typeface="Comfortaa"/>
                </a:rPr>
                <a:t>"Mildly autistic”</a:t>
              </a:r>
              <a:endParaRPr b="1" i="0" sz="1500" u="none" cap="none" strike="noStrike">
                <a:solidFill>
                  <a:srgbClr val="000000"/>
                </a:solidFill>
                <a:latin typeface="Comfortaa"/>
                <a:ea typeface="Comfortaa"/>
                <a:cs typeface="Comfortaa"/>
                <a:sym typeface="Comfortaa"/>
              </a:endParaRPr>
            </a:p>
          </p:txBody>
        </p:sp>
      </p:grpSp>
      <p:sp>
        <p:nvSpPr>
          <p:cNvPr id="130" name="Google Shape;130;p6"/>
          <p:cNvSpPr txBox="1"/>
          <p:nvPr/>
        </p:nvSpPr>
        <p:spPr>
          <a:xfrm>
            <a:off x="651450" y="3131075"/>
            <a:ext cx="7841100" cy="78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800">
                <a:solidFill>
                  <a:schemeClr val="dk1"/>
                </a:solidFill>
                <a:highlight>
                  <a:srgbClr val="FD8284"/>
                </a:highlight>
                <a:latin typeface="Comfortaa"/>
                <a:ea typeface="Comfortaa"/>
                <a:cs typeface="Comfortaa"/>
                <a:sym typeface="Comfortaa"/>
              </a:rPr>
              <a:t>Autismespektret er ikke lineært, og en person med autisme er ikke blot et punkt på en linje!</a:t>
            </a:r>
            <a:endParaRPr b="1" sz="1800">
              <a:solidFill>
                <a:schemeClr val="dk1"/>
              </a:solidFill>
              <a:highlight>
                <a:srgbClr val="FD8284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31" name="Google Shape;131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6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"/>
          <p:cNvSpPr txBox="1"/>
          <p:nvPr/>
        </p:nvSpPr>
        <p:spPr>
          <a:xfrm>
            <a:off x="1626974" y="4331475"/>
            <a:ext cx="2571900" cy="59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1" lang="lv" sz="1300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Træk forbundet med autisme</a:t>
            </a:r>
            <a:endParaRPr b="1" i="0" sz="1300" u="none" cap="none" strike="noStrike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138" name="Google Shape;138;p7"/>
          <p:cNvSpPr txBox="1"/>
          <p:nvPr/>
        </p:nvSpPr>
        <p:spPr>
          <a:xfrm>
            <a:off x="4572000" y="4331475"/>
            <a:ext cx="3435900" cy="906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lv" sz="1300">
                <a:solidFill>
                  <a:srgbClr val="07121F"/>
                </a:solidFill>
                <a:latin typeface="Comfortaa"/>
                <a:ea typeface="Comfortaa"/>
                <a:cs typeface="Comfortaa"/>
                <a:sym typeface="Comfortaa"/>
              </a:rPr>
              <a:t>Eksempel på profil af en person med autisme</a:t>
            </a:r>
            <a:endParaRPr b="1" sz="1300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indent="0" lvl="0" marL="0" marR="0" rtl="0" algn="ctr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b="1" sz="1300">
              <a:solidFill>
                <a:srgbClr val="07121F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grpSp>
        <p:nvGrpSpPr>
          <p:cNvPr id="139" name="Google Shape;139;p7"/>
          <p:cNvGrpSpPr/>
          <p:nvPr/>
        </p:nvGrpSpPr>
        <p:grpSpPr>
          <a:xfrm>
            <a:off x="1352660" y="1211112"/>
            <a:ext cx="6438681" cy="3120375"/>
            <a:chOff x="1113294" y="1401962"/>
            <a:chExt cx="6438681" cy="3120375"/>
          </a:xfrm>
        </p:grpSpPr>
        <p:pic>
          <p:nvPicPr>
            <p:cNvPr id="140" name="Google Shape;140;p7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491975" y="1432140"/>
              <a:ext cx="3060000" cy="3060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1" name="Google Shape;141;p7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13294" y="1401962"/>
              <a:ext cx="3120375" cy="312037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2" name="Google Shape;142;p7"/>
          <p:cNvSpPr txBox="1"/>
          <p:nvPr/>
        </p:nvSpPr>
        <p:spPr>
          <a:xfrm>
            <a:off x="960150" y="764700"/>
            <a:ext cx="72237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1" lang="lv" sz="2300">
                <a:solidFill>
                  <a:srgbClr val="23456E"/>
                </a:solidFill>
                <a:latin typeface="Comfortaa"/>
                <a:ea typeface="Comfortaa"/>
                <a:cs typeface="Comfortaa"/>
                <a:sym typeface="Comfortaa"/>
              </a:rPr>
              <a:t>Hvad autismespektret faktisk er</a:t>
            </a:r>
            <a:endParaRPr b="1" i="0" sz="1300" u="none" cap="none" strike="noStrike">
              <a:solidFill>
                <a:srgbClr val="23456E"/>
              </a:solidFill>
              <a:latin typeface="Comfortaa"/>
              <a:ea typeface="Comfortaa"/>
              <a:cs typeface="Comfortaa"/>
              <a:sym typeface="Comfortaa"/>
            </a:endParaRPr>
          </a:p>
        </p:txBody>
      </p:sp>
      <p:pic>
        <p:nvPicPr>
          <p:cNvPr descr="C:\Users\Dekaplus\Desktop\erasmus+ new logo.jpg" id="143" name="Google Shape;143;p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7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 txBox="1"/>
          <p:nvPr>
            <p:ph idx="1" type="body"/>
          </p:nvPr>
        </p:nvSpPr>
        <p:spPr>
          <a:xfrm>
            <a:off x="920100" y="748050"/>
            <a:ext cx="7303800" cy="410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lv" sz="1900" u="sng"/>
              <a:t>Sociale og kommunikative udfordringer</a:t>
            </a:r>
            <a:endParaRPr sz="1900" u="sng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Underskud i social bevidsthed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Underskud i social-emotionel gensidighed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Underskud i at udvikle, opretholde og forstå relationer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Forskelle i ikke-verbal kommunikativ adfærd</a:t>
            </a:r>
            <a:endParaRPr sz="1900"/>
          </a:p>
          <a:p>
            <a:pPr indent="-3492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</a:pPr>
            <a:r>
              <a:rPr lang="lv" sz="1900"/>
              <a:t>Atypisk brug af sprog, der spænder fra fuldstændigt fravær af talesprog til atypiske taleformer</a:t>
            </a:r>
            <a:endParaRPr sz="1900"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pic>
        <p:nvPicPr>
          <p:cNvPr descr="C:\Users\Dekaplus\Desktop\erasmus+ new logo.jpg" id="150" name="Google Shape;15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8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9"/>
          <p:cNvSpPr txBox="1"/>
          <p:nvPr>
            <p:ph idx="1" type="body"/>
          </p:nvPr>
        </p:nvSpPr>
        <p:spPr>
          <a:xfrm>
            <a:off x="1141350" y="651500"/>
            <a:ext cx="6861300" cy="409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lv" sz="1900" u="sng"/>
              <a:t>Repetitiv adfærd</a:t>
            </a:r>
            <a:endParaRPr sz="1900" u="sng"/>
          </a:p>
          <a:p>
            <a:pPr indent="-368300" lvl="0" marL="457200" rtl="0" algn="l">
              <a:spcBef>
                <a:spcPts val="120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lv" sz="1900"/>
              <a:t>Repetitive og stereotypiske bevægelser</a:t>
            </a:r>
            <a:endParaRPr sz="19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lv" sz="1900"/>
              <a:t>En snæver fokus på et eller flere særlige interesser</a:t>
            </a:r>
            <a:endParaRPr sz="19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lv" sz="1900"/>
              <a:t>En usædvanlig besættelse af genstande eller dele af genstande eller særlige typer af sanseindtryk</a:t>
            </a:r>
            <a:endParaRPr sz="19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lv" sz="1900"/>
              <a:t>En mangel på tilpasningsevne til nye oplevelser, hvilket fremkalder nød</a:t>
            </a:r>
            <a:endParaRPr sz="19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2200"/>
              <a:buChar char="•"/>
            </a:pPr>
            <a:r>
              <a:rPr lang="lv" sz="1900"/>
              <a:t>Ekstrem adfærdsmæssig rigiditet</a:t>
            </a:r>
            <a:endParaRPr sz="1900"/>
          </a:p>
          <a:p>
            <a:pPr indent="0" lvl="0" marL="457200" rtl="0" algn="just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900"/>
          </a:p>
        </p:txBody>
      </p:sp>
      <p:pic>
        <p:nvPicPr>
          <p:cNvPr descr="C:\Users\Dekaplus\Desktop\erasmus+ new logo.jpg" id="157" name="Google Shape;157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8610" y="4725035"/>
            <a:ext cx="1104900" cy="21971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9"/>
          <p:cNvSpPr/>
          <p:nvPr/>
        </p:nvSpPr>
        <p:spPr>
          <a:xfrm>
            <a:off x="1630500" y="62250"/>
            <a:ext cx="5289300" cy="3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Modul 1: Gener</a:t>
            </a:r>
            <a:r>
              <a:rPr b="1" lang="lv">
                <a:solidFill>
                  <a:srgbClr val="002060"/>
                </a:solidFill>
              </a:rPr>
              <a:t>e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l </a:t>
            </a:r>
            <a:r>
              <a:rPr b="1" lang="lv">
                <a:solidFill>
                  <a:srgbClr val="002060"/>
                </a:solidFill>
              </a:rPr>
              <a:t>i</a:t>
            </a:r>
            <a:r>
              <a:rPr b="1" i="0" lang="lv" sz="1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nform</a:t>
            </a:r>
            <a:r>
              <a:rPr b="1" lang="lv">
                <a:solidFill>
                  <a:srgbClr val="002060"/>
                </a:solidFill>
              </a:rPr>
              <a:t>ation om autismespekteret</a:t>
            </a:r>
            <a:endParaRPr b="1" i="0" sz="1400" u="none" cap="none" strike="noStrik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57BB8A"/>
      </a:accent3>
      <a:accent4>
        <a:srgbClr val="78909C"/>
      </a:accent4>
      <a:accent5>
        <a:srgbClr val="607D8B"/>
      </a:accent5>
      <a:accent6>
        <a:srgbClr val="DCE755"/>
      </a:accent6>
      <a:hlink>
        <a:srgbClr val="607D8B"/>
      </a:hlink>
      <a:folHlink>
        <a:srgbClr val="607D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