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Economica"/>
      <p:regular r:id="rId31"/>
      <p:bold r:id="rId32"/>
      <p:italic r:id="rId33"/>
      <p:boldItalic r:id="rId34"/>
    </p:embeddedFont>
    <p:embeddedFont>
      <p:font typeface="Comfortaa Medium"/>
      <p:regular r:id="rId35"/>
      <p:bold r:id="rId36"/>
    </p:embeddedFont>
    <p:embeddedFont>
      <p:font typeface="Comfortaa"/>
      <p:regular r:id="rId37"/>
      <p:bold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3" roundtripDataSignature="AMtx7mgm+iLOUigFXdApDpDFJoR78Dvh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Economica-italic.fntdata"/><Relationship Id="rId10" Type="http://schemas.openxmlformats.org/officeDocument/2006/relationships/slide" Target="slides/slide5.xml"/><Relationship Id="rId32" Type="http://schemas.openxmlformats.org/officeDocument/2006/relationships/font" Target="fonts/Economica-bold.fntdata"/><Relationship Id="rId13" Type="http://schemas.openxmlformats.org/officeDocument/2006/relationships/slide" Target="slides/slide8.xml"/><Relationship Id="rId35" Type="http://schemas.openxmlformats.org/officeDocument/2006/relationships/font" Target="fonts/ComfortaaMedium-regular.fntdata"/><Relationship Id="rId12" Type="http://schemas.openxmlformats.org/officeDocument/2006/relationships/slide" Target="slides/slide7.xml"/><Relationship Id="rId34" Type="http://schemas.openxmlformats.org/officeDocument/2006/relationships/font" Target="fonts/Economica-boldItalic.fntdata"/><Relationship Id="rId15" Type="http://schemas.openxmlformats.org/officeDocument/2006/relationships/slide" Target="slides/slide10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9.xml"/><Relationship Id="rId36" Type="http://schemas.openxmlformats.org/officeDocument/2006/relationships/font" Target="fonts/ComfortaaMedium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Comforta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0" name="Google Shape;33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4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15.png"/><Relationship Id="rId8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24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15.png"/><Relationship Id="rId8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7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7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7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37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Google Shape;72;p37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3" name="Google Shape;73;p3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77" name="Google Shape;7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39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8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3">
            <a:alphaModFix/>
          </a:blip>
          <a:srcRect b="0" l="74505" r="12189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8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8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26" name="Google Shape;26;p28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9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9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" name="Google Shape;38;p30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9" name="Google Shape;39;p30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1" name="Google Shape;4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4" name="Google Shape;44;p31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5" name="Google Shape;45;p31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6" name="Google Shape;4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0" name="Google Shape;50;p3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5" name="Google Shape;55;p33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" name="Google Shape;5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2" name="Google Shape;62;p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g"/><Relationship Id="rId4" Type="http://schemas.openxmlformats.org/officeDocument/2006/relationships/image" Target="../media/image1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1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jpg"/><Relationship Id="rId4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Relationship Id="rId4" Type="http://schemas.openxmlformats.org/officeDocument/2006/relationships/image" Target="../media/image1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png"/><Relationship Id="rId4" Type="http://schemas.openxmlformats.org/officeDocument/2006/relationships/image" Target="../media/image1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240464" y="2658662"/>
            <a:ext cx="6627600" cy="12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3000"/>
              <a:t>The Spectrum of Hospitality</a:t>
            </a:r>
            <a:endParaRPr sz="3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200"/>
              <a:t>Project Number: 2022-1-CY01-KA220-VET-000086365</a:t>
            </a:r>
            <a:endParaRPr sz="1200"/>
          </a:p>
        </p:txBody>
      </p:sp>
      <p:pic>
        <p:nvPicPr>
          <p:cNvPr descr="C:\Users\Dekaplus\Desktop\erasmus+ new logo.jpg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>
            <p:ph idx="1" type="body"/>
          </p:nvPr>
        </p:nvSpPr>
        <p:spPr>
          <a:xfrm>
            <a:off x="496425" y="902975"/>
            <a:ext cx="46929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A lifelong hypersensitivity and/or</a:t>
            </a:r>
            <a:endParaRPr sz="1900" u="sng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hyposensitivity to various stimuli:</a:t>
            </a:r>
            <a:endParaRPr sz="1900" u="sng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Lights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Sounds &amp; noises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Textures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Odours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Tastes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Temperatures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Movement and balance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Internal stimuli</a:t>
            </a:r>
            <a:endParaRPr sz="1900"/>
          </a:p>
        </p:txBody>
      </p:sp>
      <p:pic>
        <p:nvPicPr>
          <p:cNvPr id="164" name="Google Shape;16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100" y="1371600"/>
            <a:ext cx="3771899" cy="3771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descr="C:\Users\Dekaplus\Desktop\erasmus+ new logo.jpg"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/>
          <p:nvPr/>
        </p:nvSpPr>
        <p:spPr>
          <a:xfrm>
            <a:off x="34300" y="2114550"/>
            <a:ext cx="754500" cy="279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11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sng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Differences in information processing, attention and focus</a:t>
            </a:r>
            <a:endParaRPr b="1" i="0" sz="1700" u="sng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“Bottom-up” processing, “details-before-concept”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Monotropism — a narrow field of attention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Intense focus (also called hyperfocus)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Difficulties switching attention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Experts of matters they are interested in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⇒ Difficulties seeing “the big picture”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41875" y="390425"/>
            <a:ext cx="34290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Challenges with executive functions:</a:t>
            </a:r>
            <a:endParaRPr b="1" i="0" sz="17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planning, flexibility,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organising, prioritising, time management,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working memory, emotional regulation, impulse control, understanding complex concepts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NB! Executive dysfunction is not laziness or a lack of self-discipline!</a:t>
            </a:r>
            <a:endParaRPr b="1" i="0" sz="170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4" name="Google Shape;174;p11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C:\Users\Dekaplus\Desktop\erasmus+ new logo.jpg"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/>
        </p:nvSpPr>
        <p:spPr>
          <a:xfrm>
            <a:off x="441875" y="390425"/>
            <a:ext cx="3429000" cy="45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Uneven cognitive development (“spiky” cognitive profile)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Individuals with ASD often show distinct, uneven strengths and weaknesses, i.e., they are good at some things and bad at others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uneven functioning in different areas of life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pre-made judgements about a person's capabilities may be inaccurate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sng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Impaired motor skills, “odd” posture and gait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Gross motor skill impairment: difficulties with balance, riding a bike, climbing stairs, posture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Fine motor skill impairment: difficulties tying shoelaces, buttoning shirts, using scissors, or holding a pencil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An “odd” gait — unusual step length, speed, or other walking patterns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84" name="Google Shape;18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68475" y="47409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2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 amt="72000"/>
          </a:blip>
          <a:srcRect b="2000" l="0" r="5996" t="-1110"/>
          <a:stretch/>
        </p:blipFill>
        <p:spPr>
          <a:xfrm flipH="1">
            <a:off x="-1" y="45725"/>
            <a:ext cx="4834901" cy="509777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3"/>
          <p:cNvSpPr txBox="1"/>
          <p:nvPr/>
        </p:nvSpPr>
        <p:spPr>
          <a:xfrm>
            <a:off x="4572000" y="582925"/>
            <a:ext cx="4274700" cy="448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Alexithymia, proprioception &amp; interoception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Difficulties recognising one’s own or another’s emotions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Difficulties perceiving the location, actions and movements of the body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Difficulties identifying and responding to internal sensations: pain, thirst, hunger, physical manifestations of strong emotions, etc.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2" name="Google Shape;1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/>
        </p:nvSpPr>
        <p:spPr>
          <a:xfrm>
            <a:off x="528900" y="741600"/>
            <a:ext cx="8086200" cy="4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Meltdowns &amp; Shutdowns</a:t>
            </a: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— extreme reactions that autistic people may display in reaction to overwhelming experiences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Meltdown — an intense emotional and behavioural outburst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Shutdown — withdrawing, “switching off”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Triggers: stress, sensory overload, changes in routine, excessive demands, communication difficulties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Best solution: prevention — avoiding the triggers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How to help: peace, calm environment, predictability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9" name="Google Shape;19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 txBox="1"/>
          <p:nvPr/>
        </p:nvSpPr>
        <p:spPr>
          <a:xfrm>
            <a:off x="6315737" y="3050339"/>
            <a:ext cx="24537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206" name="Google Shape;206;p15"/>
          <p:cNvGrpSpPr/>
          <p:nvPr/>
        </p:nvGrpSpPr>
        <p:grpSpPr>
          <a:xfrm>
            <a:off x="237425" y="765550"/>
            <a:ext cx="8669150" cy="4281247"/>
            <a:chOff x="872814" y="2"/>
            <a:chExt cx="16228285" cy="5935460"/>
          </a:xfrm>
        </p:grpSpPr>
        <p:sp>
          <p:nvSpPr>
            <p:cNvPr id="207" name="Google Shape;207;p15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8" name="Google Shape;208;p15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5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 is a disease or illness.</a:t>
              </a:r>
              <a:endParaRPr b="1" i="0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0" name="Google Shape;210;p15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 is a childhood condition.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2" name="Google Shape;212;p15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Only boys and men are autistic.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4" name="Google Shape;214;p15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Autistic people lack feelings and empathy.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6" name="Google Shape;216;p15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2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Autistic people are loners who are not interested in socialising.</a:t>
              </a:r>
              <a:endParaRPr b="1" i="0" sz="1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8" name="Google Shape;218;p15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D6D4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Autistic people either have an ID, or they are geniuses.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0" name="Google Shape;220;p15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All autistic people are good in STEM subjects.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2" name="Google Shape;222;p15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C8B51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Everyone is a little bit autistic.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4" name="Google Shape;224;p15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 is caused by vaccines.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6" name="Google Shape;226;p15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 is overdiagnosed.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7" name="Google Shape;227;p15"/>
            <p:cNvSpPr txBox="1"/>
            <p:nvPr/>
          </p:nvSpPr>
          <p:spPr>
            <a:xfrm>
              <a:off x="872836" y="4155262"/>
              <a:ext cx="4593300" cy="1780200"/>
            </a:xfrm>
            <a:prstGeom prst="rect">
              <a:avLst/>
            </a:prstGeom>
            <a:solidFill>
              <a:srgbClr val="BBB454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 nonspeaking autistic individuals have a profound ID.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228" name="Google Shape;228;p15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Myths &amp; Misconceptions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29" name="Google Shape;229;p15"/>
          <p:cNvSpPr txBox="1"/>
          <p:nvPr/>
        </p:nvSpPr>
        <p:spPr>
          <a:xfrm>
            <a:off x="3345150" y="3762789"/>
            <a:ext cx="2453700" cy="1284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Nonspeaking or minimally speaking autistic people don't understand what is being said to them.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6315737" y="3762789"/>
            <a:ext cx="2453700" cy="1284000"/>
          </a:xfrm>
          <a:prstGeom prst="rect">
            <a:avLst/>
          </a:prstGeom>
          <a:solidFill>
            <a:srgbClr val="BBA754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Repetitive body movements are unacceptable and have to be discouraged.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31" name="Google Shape;2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425" y="314770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>
            <p:ph idx="1" type="body"/>
          </p:nvPr>
        </p:nvSpPr>
        <p:spPr>
          <a:xfrm>
            <a:off x="940800" y="803100"/>
            <a:ext cx="7262400" cy="35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Approximately 20%</a:t>
            </a:r>
            <a:r>
              <a:rPr lang="lv" sz="1900" u="sng"/>
              <a:t> of autistic people in the EU</a:t>
            </a:r>
            <a:endParaRPr sz="1900" u="sng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are employed. (Autism Europe, 2024)</a:t>
            </a:r>
            <a:endParaRPr sz="1900" u="sng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Hiring bias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No opportunities for career growth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Unjust performance evaluations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Being denied accommodations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 lack of autism awareness and support</a:t>
            </a:r>
            <a:endParaRPr sz="1900"/>
          </a:p>
        </p:txBody>
      </p:sp>
      <p:sp>
        <p:nvSpPr>
          <p:cNvPr id="237" name="Google Shape;237;p16"/>
          <p:cNvSpPr txBox="1"/>
          <p:nvPr/>
        </p:nvSpPr>
        <p:spPr>
          <a:xfrm>
            <a:off x="6592500" y="2154363"/>
            <a:ext cx="2453700" cy="284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8" name="Google Shape;238;p16"/>
          <p:cNvPicPr preferRelativeResize="0"/>
          <p:nvPr/>
        </p:nvPicPr>
        <p:blipFill rotWithShape="1">
          <a:blip r:embed="rId3">
            <a:alphaModFix/>
          </a:blip>
          <a:srcRect b="0" l="7276" r="12672" t="0"/>
          <a:stretch/>
        </p:blipFill>
        <p:spPr>
          <a:xfrm>
            <a:off x="6128292" y="1376425"/>
            <a:ext cx="3015708" cy="3767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Dekaplus\Desktop\erasmus+ new logo.jpg" id="239" name="Google Shape;23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7"/>
          <p:cNvSpPr txBox="1"/>
          <p:nvPr>
            <p:ph idx="1" type="body"/>
          </p:nvPr>
        </p:nvSpPr>
        <p:spPr>
          <a:xfrm>
            <a:off x="1376550" y="749850"/>
            <a:ext cx="6390900" cy="41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Social &amp; communication challenges</a:t>
            </a:r>
            <a:endParaRPr sz="19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Job interviews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Understanding unwritten rules &amp; expectations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Making sense of business hierarchy &amp; authority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Communicating with clients &amp; customers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Navigating relationships with colleagues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Small talk &amp; social chit-chat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Sensory considerations</a:t>
            </a:r>
            <a:endParaRPr sz="19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Overwhelming, inaccessible environments ⇒ Sensory overload</a:t>
            </a:r>
            <a:endParaRPr sz="1800"/>
          </a:p>
        </p:txBody>
      </p:sp>
      <p:sp>
        <p:nvSpPr>
          <p:cNvPr id="246" name="Google Shape;246;p17"/>
          <p:cNvSpPr txBox="1"/>
          <p:nvPr/>
        </p:nvSpPr>
        <p:spPr>
          <a:xfrm>
            <a:off x="2042100" y="413555"/>
            <a:ext cx="5059800" cy="3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Challenges in the workplace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47" name="Google Shape;2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 txBox="1"/>
          <p:nvPr/>
        </p:nvSpPr>
        <p:spPr>
          <a:xfrm>
            <a:off x="723350" y="651500"/>
            <a:ext cx="6797700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lack of consistency, routine &amp; clear expectations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Unclear instructions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Changes in routine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Disruptions and interruptions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Having to switch attention and multi-task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Health issues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Autistic burnout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Anxiety and depression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6480800" y="1108700"/>
            <a:ext cx="354000" cy="1634400"/>
          </a:xfrm>
          <a:prstGeom prst="rightBrace">
            <a:avLst>
              <a:gd fmla="val 50000" name="adj1"/>
              <a:gd fmla="val 51751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6560775" y="1108700"/>
            <a:ext cx="1817400" cy="17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stress and anxiety ⇒ uneven productivity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56" name="Google Shape;25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19"/>
          <p:cNvPicPr preferRelativeResize="0"/>
          <p:nvPr/>
        </p:nvPicPr>
        <p:blipFill rotWithShape="1">
          <a:blip r:embed="rId3">
            <a:alphaModFix/>
          </a:blip>
          <a:srcRect b="0" l="15266" r="11339" t="0"/>
          <a:stretch/>
        </p:blipFill>
        <p:spPr>
          <a:xfrm>
            <a:off x="0" y="0"/>
            <a:ext cx="25146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9"/>
          <p:cNvSpPr txBox="1"/>
          <p:nvPr/>
        </p:nvSpPr>
        <p:spPr>
          <a:xfrm>
            <a:off x="2514600" y="327225"/>
            <a:ext cx="6755100" cy="46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Ableism &amp; discrimination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 is surrounded by myths and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stereotypes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The general public lacks autism awareness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Autistic behaviours are stigmatised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Autistic people feel pressured to “mask”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Microaggression and teasing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Assumptions about autistic people as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incompetent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Isolation and exclusion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64" name="Google Shape;26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1418700" y="685800"/>
            <a:ext cx="6306600" cy="42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The HOST Project aims to train Hospitality Managers and HR Experts in managing and developing staff with autism.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Project Results: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Comprehensive Training Course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VET Delivery Methodology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Board Game for Neurodiverse Hospitality Teams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96" name="Google Shape;9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/>
        </p:nvSpPr>
        <p:spPr>
          <a:xfrm>
            <a:off x="1978650" y="245475"/>
            <a:ext cx="5186700" cy="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Reasonable accommodations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1" name="Google Shape;271;p20"/>
          <p:cNvSpPr txBox="1"/>
          <p:nvPr/>
        </p:nvSpPr>
        <p:spPr>
          <a:xfrm>
            <a:off x="560100" y="685875"/>
            <a:ext cx="8023800" cy="4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A person-centred approach is essential!</a:t>
            </a:r>
            <a:endParaRPr b="1" i="0" sz="1900" u="none" cap="none" strike="noStrike">
              <a:solidFill>
                <a:schemeClr val="dk1"/>
              </a:solidFill>
              <a:highlight>
                <a:srgbClr val="F18C8D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Accommodations for social interactions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focus on the person's hard skills and experience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Alternative communication methods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Addressing the person directly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More time for answers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 open-ended questions &amp; figurative speech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 unexpected phone calls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Social scripts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Training for managers and colleagues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72" name="Google Shape;2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3330" y="46869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1"/>
          <p:cNvPicPr preferRelativeResize="0"/>
          <p:nvPr/>
        </p:nvPicPr>
        <p:blipFill rotWithShape="1">
          <a:blip r:embed="rId3">
            <a:alphaModFix/>
          </a:blip>
          <a:srcRect b="0" l="12202" r="12090" t="0"/>
          <a:stretch/>
        </p:blipFill>
        <p:spPr>
          <a:xfrm>
            <a:off x="6423650" y="1458925"/>
            <a:ext cx="2720425" cy="359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1"/>
          <p:cNvPicPr preferRelativeResize="0"/>
          <p:nvPr/>
        </p:nvPicPr>
        <p:blipFill rotWithShape="1">
          <a:blip r:embed="rId4">
            <a:alphaModFix/>
          </a:blip>
          <a:srcRect b="20495" l="0" r="49571" t="19432"/>
          <a:stretch/>
        </p:blipFill>
        <p:spPr>
          <a:xfrm>
            <a:off x="5772150" y="450938"/>
            <a:ext cx="1348751" cy="16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1"/>
          <p:cNvSpPr txBox="1"/>
          <p:nvPr/>
        </p:nvSpPr>
        <p:spPr>
          <a:xfrm>
            <a:off x="937275" y="783100"/>
            <a:ext cx="5692200" cy="40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Structured environment, clear communication and feedback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Visual aids: schedules, checklists, calendars, apps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Clear expectations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Written instructions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Breaking down complex tasks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Consistent routine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Fixed schedule with scheduled breaks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Constructive feedback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22"/>
          <p:cNvPicPr preferRelativeResize="0"/>
          <p:nvPr/>
        </p:nvPicPr>
        <p:blipFill rotWithShape="1">
          <a:blip r:embed="rId3">
            <a:alphaModFix amt="92000"/>
          </a:blip>
          <a:srcRect b="0" l="9850" r="20141" t="0"/>
          <a:stretch/>
        </p:blipFill>
        <p:spPr>
          <a:xfrm>
            <a:off x="0" y="0"/>
            <a:ext cx="23545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2"/>
          <p:cNvSpPr txBox="1"/>
          <p:nvPr/>
        </p:nvSpPr>
        <p:spPr>
          <a:xfrm>
            <a:off x="2354575" y="508575"/>
            <a:ext cx="6686700" cy="44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Sensory considerations and flexibility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Sensory aids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Lighting: no flickering lights, no bright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overhead lights, no flashing LEDs, no strobes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 separate quiet room with minimal stimuli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Sensory-friendly uniform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Good ventilation, fragrance-free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detergents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Diverse menu options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Additional breaks, reduced workload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87" name="Google Shape;287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0030" y="46412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2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76200" y="323850"/>
            <a:ext cx="8991601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 txBox="1"/>
          <p:nvPr/>
        </p:nvSpPr>
        <p:spPr>
          <a:xfrm>
            <a:off x="1483050" y="240050"/>
            <a:ext cx="6177900" cy="85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Neurodiversity awareness and training in the workplace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1068750" y="2514875"/>
            <a:ext cx="7006500" cy="19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Increased recognition and understanding of neurodivergent conditions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Less misunderstandings and conflicts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Celebrating diversity and uniqueness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A more supportive environment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1068750" y="1440238"/>
            <a:ext cx="7006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Neurodiversity — neurological diversity — refers to the variety of human brain function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97" name="Google Shape;29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/>
          <p:nvPr/>
        </p:nvSpPr>
        <p:spPr>
          <a:xfrm>
            <a:off x="57150" y="2183125"/>
            <a:ext cx="960000" cy="28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p24"/>
          <p:cNvSpPr txBox="1"/>
          <p:nvPr/>
        </p:nvSpPr>
        <p:spPr>
          <a:xfrm>
            <a:off x="7273700" y="3308481"/>
            <a:ext cx="15852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304" name="Google Shape;304;p24"/>
          <p:cNvGrpSpPr/>
          <p:nvPr/>
        </p:nvGrpSpPr>
        <p:grpSpPr>
          <a:xfrm>
            <a:off x="237425" y="765550"/>
            <a:ext cx="8669150" cy="4282072"/>
            <a:chOff x="872814" y="2"/>
            <a:chExt cx="16228285" cy="5936604"/>
          </a:xfrm>
        </p:grpSpPr>
        <p:sp>
          <p:nvSpPr>
            <p:cNvPr id="305" name="Google Shape;305;p24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6" name="Google Shape;306;p24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Adds value to the company's overall diversity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8" name="Google Shape;308;p24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Greater ability to meet a customer's needs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0" name="Google Shape;310;p24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Increased creativity and innovation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2" name="Google Shape;312;p24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Greater product accessibility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3" name="Google Shape;313;p24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4" name="Google Shape;314;p24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More successful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5" name="Google Shape;315;p24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6" name="Google Shape;316;p24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Make better decisions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7" name="Google Shape;317;p24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8" name="Google Shape;318;p24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Stronger focus on the customer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9" name="Google Shape;319;p24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0" name="Google Shape;320;p24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Greater ease in attracting and recruiting people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1" name="Google Shape;321;p24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2" name="Google Shape;322;p24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Cultural values reinforced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3" name="Google Shape;323;p24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Increases the reputation of the company and the organisation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5" name="Google Shape;325;p24"/>
            <p:cNvSpPr txBox="1"/>
            <p:nvPr/>
          </p:nvSpPr>
          <p:spPr>
            <a:xfrm>
              <a:off x="6690307" y="4156406"/>
              <a:ext cx="4593300" cy="1780200"/>
            </a:xfrm>
            <a:prstGeom prst="rect">
              <a:avLst/>
            </a:prstGeom>
            <a:solidFill>
              <a:srgbClr val="B4BA55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Reinforces the company's brand as an inclusive employer and therefore attracts the best talent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326" name="Google Shape;326;p24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lv" sz="21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Benefits of having an inclusive workplace</a:t>
            </a:r>
            <a:endParaRPr b="1" i="0" sz="21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27" name="Google Shape;32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5"/>
          <p:cNvSpPr txBox="1"/>
          <p:nvPr/>
        </p:nvSpPr>
        <p:spPr>
          <a:xfrm>
            <a:off x="1743000" y="1994550"/>
            <a:ext cx="56580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lv" sz="46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THANK YOU!</a:t>
            </a:r>
            <a:endParaRPr b="1" i="0" sz="46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33" name="Google Shape;33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/>
        </p:nvSpPr>
        <p:spPr>
          <a:xfrm>
            <a:off x="1489650" y="633150"/>
            <a:ext cx="6164700" cy="417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Module 1 aims to educate learners about autism, its impacts on staff, and the responsibilities of employers in creating an inclusive and supportive work environment.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Learning Outcomes: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Gain a comprehensive understanding of autism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Recognise and appreciate the benefits and strengths that employees with autism bring to the workplace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Develop skills to implement and improve inclusive workplace policies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2" name="Google Shape;10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/>
        </p:nvSpPr>
        <p:spPr>
          <a:xfrm>
            <a:off x="1630500" y="548650"/>
            <a:ext cx="5883000" cy="42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b="1" i="0" lang="lv" sz="20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Content:</a:t>
            </a:r>
            <a:endParaRPr b="1" i="0" sz="20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What is Autism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Understanding Autism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Myths &amp; Misconceptions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Challenges in the Workplace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Reasonable Accommodations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 Inclusive Workplace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i="0" lang="lv" sz="2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Social Responsibility Policy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8" name="Google Shape;10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/>
        </p:nvSpPr>
        <p:spPr>
          <a:xfrm>
            <a:off x="560100" y="660650"/>
            <a:ext cx="8023800" cy="15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</a:t>
            </a: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formally called </a:t>
            </a:r>
            <a:r>
              <a:rPr b="1" i="0" lang="lv" sz="17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autism spectrum disorder</a:t>
            </a:r>
            <a:r>
              <a:rPr b="1" i="0" lang="lv" sz="17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is a behaviourally defined neurodevelopmental disorder which affects the way a person experiences the world and communicates with others. Around 1-2% of the world's population is on the autism spectrum. ~7 million autistic people in Europe. (Autism Europe, 2020)</a:t>
            </a:r>
            <a:endParaRPr b="1" i="0" sz="13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15" name="Google Shape;115;p5"/>
          <p:cNvGrpSpPr/>
          <p:nvPr/>
        </p:nvGrpSpPr>
        <p:grpSpPr>
          <a:xfrm>
            <a:off x="1719591" y="2385161"/>
            <a:ext cx="5704819" cy="2586672"/>
            <a:chOff x="1360176" y="2053776"/>
            <a:chExt cx="6129600" cy="2939400"/>
          </a:xfrm>
        </p:grpSpPr>
        <p:sp>
          <p:nvSpPr>
            <p:cNvPr id="116" name="Google Shape;116;p5"/>
            <p:cNvSpPr/>
            <p:nvPr/>
          </p:nvSpPr>
          <p:spPr>
            <a:xfrm>
              <a:off x="13601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lv" sz="1700" u="none" cap="none" strike="noStrik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Persistent deficits in social communication and interaction across multiple contexts</a:t>
              </a:r>
              <a:endParaRPr b="0" i="0" sz="17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44249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0" i="0" lang="lv" sz="1700" u="none" cap="none" strike="noStrik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Restrictive and repetitive patterns of behaviour, interests, or activities</a:t>
              </a:r>
              <a:endParaRPr b="0" i="0" sz="17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descr="C:\Users\Dekaplus\Desktop\erasmus+ new logo.jpg" id="118" name="Google Shape;11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/>
        </p:nvSpPr>
        <p:spPr>
          <a:xfrm>
            <a:off x="457200" y="970450"/>
            <a:ext cx="8229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lv" sz="23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What people think the Autism Spectrum looks like</a:t>
            </a:r>
            <a:endParaRPr b="1" i="0" sz="2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25" name="Google Shape;125;p6"/>
          <p:cNvGrpSpPr/>
          <p:nvPr/>
        </p:nvGrpSpPr>
        <p:grpSpPr>
          <a:xfrm>
            <a:off x="1177848" y="1711626"/>
            <a:ext cx="6788313" cy="1365643"/>
            <a:chOff x="1177848" y="1585901"/>
            <a:chExt cx="6788313" cy="1365643"/>
          </a:xfrm>
        </p:grpSpPr>
        <p:pic>
          <p:nvPicPr>
            <p:cNvPr id="126" name="Google Shape;126;p6"/>
            <p:cNvPicPr preferRelativeResize="0"/>
            <p:nvPr/>
          </p:nvPicPr>
          <p:blipFill rotWithShape="1">
            <a:blip r:embed="rId3">
              <a:alphaModFix/>
            </a:blip>
            <a:srcRect b="72209" l="0" r="0" t="0"/>
            <a:stretch/>
          </p:blipFill>
          <p:spPr>
            <a:xfrm>
              <a:off x="1177848" y="1585901"/>
              <a:ext cx="6788313" cy="53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6"/>
            <p:cNvSpPr txBox="1"/>
            <p:nvPr/>
          </p:nvSpPr>
          <p:spPr>
            <a:xfrm>
              <a:off x="1177850" y="2310754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"Severely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8" name="Google Shape;128;p6"/>
            <p:cNvSpPr txBox="1"/>
            <p:nvPr/>
          </p:nvSpPr>
          <p:spPr>
            <a:xfrm>
              <a:off x="3484650" y="2310744"/>
              <a:ext cx="2174700" cy="64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"Moderately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5791450" y="2310751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"Mildly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130" name="Google Shape;130;p6"/>
          <p:cNvSpPr txBox="1"/>
          <p:nvPr/>
        </p:nvSpPr>
        <p:spPr>
          <a:xfrm>
            <a:off x="651450" y="3131075"/>
            <a:ext cx="7841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lv" sz="1800" u="none" cap="none" strike="noStrik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The autism spectrum is not linear and a person with autism is not a dot on a line!</a:t>
            </a:r>
            <a:endParaRPr b="0" i="0" sz="140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31" name="Google Shape;13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"/>
          <p:cNvSpPr txBox="1"/>
          <p:nvPr/>
        </p:nvSpPr>
        <p:spPr>
          <a:xfrm>
            <a:off x="1626974" y="4331475"/>
            <a:ext cx="25719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lv" sz="1300" u="none" cap="none" strike="noStrik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Traits associated with autism</a:t>
            </a:r>
            <a:endParaRPr b="1" i="0" sz="13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4572000" y="4331475"/>
            <a:ext cx="34359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lv" sz="1300" u="none" cap="none" strike="noStrik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Profile example of a person with autism</a:t>
            </a:r>
            <a:endParaRPr b="1" i="0" sz="13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39" name="Google Shape;139;p7"/>
          <p:cNvGrpSpPr/>
          <p:nvPr/>
        </p:nvGrpSpPr>
        <p:grpSpPr>
          <a:xfrm>
            <a:off x="1352660" y="1211112"/>
            <a:ext cx="6438681" cy="3120375"/>
            <a:chOff x="1113294" y="1401962"/>
            <a:chExt cx="6438681" cy="3120375"/>
          </a:xfrm>
        </p:grpSpPr>
        <p:pic>
          <p:nvPicPr>
            <p:cNvPr id="140" name="Google Shape;140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91975" y="1432140"/>
              <a:ext cx="3060000" cy="30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13294" y="1401962"/>
              <a:ext cx="3120375" cy="31203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2" name="Google Shape;142;p7"/>
          <p:cNvSpPr txBox="1"/>
          <p:nvPr/>
        </p:nvSpPr>
        <p:spPr>
          <a:xfrm>
            <a:off x="960150" y="764700"/>
            <a:ext cx="7223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lv" sz="23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What the Autism Spectrum actually looks like</a:t>
            </a:r>
            <a:endParaRPr b="1" i="0" sz="1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43" name="Google Shape;14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/>
          <p:nvPr>
            <p:ph idx="1" type="body"/>
          </p:nvPr>
        </p:nvSpPr>
        <p:spPr>
          <a:xfrm>
            <a:off x="920100" y="748050"/>
            <a:ext cx="73038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Social &amp; communication difficulties</a:t>
            </a:r>
            <a:endParaRPr sz="1900" u="sng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Deficits in social awareness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Deficits in social-emotional reciprocity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Deficits in developing, maintaining, and understanding relationships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Differences in nonverbal communicative behaviours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Atypical use of language, ranging from a complete absence of spoken language to atypical speech patterns</a:t>
            </a:r>
            <a:endParaRPr sz="1900"/>
          </a:p>
        </p:txBody>
      </p:sp>
      <p:pic>
        <p:nvPicPr>
          <p:cNvPr descr="C:\Users\Dekaplus\Desktop\erasmus+ new logo.jpg" id="150" name="Google Shape;1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/>
          <p:nvPr>
            <p:ph idx="1" type="body"/>
          </p:nvPr>
        </p:nvSpPr>
        <p:spPr>
          <a:xfrm>
            <a:off x="1141350" y="651500"/>
            <a:ext cx="6861300" cy="4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lv" sz="1900" u="sng"/>
              <a:t>Repetitive behaviours</a:t>
            </a:r>
            <a:endParaRPr sz="1900" u="sng"/>
          </a:p>
          <a:p>
            <a:pPr indent="-3492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Char char="•"/>
            </a:pPr>
            <a:r>
              <a:rPr lang="lv" sz="1900"/>
              <a:t>Repetitive and stereotyped body movements</a:t>
            </a:r>
            <a:endParaRPr sz="19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A narrow focus on one or more special interests</a:t>
            </a:r>
            <a:endParaRPr sz="19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An unusual obsession with objects or parts of objects, or particular kinds of sensory stimuli</a:t>
            </a:r>
            <a:endParaRPr sz="19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A lack of adaptability to new experiences, which provoke distress</a:t>
            </a:r>
            <a:endParaRPr sz="19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Extreme behavioural rigidity</a:t>
            </a:r>
            <a:endParaRPr sz="1900"/>
          </a:p>
        </p:txBody>
      </p:sp>
      <p:pic>
        <p:nvPicPr>
          <p:cNvPr descr="C:\Users\Dekaplus\Desktop\erasmus+ new logo.jpg" id="157" name="Google Shape;15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Module 1: General Information about the Autism Spectrum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