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5143500" cx="9144000"/>
  <p:notesSz cx="6858000" cy="9144000"/>
  <p:embeddedFontLst>
    <p:embeddedFont>
      <p:font typeface="Economica"/>
      <p:regular r:id="rId31"/>
      <p:bold r:id="rId32"/>
      <p:italic r:id="rId33"/>
      <p:boldItalic r:id="rId34"/>
    </p:embeddedFont>
    <p:embeddedFont>
      <p:font typeface="Comfortaa Medium"/>
      <p:regular r:id="rId35"/>
      <p:bold r:id="rId36"/>
    </p:embeddedFont>
    <p:embeddedFont>
      <p:font typeface="Comfortaa"/>
      <p:regular r:id="rId37"/>
      <p:bold r:id="rId38"/>
    </p:embeddedFont>
    <p:embeddedFont>
      <p:font typeface="Open Sans"/>
      <p:regular r:id="rId39"/>
      <p:bold r:id="rId40"/>
      <p:italic r:id="rId41"/>
      <p:boldItalic r:id="rId4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r:id="rId43" roundtripDataSignature="AMtx7mhcG7OCajPy3ElgcdLZ+zVwTv4R0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penSans-bold.fntdata"/><Relationship Id="rId20" Type="http://schemas.openxmlformats.org/officeDocument/2006/relationships/slide" Target="slides/slide15.xml"/><Relationship Id="rId42" Type="http://schemas.openxmlformats.org/officeDocument/2006/relationships/font" Target="fonts/OpenSans-boldItalic.fntdata"/><Relationship Id="rId41" Type="http://schemas.openxmlformats.org/officeDocument/2006/relationships/font" Target="fonts/OpenSans-italic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43" Type="http://customschemas.google.com/relationships/presentationmetadata" Target="metadata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Economica-regular.fntdata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Economica-italic.fntdata"/><Relationship Id="rId10" Type="http://schemas.openxmlformats.org/officeDocument/2006/relationships/slide" Target="slides/slide5.xml"/><Relationship Id="rId32" Type="http://schemas.openxmlformats.org/officeDocument/2006/relationships/font" Target="fonts/Economica-bold.fntdata"/><Relationship Id="rId13" Type="http://schemas.openxmlformats.org/officeDocument/2006/relationships/slide" Target="slides/slide8.xml"/><Relationship Id="rId35" Type="http://schemas.openxmlformats.org/officeDocument/2006/relationships/font" Target="fonts/ComfortaaMedium-regular.fntdata"/><Relationship Id="rId12" Type="http://schemas.openxmlformats.org/officeDocument/2006/relationships/slide" Target="slides/slide7.xml"/><Relationship Id="rId34" Type="http://schemas.openxmlformats.org/officeDocument/2006/relationships/font" Target="fonts/Economica-boldItalic.fntdata"/><Relationship Id="rId15" Type="http://schemas.openxmlformats.org/officeDocument/2006/relationships/slide" Target="slides/slide10.xml"/><Relationship Id="rId37" Type="http://schemas.openxmlformats.org/officeDocument/2006/relationships/font" Target="fonts/Comfortaa-regular.fntdata"/><Relationship Id="rId14" Type="http://schemas.openxmlformats.org/officeDocument/2006/relationships/slide" Target="slides/slide9.xml"/><Relationship Id="rId36" Type="http://schemas.openxmlformats.org/officeDocument/2006/relationships/font" Target="fonts/ComfortaaMedium-bold.fntdata"/><Relationship Id="rId17" Type="http://schemas.openxmlformats.org/officeDocument/2006/relationships/slide" Target="slides/slide12.xml"/><Relationship Id="rId39" Type="http://schemas.openxmlformats.org/officeDocument/2006/relationships/font" Target="fonts/OpenSans-regular.fntdata"/><Relationship Id="rId16" Type="http://schemas.openxmlformats.org/officeDocument/2006/relationships/slide" Target="slides/slide11.xml"/><Relationship Id="rId38" Type="http://schemas.openxmlformats.org/officeDocument/2006/relationships/font" Target="fonts/Comfortaa-bold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1" name="Google Shape;161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3" name="Google Shape;20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4" name="Google Shape;23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3" name="Google Shape;24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0" name="Google Shape;260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8" name="Google Shape;268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3" name="Google Shape;283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0" name="Google Shape;300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29" name="Google Shape;329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9" name="Google Shape;99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5" name="Google Shape;105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2" name="Google Shape;112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7" name="Google Shape;147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4" name="Google Shape;154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5" Type="http://schemas.openxmlformats.org/officeDocument/2006/relationships/image" Target="../media/image16.png"/><Relationship Id="rId6" Type="http://schemas.openxmlformats.org/officeDocument/2006/relationships/image" Target="../media/image2.png"/><Relationship Id="rId7" Type="http://schemas.openxmlformats.org/officeDocument/2006/relationships/image" Target="../media/image15.png"/><Relationship Id="rId8" Type="http://schemas.openxmlformats.org/officeDocument/2006/relationships/image" Target="../media/image10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5" Type="http://schemas.openxmlformats.org/officeDocument/2006/relationships/image" Target="../media/image16.png"/><Relationship Id="rId6" Type="http://schemas.openxmlformats.org/officeDocument/2006/relationships/image" Target="../media/image2.png"/><Relationship Id="rId7" Type="http://schemas.openxmlformats.org/officeDocument/2006/relationships/image" Target="../media/image15.png"/><Relationship Id="rId8" Type="http://schemas.openxmlformats.org/officeDocument/2006/relationships/image" Target="../media/image10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7"/>
          <p:cNvPicPr preferRelativeResize="0"/>
          <p:nvPr/>
        </p:nvPicPr>
        <p:blipFill rotWithShape="1">
          <a:blip r:embed="rId2">
            <a:alphaModFix/>
          </a:blip>
          <a:srcRect b="0" l="41318" r="0" t="0"/>
          <a:stretch/>
        </p:blipFill>
        <p:spPr>
          <a:xfrm>
            <a:off x="-59925" y="874725"/>
            <a:ext cx="2494950" cy="474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27"/>
          <p:cNvPicPr preferRelativeResize="0"/>
          <p:nvPr/>
        </p:nvPicPr>
        <p:blipFill rotWithShape="1">
          <a:blip r:embed="rId3">
            <a:alphaModFix/>
          </a:blip>
          <a:srcRect b="0" l="50913" r="0" t="23989"/>
          <a:stretch/>
        </p:blipFill>
        <p:spPr>
          <a:xfrm>
            <a:off x="-2" y="-12"/>
            <a:ext cx="2375100" cy="367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00376" y="1372200"/>
            <a:ext cx="3143250" cy="93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flipH="1" rot="10800000">
            <a:off x="0" y="4054301"/>
            <a:ext cx="6661301" cy="42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16326" y="1595425"/>
            <a:ext cx="352425" cy="195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701525" y="-82375"/>
            <a:ext cx="442475" cy="4079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332175" y="307651"/>
            <a:ext cx="1106525" cy="10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7"/>
          <p:cNvSpPr txBox="1"/>
          <p:nvPr>
            <p:ph idx="1" type="subTitle"/>
          </p:nvPr>
        </p:nvSpPr>
        <p:spPr>
          <a:xfrm>
            <a:off x="1994400" y="2453100"/>
            <a:ext cx="5155200" cy="7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6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36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67" name="Google Shape;67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7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" name="Google Shape;70;p37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1" name="Google Shape;71;p37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2" name="Google Shape;72;p37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3" name="Google Shape;73;p37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4" name="Google Shape;74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8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77" name="Google Shape;77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39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1" name="Google Shape;81;p39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2" name="Google Shape;82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3">
  <p:cSld name="CUSTOM_2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763332" y="282765"/>
            <a:ext cx="981627" cy="28993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8"/>
          <p:cNvSpPr/>
          <p:nvPr/>
        </p:nvSpPr>
        <p:spPr>
          <a:xfrm rot="10800000">
            <a:off x="6963600" y="-110"/>
            <a:ext cx="2180400" cy="177300"/>
          </a:xfrm>
          <a:prstGeom prst="rect">
            <a:avLst/>
          </a:prstGeom>
          <a:solidFill>
            <a:srgbClr val="2345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" name="Google Shape;21;p28"/>
          <p:cNvPicPr preferRelativeResize="0"/>
          <p:nvPr/>
        </p:nvPicPr>
        <p:blipFill rotWithShape="1">
          <a:blip r:embed="rId3">
            <a:alphaModFix/>
          </a:blip>
          <a:srcRect b="0" l="74505" r="12189" t="45438"/>
          <a:stretch/>
        </p:blipFill>
        <p:spPr>
          <a:xfrm rot="10800000">
            <a:off x="0" y="2251252"/>
            <a:ext cx="604500" cy="26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8"/>
          <p:cNvSpPr/>
          <p:nvPr/>
        </p:nvSpPr>
        <p:spPr>
          <a:xfrm>
            <a:off x="8150425" y="3465450"/>
            <a:ext cx="604500" cy="604500"/>
          </a:xfrm>
          <a:prstGeom prst="ellipse">
            <a:avLst/>
          </a:prstGeom>
          <a:solidFill>
            <a:srgbClr val="F58C8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" name="Google Shape;23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8343975" y="2571750"/>
            <a:ext cx="217400" cy="71352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28"/>
          <p:cNvSpPr/>
          <p:nvPr/>
        </p:nvSpPr>
        <p:spPr>
          <a:xfrm>
            <a:off x="7763313" y="3628050"/>
            <a:ext cx="819000" cy="819000"/>
          </a:xfrm>
          <a:prstGeom prst="donut">
            <a:avLst>
              <a:gd fmla="val 1940" name="adj"/>
            </a:avLst>
          </a:prstGeom>
          <a:solidFill>
            <a:srgbClr val="2345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8"/>
          <p:cNvSpPr txBox="1"/>
          <p:nvPr>
            <p:ph idx="1" type="body"/>
          </p:nvPr>
        </p:nvSpPr>
        <p:spPr>
          <a:xfrm>
            <a:off x="965148" y="1577175"/>
            <a:ext cx="6390900" cy="27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619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/>
        </p:txBody>
      </p:sp>
      <p:sp>
        <p:nvSpPr>
          <p:cNvPr id="26" name="Google Shape;26;p28"/>
          <p:cNvSpPr txBox="1"/>
          <p:nvPr>
            <p:ph type="title"/>
          </p:nvPr>
        </p:nvSpPr>
        <p:spPr>
          <a:xfrm>
            <a:off x="918050" y="847450"/>
            <a:ext cx="63678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5">
  <p:cSld name="CUSTOM_4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29"/>
          <p:cNvPicPr preferRelativeResize="0"/>
          <p:nvPr/>
        </p:nvPicPr>
        <p:blipFill rotWithShape="1">
          <a:blip r:embed="rId2">
            <a:alphaModFix/>
          </a:blip>
          <a:srcRect b="0" l="41318" r="0" t="0"/>
          <a:stretch/>
        </p:blipFill>
        <p:spPr>
          <a:xfrm>
            <a:off x="-70625" y="993850"/>
            <a:ext cx="2565574" cy="474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29"/>
          <p:cNvPicPr preferRelativeResize="0"/>
          <p:nvPr/>
        </p:nvPicPr>
        <p:blipFill rotWithShape="1">
          <a:blip r:embed="rId3">
            <a:alphaModFix/>
          </a:blip>
          <a:srcRect b="0" l="50913" r="0" t="23989"/>
          <a:stretch/>
        </p:blipFill>
        <p:spPr>
          <a:xfrm>
            <a:off x="-2" y="142675"/>
            <a:ext cx="2375100" cy="367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32175" y="3705420"/>
            <a:ext cx="1174800" cy="348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flipH="1" rot="10800000">
            <a:off x="0" y="4225026"/>
            <a:ext cx="6661301" cy="42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2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86100" y="1595425"/>
            <a:ext cx="282650" cy="156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2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701525" y="-988725"/>
            <a:ext cx="549725" cy="5067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2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332175" y="307651"/>
            <a:ext cx="1106525" cy="10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29"/>
          <p:cNvSpPr txBox="1"/>
          <p:nvPr>
            <p:ph idx="1" type="body"/>
          </p:nvPr>
        </p:nvSpPr>
        <p:spPr>
          <a:xfrm>
            <a:off x="2813025" y="1341725"/>
            <a:ext cx="4542900" cy="24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619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0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38" name="Google Shape;38;p30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39" name="Google Shape;39;p30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40" name="Google Shape;40;p30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1" name="Google Shape;41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1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44" name="Google Shape;44;p31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45" name="Google Shape;45;p31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46" name="Google Shape;46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2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32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0" name="Google Shape;50;p32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1" name="Google Shape;51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4" name="Google Shape;54;p33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5" name="Google Shape;55;p33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6" name="Google Shape;56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9" name="Google Shape;59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5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2" name="Google Shape;62;p35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3" name="Google Shape;63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Google Shape;7;p26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9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3.jpg"/><Relationship Id="rId4" Type="http://schemas.openxmlformats.org/officeDocument/2006/relationships/image" Target="../media/image19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4.png"/><Relationship Id="rId4" Type="http://schemas.openxmlformats.org/officeDocument/2006/relationships/image" Target="../media/image19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9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6.png"/><Relationship Id="rId4" Type="http://schemas.openxmlformats.org/officeDocument/2006/relationships/image" Target="../media/image19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7.jpg"/><Relationship Id="rId4" Type="http://schemas.openxmlformats.org/officeDocument/2006/relationships/image" Target="../media/image19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9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9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0.jpg"/><Relationship Id="rId4" Type="http://schemas.openxmlformats.org/officeDocument/2006/relationships/image" Target="../media/image19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5.png"/><Relationship Id="rId4" Type="http://schemas.openxmlformats.org/officeDocument/2006/relationships/image" Target="../media/image19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9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9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png"/><Relationship Id="rId4" Type="http://schemas.openxmlformats.org/officeDocument/2006/relationships/image" Target="../media/image1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1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>
            <p:ph idx="1" type="subTitle"/>
          </p:nvPr>
        </p:nvSpPr>
        <p:spPr>
          <a:xfrm>
            <a:off x="1240464" y="2658662"/>
            <a:ext cx="6627600" cy="12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l" sz="3000"/>
              <a:t>Το Φάσμα της Φιλοξενίας</a:t>
            </a:r>
            <a:endParaRPr sz="30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l" sz="1200"/>
              <a:t>Αριθμός έργου: 2022-1-CY01-KA220-VET-000086365</a:t>
            </a:r>
            <a:endParaRPr sz="1200"/>
          </a:p>
        </p:txBody>
      </p:sp>
      <p:pic>
        <p:nvPicPr>
          <p:cNvPr descr="C:\Users\Dekaplus\Desktop\erasmus+ new logo.jpg" id="90" name="Google Shape;9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0"/>
          <p:cNvSpPr txBox="1"/>
          <p:nvPr>
            <p:ph idx="1" type="body"/>
          </p:nvPr>
        </p:nvSpPr>
        <p:spPr>
          <a:xfrm>
            <a:off x="496425" y="902975"/>
            <a:ext cx="4692900" cy="39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l" sz="1800" u="sng"/>
              <a:t>Μια δια βίου υπερευαισθησία και/ή</a:t>
            </a:r>
            <a:endParaRPr sz="1800" u="sng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l" sz="1800" u="sng"/>
              <a:t>υποευαισθησία σε διάφορα ερεθίσματα:</a:t>
            </a:r>
            <a:endParaRPr sz="1800" u="sng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1800"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l" sz="1800"/>
              <a:t>Φώτα</a:t>
            </a:r>
            <a:endParaRPr sz="1800"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l" sz="1800"/>
              <a:t>Ήχοι &amp; θόρυβοι</a:t>
            </a:r>
            <a:endParaRPr sz="1800"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l" sz="1800"/>
              <a:t>Υφές</a:t>
            </a:r>
            <a:endParaRPr sz="1800"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l" sz="1800"/>
              <a:t>Οσμές</a:t>
            </a:r>
            <a:endParaRPr sz="1800"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l" sz="1800"/>
              <a:t>Γεύσεις</a:t>
            </a:r>
            <a:endParaRPr sz="1800"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l" sz="1800"/>
              <a:t>Θερμοκρασίες</a:t>
            </a:r>
            <a:endParaRPr sz="1800"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l" sz="1800"/>
              <a:t>Κίνηση και ισορροπία</a:t>
            </a:r>
            <a:endParaRPr sz="1800"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l" sz="1800"/>
              <a:t>Εσωτερικά ερεθίσματα</a:t>
            </a:r>
            <a:endParaRPr sz="1800"/>
          </a:p>
        </p:txBody>
      </p:sp>
      <p:pic>
        <p:nvPicPr>
          <p:cNvPr id="164" name="Google Shape;164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72100" y="1371600"/>
            <a:ext cx="3771899" cy="377189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  <p:pic>
        <p:nvPicPr>
          <p:cNvPr descr="C:\Users\Dekaplus\Desktop\erasmus+ new logo.jpg" id="165" name="Google Shape;165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10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l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1: Γενικές πληροφορίες για το φάσμα του αυτισμού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1"/>
          <p:cNvSpPr/>
          <p:nvPr/>
        </p:nvSpPr>
        <p:spPr>
          <a:xfrm>
            <a:off x="34300" y="2114550"/>
            <a:ext cx="754500" cy="279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2" name="Google Shape;172;p11"/>
          <p:cNvSpPr txBox="1"/>
          <p:nvPr/>
        </p:nvSpPr>
        <p:spPr>
          <a:xfrm>
            <a:off x="4274825" y="390425"/>
            <a:ext cx="4046100" cy="46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l" sz="1700" u="sng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Διαφορές στην επεξεργασία πληροφοριών, την προσοχή και την εστίαση</a:t>
            </a:r>
            <a:endParaRPr b="1" i="0" sz="1700" u="sng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i="0" lang="el" sz="17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Επεξεργασία "από κάτω προς τα πάνω", "λεπτομέρειες πριν από την ιδέα"</a:t>
            </a:r>
            <a:endParaRPr b="1" i="0" sz="17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i="0" lang="el" sz="17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Μονοτροπισμός - ένα στενό πεδίο προσοχής</a:t>
            </a:r>
            <a:endParaRPr b="1" i="0" sz="17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i="0" lang="el" sz="17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Έντονη εστίαση (ονομάζεται επίσης υπερεστίαση)</a:t>
            </a:r>
            <a:endParaRPr b="1" i="0" sz="17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i="0" lang="el" sz="17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Δυσκολίες αλλαγής προσοχής</a:t>
            </a:r>
            <a:endParaRPr b="1" i="0" sz="17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l" sz="17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</a:t>
            </a:r>
            <a:r>
              <a:rPr b="1" i="0" lang="el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Εμπειρογνώμονες σε θέματα που τους ενδιαφέρουν</a:t>
            </a:r>
            <a:endParaRPr b="1" i="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l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⇒ Δυσκολίες να δεις «τη μεγάλη εικόνα»</a:t>
            </a:r>
            <a:endParaRPr b="1" i="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73" name="Google Shape;173;p11"/>
          <p:cNvSpPr txBox="1"/>
          <p:nvPr/>
        </p:nvSpPr>
        <p:spPr>
          <a:xfrm>
            <a:off x="441875" y="390425"/>
            <a:ext cx="3429000" cy="39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l" sz="17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Προκλήσεις με εκτελεστικές λειτουργίες:</a:t>
            </a:r>
            <a:endParaRPr b="1" i="0" sz="17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l" sz="17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προγραμματισμός, ευελιξία,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l" sz="17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οργάνωση, ιεράρχηση προτεραιοτήτων, διαχείριση χρόνου,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l" sz="17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μνήμη εργασίας, συναισθηματική ρύθμιση, έλεγχος παρορμήσεων, κατανόηση πολύπλοκων εννοιών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l" u="none" cap="none" strike="noStrike">
                <a:solidFill>
                  <a:schemeClr val="dk1"/>
                </a:solidFill>
                <a:highlight>
                  <a:srgbClr val="FD8284"/>
                </a:highlight>
                <a:latin typeface="Comfortaa"/>
                <a:ea typeface="Comfortaa"/>
                <a:cs typeface="Comfortaa"/>
                <a:sym typeface="Comfortaa"/>
              </a:rPr>
              <a:t>Σημείωση! Η εκτελεστική δυσλειτουργία δεν είναι τεμπελιά ή έλλειψη αυτοπειθαρχίας!</a:t>
            </a:r>
            <a:endParaRPr b="1" i="0" u="none" cap="none" strike="noStrike">
              <a:solidFill>
                <a:schemeClr val="dk1"/>
              </a:solidFill>
              <a:highlight>
                <a:srgbClr val="FD8284"/>
              </a:highlight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74" name="Google Shape;174;p11"/>
          <p:cNvSpPr/>
          <p:nvPr/>
        </p:nvSpPr>
        <p:spPr>
          <a:xfrm>
            <a:off x="4023350" y="617225"/>
            <a:ext cx="99000" cy="3977700"/>
          </a:xfrm>
          <a:prstGeom prst="rect">
            <a:avLst/>
          </a:prstGeom>
          <a:solidFill>
            <a:srgbClr val="23456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descr="C:\Users\Dekaplus\Desktop\erasmus+ new logo.jpg" id="175" name="Google Shape;17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11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l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1: Γενικές πληροφορίες για το φάσμα του αυτισμού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2"/>
          <p:cNvSpPr txBox="1"/>
          <p:nvPr/>
        </p:nvSpPr>
        <p:spPr>
          <a:xfrm>
            <a:off x="441875" y="390425"/>
            <a:ext cx="3429000" cy="457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l" sz="14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Ανομοιόμορφη γνωστική ανάπτυξη («αιχμηρό» γνωστικό προφίλ)</a:t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700"/>
              <a:buFont typeface="Comfortaa"/>
              <a:buChar char="●"/>
            </a:pPr>
            <a:r>
              <a:rPr b="1" i="0" lang="el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Τα άτομα με αυτισμό συχνά εμφανίζουν διακριτές, άνισες δυνάμεις και αδυναμίες, δηλαδή, είναι καλά σε ορισμένα πράγματα και κακά σε άλλα</a:t>
            </a:r>
            <a:endParaRPr/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l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άνιση λειτουργία σε διαφορετικούς τομείς της ζωής</a:t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l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Οι πρώτες κρίσεις σχετικά με τις δυνατότητες ενός ατόμου μπορεί να είναι ανακριβείς</a:t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82" name="Google Shape;182;p12"/>
          <p:cNvSpPr/>
          <p:nvPr/>
        </p:nvSpPr>
        <p:spPr>
          <a:xfrm>
            <a:off x="4023350" y="617225"/>
            <a:ext cx="99000" cy="3977700"/>
          </a:xfrm>
          <a:prstGeom prst="rect">
            <a:avLst/>
          </a:prstGeom>
          <a:solidFill>
            <a:srgbClr val="23456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3" name="Google Shape;183;p12"/>
          <p:cNvSpPr txBox="1"/>
          <p:nvPr/>
        </p:nvSpPr>
        <p:spPr>
          <a:xfrm>
            <a:off x="4274825" y="390425"/>
            <a:ext cx="3569764" cy="46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l" sz="1400" u="sng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Μειωμένες κινητικές δεξιότητες, «περίεργη» στάση και βάδισμα</a:t>
            </a:r>
            <a:endParaRPr b="1" i="0" sz="14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285750" lvl="0" marL="406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700"/>
              <a:buFont typeface="Arial"/>
              <a:buChar char="•"/>
            </a:pPr>
            <a:r>
              <a:rPr b="1" i="0" lang="el" sz="14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Αδρές κινητικές δεξιότητες: δυσκολίες στην ισορροπία, οδήγηση ποδηλάτου, αναρρίχηση σκαλοπατιών, στάση σώματος</a:t>
            </a:r>
            <a:endParaRPr b="1" i="0" sz="14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700"/>
              <a:buFont typeface="Comfortaa"/>
              <a:buChar char="●"/>
            </a:pPr>
            <a:r>
              <a:rPr b="1" i="0" lang="el" sz="14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Διαταραχή λεπτής κινητικής ικανότητας: δυσκολίες στο δέσιμο των κορδονιών, στο κούμπωμα πουκάμισων, στη χρήση ψαλιδιών ή στο κράτημα ενός μολυβιού</a:t>
            </a:r>
            <a:endParaRPr b="1" i="0" sz="14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700"/>
              <a:buFont typeface="Comfortaa"/>
              <a:buChar char="●"/>
            </a:pPr>
            <a:r>
              <a:rPr b="1" i="0" lang="el" sz="14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Ένα «περίεργο» βάδισμα - ασυνήθιστο μήκος βήματος, ταχύτητα ή άλλα μοτίβα βάδισης</a:t>
            </a:r>
            <a:endParaRPr b="1" i="0" sz="14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84" name="Google Shape;18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68475" y="474091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12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l" sz="11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1: Γενικές πληροφορίες για το φάσμα του αυτισμού</a:t>
            </a:r>
            <a:endParaRPr b="1" i="0" sz="11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13"/>
          <p:cNvPicPr preferRelativeResize="0"/>
          <p:nvPr/>
        </p:nvPicPr>
        <p:blipFill rotWithShape="1">
          <a:blip r:embed="rId3">
            <a:alphaModFix amt="72000"/>
          </a:blip>
          <a:srcRect b="2000" l="0" r="5996" t="-1110"/>
          <a:stretch/>
        </p:blipFill>
        <p:spPr>
          <a:xfrm flipH="1">
            <a:off x="541019" y="582925"/>
            <a:ext cx="4013736" cy="3958384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13"/>
          <p:cNvSpPr txBox="1"/>
          <p:nvPr/>
        </p:nvSpPr>
        <p:spPr>
          <a:xfrm>
            <a:off x="4572000" y="582925"/>
            <a:ext cx="4274700" cy="448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l" sz="16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Αλεξιθυμία, ιδιοδεκτικότητα &amp; ενδοσύλληψη</a:t>
            </a:r>
            <a:endParaRPr b="1" i="0" sz="16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9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Δυσκολίες στην αναγνώριση των συναισθημάτων του ατόμου ή των άλλων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9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Δυσκολίες στην αντίληψη της θέσης, των ενεργειών και των κινήσεων του σώματος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9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Δυσκολίες στον εντοπισμό και την ανταπόκριση σε εσωτερικές αισθήσεις: πόνος, δίψα, πείνα, σωματικές εκδηλώσεις ισχυρών συναισθημάτων κ.λπ.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92" name="Google Shape;192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3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l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1: Γενικές πληροφορίες για το φάσμα του αυτισμού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4"/>
          <p:cNvSpPr txBox="1"/>
          <p:nvPr/>
        </p:nvSpPr>
        <p:spPr>
          <a:xfrm>
            <a:off x="528900" y="741600"/>
            <a:ext cx="8086200" cy="41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l" sz="1600" u="sng" cap="none" strike="noStrike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Καταρρεύσεις και Αποσυνδέσεις - </a:t>
            </a:r>
            <a:r>
              <a:rPr b="1" i="0" lang="el" sz="16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ακραίες αντιδράσεις που μπορεί να παρουσιάσουν τα αυτιστικά άτομα σε συντριπτικές εμπειρίες</a:t>
            </a:r>
            <a:endParaRPr b="1" i="0" sz="16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Κατάρρευση - μια έντονη συναισθηματική και συμπεριφορική έκρηξη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Αποσύνδεση - απόσυρση, «απενεργοποίηση»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Αίτια: άγχος, υπερφόρτωση των αισθήσεων, αλλαγές στη ρουτίνα, υπερβολικές απαιτήσεις, δυσκολίες στην επικοινωνία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Καλύτερη λύση: πρόληψη - αποφυγή των αιτιών Πώς να βοηθήσετε: ηρεμία, ήρεμο περιβάλλον,προβλεψιμότητα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99" name="Google Shape;19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14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l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1: Γενικές πληροφορίες για το φάσμα του αυτισμού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5"/>
          <p:cNvSpPr txBox="1"/>
          <p:nvPr/>
        </p:nvSpPr>
        <p:spPr>
          <a:xfrm>
            <a:off x="6315737" y="3050339"/>
            <a:ext cx="2453700" cy="128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1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206" name="Google Shape;206;p15"/>
          <p:cNvGrpSpPr/>
          <p:nvPr/>
        </p:nvGrpSpPr>
        <p:grpSpPr>
          <a:xfrm>
            <a:off x="237425" y="765550"/>
            <a:ext cx="8718002" cy="4281247"/>
            <a:chOff x="872814" y="2"/>
            <a:chExt cx="16319734" cy="5935460"/>
          </a:xfrm>
        </p:grpSpPr>
        <p:sp>
          <p:nvSpPr>
            <p:cNvPr id="207" name="Google Shape;207;p15"/>
            <p:cNvSpPr/>
            <p:nvPr/>
          </p:nvSpPr>
          <p:spPr>
            <a:xfrm>
              <a:off x="872814" y="1146"/>
              <a:ext cx="2967300" cy="1780200"/>
            </a:xfrm>
            <a:prstGeom prst="rect">
              <a:avLst/>
            </a:prstGeom>
            <a:solidFill>
              <a:srgbClr val="BF504D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08" name="Google Shape;208;p15"/>
            <p:cNvSpPr txBox="1"/>
            <p:nvPr/>
          </p:nvSpPr>
          <p:spPr>
            <a:xfrm>
              <a:off x="872814" y="1146"/>
              <a:ext cx="2967300" cy="1780200"/>
            </a:xfrm>
            <a:prstGeom prst="rect">
              <a:avLst/>
            </a:prstGeom>
            <a:solidFill>
              <a:srgbClr val="BF504D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el" sz="12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Ο αυτισμός είναι ασθένεια ή πάθηση.</a:t>
              </a:r>
              <a:endParaRPr b="1" i="0" sz="12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09" name="Google Shape;209;p15"/>
            <p:cNvSpPr/>
            <p:nvPr/>
          </p:nvSpPr>
          <p:spPr>
            <a:xfrm>
              <a:off x="4136761" y="1146"/>
              <a:ext cx="2967300" cy="1780200"/>
            </a:xfrm>
            <a:prstGeom prst="rect">
              <a:avLst/>
            </a:prstGeom>
            <a:solidFill>
              <a:srgbClr val="BE5E4D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0" name="Google Shape;210;p15"/>
            <p:cNvSpPr txBox="1"/>
            <p:nvPr/>
          </p:nvSpPr>
          <p:spPr>
            <a:xfrm>
              <a:off x="4136761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el" sz="11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Ο αυτισμός είναι μια παιδική πάθηση.</a:t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1" name="Google Shape;211;p15"/>
            <p:cNvSpPr/>
            <p:nvPr/>
          </p:nvSpPr>
          <p:spPr>
            <a:xfrm>
              <a:off x="7400707" y="1146"/>
              <a:ext cx="2967300" cy="1780200"/>
            </a:xfrm>
            <a:prstGeom prst="rect">
              <a:avLst/>
            </a:prstGeom>
            <a:solidFill>
              <a:srgbClr val="BD6D4F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2" name="Google Shape;212;p15"/>
            <p:cNvSpPr txBox="1"/>
            <p:nvPr/>
          </p:nvSpPr>
          <p:spPr>
            <a:xfrm>
              <a:off x="7400707" y="2"/>
              <a:ext cx="2967300" cy="1780200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i="0" lang="el" sz="11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Μόνο τα αγόρια και οι άνδρες είναι αυτιστικοί.</a:t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3" name="Google Shape;213;p15"/>
            <p:cNvSpPr/>
            <p:nvPr/>
          </p:nvSpPr>
          <p:spPr>
            <a:xfrm>
              <a:off x="10664653" y="1146"/>
              <a:ext cx="2967300" cy="1780200"/>
            </a:xfrm>
            <a:prstGeom prst="rect">
              <a:avLst/>
            </a:prstGeom>
            <a:solidFill>
              <a:srgbClr val="BC7D50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4" name="Google Shape;214;p15"/>
            <p:cNvSpPr txBox="1"/>
            <p:nvPr/>
          </p:nvSpPr>
          <p:spPr>
            <a:xfrm>
              <a:off x="10664653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i="0" lang="el" sz="11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Τα αυτιστικά άτομα δεν έχουν συναισθήματα και ενσυναίσθηση.</a:t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5" name="Google Shape;215;p15"/>
            <p:cNvSpPr/>
            <p:nvPr/>
          </p:nvSpPr>
          <p:spPr>
            <a:xfrm>
              <a:off x="13928600" y="1146"/>
              <a:ext cx="2967300" cy="1780200"/>
            </a:xfrm>
            <a:prstGeom prst="rect">
              <a:avLst/>
            </a:prstGeom>
            <a:solidFill>
              <a:srgbClr val="BC8B51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6" name="Google Shape;216;p15"/>
            <p:cNvSpPr txBox="1"/>
            <p:nvPr/>
          </p:nvSpPr>
          <p:spPr>
            <a:xfrm>
              <a:off x="13631953" y="1146"/>
              <a:ext cx="3560595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i="0" lang="el" sz="105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Οι αυτιστικοί άνθρωποι είναι μοναχικοί που δεν ενδιαφέρονται να κοινωνικοποιηθούν.</a:t>
              </a:r>
              <a:endParaRPr b="1" i="0" sz="10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7" name="Google Shape;217;p15"/>
            <p:cNvSpPr/>
            <p:nvPr/>
          </p:nvSpPr>
          <p:spPr>
            <a:xfrm>
              <a:off x="872814" y="2078203"/>
              <a:ext cx="2967300" cy="1780200"/>
            </a:xfrm>
            <a:prstGeom prst="rect">
              <a:avLst/>
            </a:prstGeom>
            <a:solidFill>
              <a:srgbClr val="BB9952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8" name="Google Shape;218;p15"/>
            <p:cNvSpPr txBox="1"/>
            <p:nvPr/>
          </p:nvSpPr>
          <p:spPr>
            <a:xfrm>
              <a:off x="872814" y="2078203"/>
              <a:ext cx="2967300" cy="1780200"/>
            </a:xfrm>
            <a:prstGeom prst="rect">
              <a:avLst/>
            </a:prstGeom>
            <a:solidFill>
              <a:srgbClr val="BD6D4F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i="0" lang="el" sz="11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Τα αυτιστικά άτομα είτε έχουν έλλειμμα νοημοσύνης, είτε είναι ιδιοφυΐες.</a:t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9" name="Google Shape;219;p15"/>
            <p:cNvSpPr/>
            <p:nvPr/>
          </p:nvSpPr>
          <p:spPr>
            <a:xfrm>
              <a:off x="4136761" y="2078203"/>
              <a:ext cx="2967300" cy="1780200"/>
            </a:xfrm>
            <a:prstGeom prst="rect">
              <a:avLst/>
            </a:prstGeom>
            <a:solidFill>
              <a:srgbClr val="BBA754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0" name="Google Shape;220;p15"/>
            <p:cNvSpPr txBox="1"/>
            <p:nvPr/>
          </p:nvSpPr>
          <p:spPr>
            <a:xfrm>
              <a:off x="4136761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el" sz="11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Όλοι οι αυτιστικοί άνθρωποι είναι καλοί στα θέματα STEM.</a:t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1" name="Google Shape;221;p15"/>
            <p:cNvSpPr/>
            <p:nvPr/>
          </p:nvSpPr>
          <p:spPr>
            <a:xfrm>
              <a:off x="7400707" y="2078203"/>
              <a:ext cx="2967300" cy="1780200"/>
            </a:xfrm>
            <a:prstGeom prst="rect">
              <a:avLst/>
            </a:prstGeom>
            <a:solidFill>
              <a:srgbClr val="BBB454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2" name="Google Shape;222;p15"/>
            <p:cNvSpPr txBox="1"/>
            <p:nvPr/>
          </p:nvSpPr>
          <p:spPr>
            <a:xfrm>
              <a:off x="7400707" y="2078203"/>
              <a:ext cx="2967300" cy="1780200"/>
            </a:xfrm>
            <a:prstGeom prst="rect">
              <a:avLst/>
            </a:prstGeom>
            <a:solidFill>
              <a:srgbClr val="BC8B51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i="0" lang="el" sz="11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Όλοι είναι λίγο αυτιστικοί.</a:t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3" name="Google Shape;223;p15"/>
            <p:cNvSpPr/>
            <p:nvPr/>
          </p:nvSpPr>
          <p:spPr>
            <a:xfrm>
              <a:off x="10664653" y="2078203"/>
              <a:ext cx="2967300" cy="1780200"/>
            </a:xfrm>
            <a:prstGeom prst="rect">
              <a:avLst/>
            </a:prstGeom>
            <a:solidFill>
              <a:srgbClr val="B4BA55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4" name="Google Shape;224;p15"/>
            <p:cNvSpPr txBox="1"/>
            <p:nvPr/>
          </p:nvSpPr>
          <p:spPr>
            <a:xfrm>
              <a:off x="10664653" y="2078203"/>
              <a:ext cx="2967300" cy="17802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i="0" lang="el" sz="11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Ο αυτισμός προκαλείται από τα εμβόλια.</a:t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5" name="Google Shape;225;p15"/>
            <p:cNvSpPr/>
            <p:nvPr/>
          </p:nvSpPr>
          <p:spPr>
            <a:xfrm>
              <a:off x="13928600" y="2078203"/>
              <a:ext cx="2967300" cy="1780200"/>
            </a:xfrm>
            <a:prstGeom prst="rect">
              <a:avLst/>
            </a:prstGeom>
            <a:solidFill>
              <a:srgbClr val="A7B957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6" name="Google Shape;226;p15"/>
            <p:cNvSpPr txBox="1"/>
            <p:nvPr/>
          </p:nvSpPr>
          <p:spPr>
            <a:xfrm>
              <a:off x="13631955" y="2078203"/>
              <a:ext cx="3469146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el" sz="105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Ο αυτισμός είναι υπερδιαγνωσμένος.</a:t>
              </a:r>
              <a:endParaRPr b="1" i="0" sz="105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7" name="Google Shape;227;p15"/>
            <p:cNvSpPr txBox="1"/>
            <p:nvPr/>
          </p:nvSpPr>
          <p:spPr>
            <a:xfrm>
              <a:off x="872836" y="4155262"/>
              <a:ext cx="4593300" cy="1780200"/>
            </a:xfrm>
            <a:prstGeom prst="rect">
              <a:avLst/>
            </a:prstGeom>
            <a:solidFill>
              <a:srgbClr val="BBB454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i="0" lang="el" sz="11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Όλα τα αυτιστικά άτομα που δεν μιλούν έχουν βαθιά έλλειψη νοημοσύνης.</a:t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sp>
        <p:nvSpPr>
          <p:cNvPr id="228" name="Google Shape;228;p15"/>
          <p:cNvSpPr txBox="1"/>
          <p:nvPr/>
        </p:nvSpPr>
        <p:spPr>
          <a:xfrm>
            <a:off x="1508100" y="191375"/>
            <a:ext cx="6127800" cy="466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l" sz="18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Μύθοι &amp; Παρανοήσεις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29" name="Google Shape;229;p15"/>
          <p:cNvSpPr txBox="1"/>
          <p:nvPr/>
        </p:nvSpPr>
        <p:spPr>
          <a:xfrm>
            <a:off x="3345150" y="3762789"/>
            <a:ext cx="2453700" cy="12840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l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Τα άτομα που δεν μιλούν ή μιλούν ελάχιστα με αυτισμό δεν καταλαβαίνουν τι τους λέγεται.</a:t>
            </a:r>
            <a:endParaRPr b="1" i="0" sz="11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30" name="Google Shape;230;p15"/>
          <p:cNvSpPr txBox="1"/>
          <p:nvPr/>
        </p:nvSpPr>
        <p:spPr>
          <a:xfrm>
            <a:off x="6315737" y="3762789"/>
            <a:ext cx="2453700" cy="1284000"/>
          </a:xfrm>
          <a:prstGeom prst="rect">
            <a:avLst/>
          </a:prstGeom>
          <a:solidFill>
            <a:srgbClr val="BBA754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l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Οι επαναλαμβανόμενες κινήσεις του σώματος είναι απαράδεκτες και πρέπει να αποθαρρύνονται.</a:t>
            </a:r>
            <a:endParaRPr b="1" i="0" sz="11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31" name="Google Shape;23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425" y="314770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6"/>
          <p:cNvSpPr txBox="1"/>
          <p:nvPr>
            <p:ph idx="1" type="body"/>
          </p:nvPr>
        </p:nvSpPr>
        <p:spPr>
          <a:xfrm>
            <a:off x="940801" y="803100"/>
            <a:ext cx="5864260" cy="353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l" sz="1600" u="sng"/>
              <a:t>Λιγότερο από το 10% των αυτιστικών ατόμων στην ΕΕ εργάζονται. (Αυτιστική Ευρώπη, 2020)</a:t>
            </a:r>
            <a:endParaRPr sz="1600" u="sng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16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l" sz="1600"/>
              <a:t>Προκατάληψεις στις προσλήψεις</a:t>
            </a:r>
            <a:endParaRPr sz="16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l" sz="1600"/>
              <a:t>Έλλειψη ευκαιριών επαγγελματικής ανάπτυξης</a:t>
            </a:r>
            <a:endParaRPr sz="16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l" sz="1600"/>
              <a:t>Άδικες αξιολογήσεις απόδοσης</a:t>
            </a:r>
            <a:endParaRPr sz="16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l" sz="1600"/>
              <a:t>Άρνηση προσαρμογών</a:t>
            </a:r>
            <a:endParaRPr sz="16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l" sz="1600"/>
              <a:t>Έλλειψη ευαισθητοποίησης και υποστήριξης για τον αυτισμό</a:t>
            </a:r>
            <a:endParaRPr sz="1600"/>
          </a:p>
        </p:txBody>
      </p:sp>
      <p:sp>
        <p:nvSpPr>
          <p:cNvPr id="237" name="Google Shape;237;p16"/>
          <p:cNvSpPr txBox="1"/>
          <p:nvPr/>
        </p:nvSpPr>
        <p:spPr>
          <a:xfrm>
            <a:off x="6592500" y="2154363"/>
            <a:ext cx="2453700" cy="2840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38" name="Google Shape;238;p16"/>
          <p:cNvPicPr preferRelativeResize="0"/>
          <p:nvPr/>
        </p:nvPicPr>
        <p:blipFill rotWithShape="1">
          <a:blip r:embed="rId3">
            <a:alphaModFix/>
          </a:blip>
          <a:srcRect b="0" l="7276" r="12672" t="0"/>
          <a:stretch/>
        </p:blipFill>
        <p:spPr>
          <a:xfrm>
            <a:off x="6128292" y="1376425"/>
            <a:ext cx="3015708" cy="376707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Dekaplus\Desktop\erasmus+ new logo.jpg" id="239" name="Google Shape;239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16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l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1: Γενικές πληροφορίες για το φάσμα του αυτισμού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7"/>
          <p:cNvSpPr txBox="1"/>
          <p:nvPr>
            <p:ph idx="1" type="body"/>
          </p:nvPr>
        </p:nvSpPr>
        <p:spPr>
          <a:xfrm>
            <a:off x="1376550" y="720100"/>
            <a:ext cx="6390900" cy="41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l" sz="1600" u="sng"/>
              <a:t>Κοινωνικές και επικοινωνιακές προκλήσεις</a:t>
            </a:r>
            <a:endParaRPr sz="1600" u="sng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l" sz="1400"/>
              <a:t>Συνεντεύξεις δουλειάς</a:t>
            </a:r>
            <a:endParaRPr sz="14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l" sz="1400"/>
              <a:t>Κατανόηση άγραφων κανόνων &amp; προσδοκιών</a:t>
            </a:r>
            <a:endParaRPr sz="14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l" sz="1400"/>
              <a:t>Κατανόηση της επιχειρηματικής ιεραρχίας και εξουσίας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l" sz="1400"/>
              <a:t>Επικοινωνία με πελάτες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l" sz="1400"/>
              <a:t>Διαχείριση σχέσεων με συναδέλφους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l" sz="1400"/>
              <a:t>Κοινωνική συζήτηση και κουβεντούλα</a:t>
            </a:r>
            <a:endParaRPr/>
          </a:p>
          <a:p>
            <a: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0" sz="1100" u="sng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143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l" sz="1600" u="sng"/>
              <a:t>Αισθητηριακές προκλήσεις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l" sz="1400"/>
              <a:t>Υπερβολικά ερεθιστικά, μη προσβάσιμα περιβάλλοντα ⇒ Αισθητηριακή υπερφόρτωση</a:t>
            </a:r>
            <a:endParaRPr/>
          </a:p>
        </p:txBody>
      </p:sp>
      <p:sp>
        <p:nvSpPr>
          <p:cNvPr id="246" name="Google Shape;246;p17"/>
          <p:cNvSpPr txBox="1"/>
          <p:nvPr/>
        </p:nvSpPr>
        <p:spPr>
          <a:xfrm>
            <a:off x="2042100" y="490405"/>
            <a:ext cx="5059800" cy="3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l" sz="18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Προκλήσεις στο χώρο εργασίας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47" name="Google Shape;24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17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l" sz="11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1: Γενικές πληροφορίες για το φάσμα του αυτισμού</a:t>
            </a:r>
            <a:endParaRPr b="1" i="0" sz="11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8"/>
          <p:cNvSpPr txBox="1"/>
          <p:nvPr/>
        </p:nvSpPr>
        <p:spPr>
          <a:xfrm>
            <a:off x="723350" y="651500"/>
            <a:ext cx="6004709" cy="41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l" sz="14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Έλλειψη συνεκτικότητας, ρουτίνας και σαφών προσδοκιών</a:t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18C8D"/>
              </a:buClr>
              <a:buSzPts val="1900"/>
              <a:buFont typeface="Comfortaa"/>
              <a:buChar char="●"/>
            </a:pPr>
            <a:r>
              <a:rPr b="1" i="0" lang="el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Ασαφείς οδηγίες</a:t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18C8D"/>
              </a:buClr>
              <a:buSzPts val="1900"/>
              <a:buFont typeface="Comfortaa"/>
              <a:buChar char="●"/>
            </a:pPr>
            <a:r>
              <a:rPr b="1" i="0" lang="el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Αλλαγές στη ρουτίνα</a:t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18C8D"/>
              </a:buClr>
              <a:buSzPts val="1900"/>
              <a:buFont typeface="Comfortaa"/>
              <a:buChar char="●"/>
            </a:pPr>
            <a:r>
              <a:rPr b="1" i="0" lang="el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Διακοπές και ενοχλήσεις</a:t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18C8D"/>
              </a:buClr>
              <a:buSzPts val="1900"/>
              <a:buFont typeface="Comfortaa"/>
              <a:buChar char="●"/>
            </a:pPr>
            <a:r>
              <a:rPr b="1" i="0" lang="el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Ανάγκη για εναλλαγή της προσοχής και πολυδιεργασία</a:t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l" sz="14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Προβλήματα υγείας</a:t>
            </a:r>
            <a:endParaRPr b="1" i="0" sz="14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Επαγγελματική εξουθένωση ατόμων με αυτισμό </a:t>
            </a:r>
            <a:endParaRPr/>
          </a:p>
          <a:p>
            <a:pPr indent="-34925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Άγχος και κατάθλιψη</a:t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54" name="Google Shape;254;p18"/>
          <p:cNvSpPr/>
          <p:nvPr/>
        </p:nvSpPr>
        <p:spPr>
          <a:xfrm>
            <a:off x="6538550" y="848817"/>
            <a:ext cx="354000" cy="1634400"/>
          </a:xfrm>
          <a:prstGeom prst="rightBrace">
            <a:avLst>
              <a:gd fmla="val 50000" name="adj1"/>
              <a:gd fmla="val 51751" name="adj2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5" name="Google Shape;255;p18"/>
          <p:cNvSpPr txBox="1"/>
          <p:nvPr/>
        </p:nvSpPr>
        <p:spPr>
          <a:xfrm>
            <a:off x="6805059" y="1089449"/>
            <a:ext cx="1692591" cy="176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l" sz="12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στρες και άγχος ⇒ άνιση παραγωγικότητα</a:t>
            </a:r>
            <a:endParaRPr b="1" i="0" sz="12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56" name="Google Shape;256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18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l" sz="11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1: Γενικές πληροφορίες για το φάσμα του αυτισμού</a:t>
            </a:r>
            <a:endParaRPr b="1" i="0" sz="11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262;p19"/>
          <p:cNvPicPr preferRelativeResize="0"/>
          <p:nvPr/>
        </p:nvPicPr>
        <p:blipFill rotWithShape="1">
          <a:blip r:embed="rId3">
            <a:alphaModFix/>
          </a:blip>
          <a:srcRect b="0" l="15266" r="11339" t="0"/>
          <a:stretch/>
        </p:blipFill>
        <p:spPr>
          <a:xfrm>
            <a:off x="0" y="0"/>
            <a:ext cx="25146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19"/>
          <p:cNvSpPr txBox="1"/>
          <p:nvPr/>
        </p:nvSpPr>
        <p:spPr>
          <a:xfrm>
            <a:off x="2514601" y="327225"/>
            <a:ext cx="5609122" cy="46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l" sz="15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Αμπλισμός και διακρίσεις</a:t>
            </a:r>
            <a:endParaRPr b="1" i="0" sz="15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5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Ο αυτισμός περιβάλλεται από μύθους και</a:t>
            </a:r>
            <a:endParaRPr b="1" i="0" sz="15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5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στερεότυπα</a:t>
            </a:r>
            <a:endParaRPr b="1" i="0" sz="15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5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Το ευρύ κοινό δεν έχει επαρκή επίγνωση του αυτισμού </a:t>
            </a:r>
            <a:endParaRPr/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5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Οι αυτιστικές συμπεριφορές στιγματίζονται</a:t>
            </a:r>
            <a:endParaRPr b="1" i="0" sz="15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5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Τα αυτιστικά άτομα αισθάνονται πίεση να «βάζουν μάσκα»</a:t>
            </a:r>
            <a:endParaRPr b="1" i="0" sz="15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5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Μικροεπιθέσεις και πειράγματα</a:t>
            </a:r>
            <a:endParaRPr b="1" i="0" sz="15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5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Υποθέσεις ότι τα αυτιστικά άτομα είναι ανίκανα </a:t>
            </a:r>
            <a:endParaRPr/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5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Απομόνωση και αποκλεισμός</a:t>
            </a:r>
            <a:endParaRPr b="1" i="0" sz="15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64" name="Google Shape;264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19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l" sz="11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1: Γενικές πληροφορίες για το φάσμα του αυτισμού</a:t>
            </a:r>
            <a:endParaRPr b="1" i="0" sz="11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/>
        </p:nvSpPr>
        <p:spPr>
          <a:xfrm>
            <a:off x="1418700" y="685800"/>
            <a:ext cx="6306600" cy="420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Το έργο HOST στοχεύει να εκπαιδεύσει Διευθυντές Φιλοξενίας και Επαγγελματίες Ανθρώπινου Δυναμικού στη διαχείριση και ανάπτυξη προσωπικού με αυτισμό.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l" sz="16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Αποτελέσματα έργου: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Ένα ολοκληρωμένο σεμινάριο κατάρτισης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Μια Μεθοδολογία Παράδοσης ΕΕΚ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Ένα Επιτραπέζιο Παιχνίδι για Ομάδες Φιλοξενίας Νευροδιαφορετικών Ατόμων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96" name="Google Shape;9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0"/>
          <p:cNvSpPr txBox="1"/>
          <p:nvPr/>
        </p:nvSpPr>
        <p:spPr>
          <a:xfrm>
            <a:off x="1978650" y="245475"/>
            <a:ext cx="5186700" cy="44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l" sz="22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Ευέλικτες προσαρμογές</a:t>
            </a:r>
            <a:endParaRPr b="1" i="0" sz="22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71" name="Google Shape;271;p20"/>
          <p:cNvSpPr txBox="1"/>
          <p:nvPr/>
        </p:nvSpPr>
        <p:spPr>
          <a:xfrm>
            <a:off x="560100" y="685875"/>
            <a:ext cx="8023800" cy="43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l" sz="1800" u="none" cap="none" strike="noStrike">
                <a:solidFill>
                  <a:schemeClr val="dk1"/>
                </a:solidFill>
                <a:highlight>
                  <a:srgbClr val="F18C8D"/>
                </a:highlight>
                <a:latin typeface="Comfortaa"/>
                <a:ea typeface="Comfortaa"/>
                <a:cs typeface="Comfortaa"/>
                <a:sym typeface="Comfortaa"/>
              </a:rPr>
              <a:t>Μια προσωποκεντρική προσέγγιση είναι απαραίτητη!</a:t>
            </a:r>
            <a:endParaRPr b="1" i="0" sz="1800" u="none" cap="none" strike="noStrike">
              <a:solidFill>
                <a:schemeClr val="dk1"/>
              </a:solidFill>
              <a:highlight>
                <a:srgbClr val="F18C8D"/>
              </a:highlight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l" sz="18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Καταλύματα για κοινωνικές συναναστροφές</a:t>
            </a:r>
            <a:endParaRPr b="1" i="0" sz="18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Εστίαση στις σκληρές δεξιότητες και την εμπειρία του ατόμου </a:t>
            </a:r>
            <a:endParaRPr/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Εναλλακτικές μέθοδοι επικοινωνίας </a:t>
            </a:r>
            <a:endParaRPr/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Άμεση προσφώνηση του ατόμου</a:t>
            </a:r>
            <a:endParaRPr/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Περισσότερος χρόνος για απαντήσεις</a:t>
            </a:r>
            <a:endParaRPr/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Αποφυγή ανοιχτών ερωτήσεων και μεταφορικού λόγου</a:t>
            </a:r>
            <a:endParaRPr/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Αποφυγή απρόσμενων τηλεφωνημάτων </a:t>
            </a:r>
            <a:endParaRPr/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Κοινωνικά σενάρια </a:t>
            </a:r>
            <a:endParaRPr/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Εκπαίδευση για διευθυντές και συναδέλφους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72" name="Google Shape;27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3330" y="46869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p21"/>
          <p:cNvPicPr preferRelativeResize="0"/>
          <p:nvPr/>
        </p:nvPicPr>
        <p:blipFill rotWithShape="1">
          <a:blip r:embed="rId3">
            <a:alphaModFix/>
          </a:blip>
          <a:srcRect b="0" l="12202" r="12090" t="0"/>
          <a:stretch/>
        </p:blipFill>
        <p:spPr>
          <a:xfrm>
            <a:off x="6423650" y="1458925"/>
            <a:ext cx="2720425" cy="359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21"/>
          <p:cNvPicPr preferRelativeResize="0"/>
          <p:nvPr/>
        </p:nvPicPr>
        <p:blipFill rotWithShape="1">
          <a:blip r:embed="rId4">
            <a:alphaModFix/>
          </a:blip>
          <a:srcRect b="20495" l="0" r="49571" t="19432"/>
          <a:stretch/>
        </p:blipFill>
        <p:spPr>
          <a:xfrm>
            <a:off x="5772150" y="450938"/>
            <a:ext cx="1348751" cy="1606625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21"/>
          <p:cNvSpPr txBox="1"/>
          <p:nvPr/>
        </p:nvSpPr>
        <p:spPr>
          <a:xfrm>
            <a:off x="937275" y="783100"/>
            <a:ext cx="5040013" cy="40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l" sz="16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Δομημένο περιβάλλον, σαφής επικοινωνία και ανατροφοδότηση</a:t>
            </a:r>
            <a:endParaRPr b="1" i="0" sz="16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Οπτικά βοηθήματα: προγράμματα, λίστες ελέγχου, ημερολόγια, εφαρμογές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Σαφείς προσδοκίες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Γραπτές οδηγίες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Ανάλυση σύνθετων εργασιών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Συνεπής ρουτίνα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Σταθερό πρόγραμμα με προγραμματισμένα διαλείμματα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Εποικοδομητική ανατροφοδότηση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80" name="Google Shape;280;p21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l" sz="11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1: Γενικές πληροφορίες για το φάσμα του αυτισμού</a:t>
            </a:r>
            <a:endParaRPr b="1" i="0" sz="11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Google Shape;285;p22"/>
          <p:cNvPicPr preferRelativeResize="0"/>
          <p:nvPr/>
        </p:nvPicPr>
        <p:blipFill rotWithShape="1">
          <a:blip r:embed="rId3">
            <a:alphaModFix amt="92000"/>
          </a:blip>
          <a:srcRect b="0" l="9850" r="20141" t="0"/>
          <a:stretch/>
        </p:blipFill>
        <p:spPr>
          <a:xfrm>
            <a:off x="0" y="0"/>
            <a:ext cx="2354576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22"/>
          <p:cNvSpPr txBox="1"/>
          <p:nvPr/>
        </p:nvSpPr>
        <p:spPr>
          <a:xfrm>
            <a:off x="2354575" y="508575"/>
            <a:ext cx="5143505" cy="44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l" sz="135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Αισθητηριακές Προσαρμογές και Ευελιξία</a:t>
            </a:r>
            <a:endParaRPr b="1" i="0" sz="135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35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Αισθητηριακά βοηθήματα</a:t>
            </a:r>
            <a:endParaRPr/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35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Βοηθήματα για τις αισθήσεις </a:t>
            </a:r>
            <a:endParaRPr/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35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Φωτισμός: χωρίς τρεμοπαίγματα, χωρίς έντονα φώτα οροφής, χωρίς LED που αναβοσβήνουν, χωρίς φώτα που αναβοσβήνουν </a:t>
            </a:r>
            <a:endParaRPr/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35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Ξεχωριστός ήσυχος χώρος με ελάχιστα ερεθίσματα </a:t>
            </a:r>
            <a:endParaRPr/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35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Ενδυμασία φιλική προς τις αισθήσεις </a:t>
            </a:r>
            <a:endParaRPr/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35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Καλός αερισμός, απορρυπαντικά χωρίς άρωμα </a:t>
            </a:r>
            <a:endParaRPr/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35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Ποικιλία επιλογών στο μενού </a:t>
            </a:r>
            <a:endParaRPr/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el" sz="135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Επιπλέον διαλείμματα, μειωμένο φόρτο εργασίας</a:t>
            </a:r>
            <a:endParaRPr b="1" i="0" sz="135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87" name="Google Shape;287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60030" y="464121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22"/>
          <p:cNvSpPr/>
          <p:nvPr/>
        </p:nvSpPr>
        <p:spPr>
          <a:xfrm>
            <a:off x="2448649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l" sz="12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1: Γενικές πληροφορίες για το φάσμα του αυτισμού</a:t>
            </a:r>
            <a:endParaRPr b="1" i="0" sz="12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" name="Google Shape;293;p23"/>
          <p:cNvPicPr preferRelativeResize="0"/>
          <p:nvPr/>
        </p:nvPicPr>
        <p:blipFill rotWithShape="1">
          <a:blip r:embed="rId3">
            <a:alphaModFix amt="40000"/>
          </a:blip>
          <a:srcRect b="0" l="0" r="0" t="0"/>
          <a:stretch/>
        </p:blipFill>
        <p:spPr>
          <a:xfrm>
            <a:off x="76200" y="323850"/>
            <a:ext cx="8991601" cy="449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23"/>
          <p:cNvSpPr txBox="1"/>
          <p:nvPr/>
        </p:nvSpPr>
        <p:spPr>
          <a:xfrm>
            <a:off x="1483050" y="240050"/>
            <a:ext cx="6177900" cy="85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l" sz="18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Ευαισθητοποίηση για τη Νευροποικιλότητα και Εκπαίδευση στο Χώρο Εργασίας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95" name="Google Shape;295;p23"/>
          <p:cNvSpPr txBox="1"/>
          <p:nvPr/>
        </p:nvSpPr>
        <p:spPr>
          <a:xfrm>
            <a:off x="1068750" y="2514875"/>
            <a:ext cx="7006500" cy="19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Αυξημένη αναγνώριση και κατανόηση των νευροαποκλίνων καταστάσεων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Λιγότερες παρεξηγήσεις και συγκρούσεις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Εορτασμός τη διαφορετικότητας και τη μοναδικότητας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Ένα πιο υποστηρικτικό περιβάλλον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96" name="Google Shape;296;p23"/>
          <p:cNvSpPr txBox="1"/>
          <p:nvPr/>
        </p:nvSpPr>
        <p:spPr>
          <a:xfrm>
            <a:off x="1068750" y="1440238"/>
            <a:ext cx="70065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l" sz="18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Νευροποικιλότητα - νευρολογική ποικιλομορφία - αναφέρεται στην ποικιλία της λειτουργίας του ανθρώπινου εγκεφάλου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97" name="Google Shape;297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4"/>
          <p:cNvSpPr/>
          <p:nvPr/>
        </p:nvSpPr>
        <p:spPr>
          <a:xfrm>
            <a:off x="57150" y="2183125"/>
            <a:ext cx="960000" cy="286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303" name="Google Shape;303;p24"/>
          <p:cNvGrpSpPr/>
          <p:nvPr/>
        </p:nvGrpSpPr>
        <p:grpSpPr>
          <a:xfrm>
            <a:off x="237425" y="765550"/>
            <a:ext cx="8669150" cy="4282072"/>
            <a:chOff x="872814" y="2"/>
            <a:chExt cx="16228285" cy="5936604"/>
          </a:xfrm>
        </p:grpSpPr>
        <p:sp>
          <p:nvSpPr>
            <p:cNvPr id="304" name="Google Shape;304;p24"/>
            <p:cNvSpPr/>
            <p:nvPr/>
          </p:nvSpPr>
          <p:spPr>
            <a:xfrm>
              <a:off x="872814" y="1146"/>
              <a:ext cx="2967300" cy="1780200"/>
            </a:xfrm>
            <a:prstGeom prst="rect">
              <a:avLst/>
            </a:prstGeom>
            <a:solidFill>
              <a:srgbClr val="BF504D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05" name="Google Shape;305;p24"/>
            <p:cNvSpPr txBox="1"/>
            <p:nvPr/>
          </p:nvSpPr>
          <p:spPr>
            <a:xfrm>
              <a:off x="872814" y="1146"/>
              <a:ext cx="2967300" cy="1780200"/>
            </a:xfrm>
            <a:prstGeom prst="rect">
              <a:avLst/>
            </a:prstGeom>
            <a:solidFill>
              <a:srgbClr val="BF504D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el" sz="11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Προσθέτει αξία στη συνολική ποικιλομορφία της εταιρείας</a:t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06" name="Google Shape;306;p24"/>
            <p:cNvSpPr/>
            <p:nvPr/>
          </p:nvSpPr>
          <p:spPr>
            <a:xfrm>
              <a:off x="4136761" y="1146"/>
              <a:ext cx="2967300" cy="1780200"/>
            </a:xfrm>
            <a:prstGeom prst="rect">
              <a:avLst/>
            </a:prstGeom>
            <a:solidFill>
              <a:srgbClr val="BE5E4D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07" name="Google Shape;307;p24"/>
            <p:cNvSpPr txBox="1"/>
            <p:nvPr/>
          </p:nvSpPr>
          <p:spPr>
            <a:xfrm>
              <a:off x="4136761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el" sz="11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Μεγαλύτερη ικανότητα κάλυψης των αναγκών του πελάτη</a:t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08" name="Google Shape;308;p24"/>
            <p:cNvSpPr/>
            <p:nvPr/>
          </p:nvSpPr>
          <p:spPr>
            <a:xfrm>
              <a:off x="7400707" y="1146"/>
              <a:ext cx="2967300" cy="1780200"/>
            </a:xfrm>
            <a:prstGeom prst="rect">
              <a:avLst/>
            </a:prstGeom>
            <a:solidFill>
              <a:srgbClr val="BD6D4F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09" name="Google Shape;309;p24"/>
            <p:cNvSpPr txBox="1"/>
            <p:nvPr/>
          </p:nvSpPr>
          <p:spPr>
            <a:xfrm>
              <a:off x="7104061" y="2"/>
              <a:ext cx="343245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el" sz="11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Αυξημένη δημιουργικότητα και καινοτομία</a:t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0" name="Google Shape;310;p24"/>
            <p:cNvSpPr/>
            <p:nvPr/>
          </p:nvSpPr>
          <p:spPr>
            <a:xfrm>
              <a:off x="10664653" y="1146"/>
              <a:ext cx="2967300" cy="1780200"/>
            </a:xfrm>
            <a:prstGeom prst="rect">
              <a:avLst/>
            </a:prstGeom>
            <a:solidFill>
              <a:srgbClr val="BC7D50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1" name="Google Shape;311;p24"/>
            <p:cNvSpPr txBox="1"/>
            <p:nvPr/>
          </p:nvSpPr>
          <p:spPr>
            <a:xfrm>
              <a:off x="10404699" y="1146"/>
              <a:ext cx="343245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el" sz="11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Περισσότερη προσβασιμότητα προϊόντων</a:t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2" name="Google Shape;312;p24"/>
            <p:cNvSpPr/>
            <p:nvPr/>
          </p:nvSpPr>
          <p:spPr>
            <a:xfrm>
              <a:off x="13928600" y="1146"/>
              <a:ext cx="2967300" cy="1780200"/>
            </a:xfrm>
            <a:prstGeom prst="rect">
              <a:avLst/>
            </a:prstGeom>
            <a:solidFill>
              <a:srgbClr val="BC8B51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3" name="Google Shape;313;p24"/>
            <p:cNvSpPr txBox="1"/>
            <p:nvPr/>
          </p:nvSpPr>
          <p:spPr>
            <a:xfrm>
              <a:off x="13928600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el" sz="11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Περισσότερες επιτυχίες</a:t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4" name="Google Shape;314;p24"/>
            <p:cNvSpPr/>
            <p:nvPr/>
          </p:nvSpPr>
          <p:spPr>
            <a:xfrm>
              <a:off x="872814" y="2078203"/>
              <a:ext cx="2967300" cy="1780200"/>
            </a:xfrm>
            <a:prstGeom prst="rect">
              <a:avLst/>
            </a:prstGeom>
            <a:solidFill>
              <a:srgbClr val="BB9952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5" name="Google Shape;315;p24"/>
            <p:cNvSpPr txBox="1"/>
            <p:nvPr/>
          </p:nvSpPr>
          <p:spPr>
            <a:xfrm>
              <a:off x="872814" y="2078203"/>
              <a:ext cx="2967301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el" sz="11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Λήψη καλύτερων αποφάσεων</a:t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6" name="Google Shape;316;p24"/>
            <p:cNvSpPr/>
            <p:nvPr/>
          </p:nvSpPr>
          <p:spPr>
            <a:xfrm>
              <a:off x="4136761" y="2078203"/>
              <a:ext cx="2967300" cy="1780200"/>
            </a:xfrm>
            <a:prstGeom prst="rect">
              <a:avLst/>
            </a:prstGeom>
            <a:solidFill>
              <a:srgbClr val="BBA754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7" name="Google Shape;317;p24"/>
            <p:cNvSpPr txBox="1"/>
            <p:nvPr/>
          </p:nvSpPr>
          <p:spPr>
            <a:xfrm>
              <a:off x="4136761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el" sz="11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Ισχυρότερη εστίαση στον πελάτη</a:t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8" name="Google Shape;318;p24"/>
            <p:cNvSpPr/>
            <p:nvPr/>
          </p:nvSpPr>
          <p:spPr>
            <a:xfrm>
              <a:off x="7400707" y="2078203"/>
              <a:ext cx="2967300" cy="1780200"/>
            </a:xfrm>
            <a:prstGeom prst="rect">
              <a:avLst/>
            </a:prstGeom>
            <a:solidFill>
              <a:srgbClr val="BBB454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9" name="Google Shape;319;p24"/>
            <p:cNvSpPr txBox="1"/>
            <p:nvPr/>
          </p:nvSpPr>
          <p:spPr>
            <a:xfrm>
              <a:off x="7400707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el" sz="11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Μεγαλύτερη ευκολία στην προσέλκυση και πρόσληψη ατόμων</a:t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0" name="Google Shape;320;p24"/>
            <p:cNvSpPr/>
            <p:nvPr/>
          </p:nvSpPr>
          <p:spPr>
            <a:xfrm>
              <a:off x="10664653" y="2078203"/>
              <a:ext cx="2967300" cy="1780200"/>
            </a:xfrm>
            <a:prstGeom prst="rect">
              <a:avLst/>
            </a:prstGeom>
            <a:solidFill>
              <a:srgbClr val="B4BA55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1" name="Google Shape;321;p24"/>
            <p:cNvSpPr txBox="1"/>
            <p:nvPr/>
          </p:nvSpPr>
          <p:spPr>
            <a:xfrm>
              <a:off x="10664653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el" sz="11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Ενίσχυση πολιτιστικών αξίων</a:t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2" name="Google Shape;322;p24"/>
            <p:cNvSpPr/>
            <p:nvPr/>
          </p:nvSpPr>
          <p:spPr>
            <a:xfrm>
              <a:off x="13928600" y="2078203"/>
              <a:ext cx="2967300" cy="1780200"/>
            </a:xfrm>
            <a:prstGeom prst="rect">
              <a:avLst/>
            </a:prstGeom>
            <a:solidFill>
              <a:srgbClr val="A7B957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3" name="Google Shape;323;p24"/>
            <p:cNvSpPr txBox="1"/>
            <p:nvPr/>
          </p:nvSpPr>
          <p:spPr>
            <a:xfrm>
              <a:off x="13928599" y="2078203"/>
              <a:ext cx="31725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el" sz="11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Αύξηση τη φήμης της εταιρείας </a:t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4" name="Google Shape;324;p24"/>
            <p:cNvSpPr txBox="1"/>
            <p:nvPr/>
          </p:nvSpPr>
          <p:spPr>
            <a:xfrm>
              <a:off x="6690307" y="4156406"/>
              <a:ext cx="4593300" cy="1780200"/>
            </a:xfrm>
            <a:prstGeom prst="rect">
              <a:avLst/>
            </a:prstGeom>
            <a:solidFill>
              <a:srgbClr val="B4BA55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el" sz="11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Ενίσχυση της επωνυμία της εταιρείας ως εργοδότη χωρίς αποκλεισμούς και ως εκ τούτου προσελκύει καλύτερα ταλέντα</a:t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sp>
        <p:nvSpPr>
          <p:cNvPr id="325" name="Google Shape;325;p24"/>
          <p:cNvSpPr txBox="1"/>
          <p:nvPr/>
        </p:nvSpPr>
        <p:spPr>
          <a:xfrm>
            <a:off x="1508100" y="95878"/>
            <a:ext cx="6220986" cy="56199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l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Οφέλη από την ύπαρξη ενός χώρου εργασίας χωρίς αποκλεισμούς</a:t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326" name="Google Shape;326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5"/>
          <p:cNvSpPr txBox="1"/>
          <p:nvPr/>
        </p:nvSpPr>
        <p:spPr>
          <a:xfrm>
            <a:off x="1743000" y="1994550"/>
            <a:ext cx="56580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l" sz="3200" u="none" cap="none" strike="noStrike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ΣΑΣ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l" sz="3200" u="none" cap="none" strike="noStrike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ΕΥΧΑΡΙΣΤΟΥΜΕ!</a:t>
            </a:r>
            <a:endParaRPr b="1" i="0" sz="3200" u="none" cap="none" strike="noStrike">
              <a:solidFill>
                <a:srgbClr val="23456E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332" name="Google Shape;332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25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l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1: Γενικές πληροφορίες για το φάσμα του αυτισμού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"/>
          <p:cNvSpPr txBox="1"/>
          <p:nvPr/>
        </p:nvSpPr>
        <p:spPr>
          <a:xfrm>
            <a:off x="1489650" y="633150"/>
            <a:ext cx="6164700" cy="417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Η Ενότητα 1 στοχεύει να εκπαιδεύσει τους εκπαιδευόμενους σχετικά με τον αυτισμό, τις επιπτώσεις του στο προσωπικό και τις ευθύνες των εργοδοτών για τη δημιουργία ενός περιβάλλοντος εργασίας χωρίς αποκλεισμούς και υποστήριξης.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l" sz="16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Μαθησιακά αποτελέσματα:</a:t>
            </a:r>
            <a:endParaRPr b="1" i="0" sz="16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6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Να αποκτήσετε μια ολοκληρωμένη κατανόηση του αυτισμού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Να αναγνωρίσετε και να εκτιμήσετε τα οφέλη και τα δυνατά σημεία που φέρνουν οι εργαζόμενοι με αυτισμό στο χώρο εργασίας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el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Να αναπτύξετε δεξιότητες για την εφαρμογή και βελτίωση πολιτικών χωρίς αποκλεισμούς στο χώρο εργασίας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02" name="Google Shape;102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"/>
          <p:cNvSpPr txBox="1"/>
          <p:nvPr/>
        </p:nvSpPr>
        <p:spPr>
          <a:xfrm>
            <a:off x="1630500" y="548650"/>
            <a:ext cx="5883000" cy="42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70"/>
              <a:buFont typeface="Arial"/>
              <a:buNone/>
            </a:pPr>
            <a:r>
              <a:rPr b="1" i="0" lang="el" sz="20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Περιεχόμενο:</a:t>
            </a:r>
            <a:endParaRPr b="1" i="0" sz="20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556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b="1" i="0" lang="el" sz="20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Τι είναι ο Αυτισμός</a:t>
            </a:r>
            <a:endParaRPr b="1" i="0" sz="20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556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b="1" i="0" lang="el" sz="20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Κατανόηση του Αυτισμού</a:t>
            </a:r>
            <a:endParaRPr b="1" i="0" sz="20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556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b="1" i="0" lang="el" sz="20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Μύθοι &amp; Παρανοήσεις</a:t>
            </a:r>
            <a:endParaRPr b="1" i="0" sz="20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556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b="1" i="0" lang="el" sz="20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Προκλήσεις στο χώρο εργασίας</a:t>
            </a:r>
            <a:endParaRPr b="1" i="0" sz="20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556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b="1" i="0" lang="el" sz="20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Λογικές Προσαρμογές</a:t>
            </a:r>
            <a:endParaRPr b="1" i="0" sz="20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556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b="1" i="0" lang="el" sz="20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Ένας χώρος εργασίας χωρίς αποκλεισμούς</a:t>
            </a:r>
            <a:endParaRPr b="1" i="0" sz="20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556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b="1" i="0" lang="el" sz="20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Πολιτική Κοινωνικής Ευθύνης</a:t>
            </a:r>
            <a:endParaRPr b="1" i="0" sz="20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08" name="Google Shape;108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4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l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1: Γενικές πληροφορίες για το φάσμα του αυτισμού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"/>
          <p:cNvSpPr txBox="1"/>
          <p:nvPr/>
        </p:nvSpPr>
        <p:spPr>
          <a:xfrm>
            <a:off x="560100" y="660650"/>
            <a:ext cx="8023800" cy="157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l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Ο αυτισμός </a:t>
            </a:r>
            <a:r>
              <a:rPr b="1" i="0" lang="el" sz="14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, που επίσημα ονομάζεται </a:t>
            </a:r>
            <a:r>
              <a:rPr b="1" i="0" lang="el" sz="1400" u="none" cap="none" strike="noStrike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διαταραχή του φάσματος του αυτισμού </a:t>
            </a:r>
            <a:r>
              <a:rPr b="1" i="0" lang="el" sz="14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, είναι μια συμπεριφορικά καθορισμένη νευροαναπτυξιακή διαταραχή που επηρεάζει τον τρόπο με τον οποίο ένα άτομο βιώνει τον κόσμο και επικοινωνεί με τους άλλους. Περίπου 1-2% του παγκόσμιου πληθυσμού ανήκει στο φάσμα του αυτισμού. ~7 εκατομμύρια αυτιστικοί άνθρωποι στην Ευρώπη. (Αυτιστική Ευρώπη, 2020)</a:t>
            </a:r>
            <a:endParaRPr b="1" i="0" sz="11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115" name="Google Shape;115;p5"/>
          <p:cNvGrpSpPr/>
          <p:nvPr/>
        </p:nvGrpSpPr>
        <p:grpSpPr>
          <a:xfrm>
            <a:off x="1719591" y="2385161"/>
            <a:ext cx="5704819" cy="2586672"/>
            <a:chOff x="1360176" y="2053776"/>
            <a:chExt cx="6129600" cy="2939400"/>
          </a:xfrm>
        </p:grpSpPr>
        <p:sp>
          <p:nvSpPr>
            <p:cNvPr id="116" name="Google Shape;116;p5"/>
            <p:cNvSpPr/>
            <p:nvPr/>
          </p:nvSpPr>
          <p:spPr>
            <a:xfrm>
              <a:off x="1360176" y="2053776"/>
              <a:ext cx="3064800" cy="2939400"/>
            </a:xfrm>
            <a:prstGeom prst="ellipse">
              <a:avLst/>
            </a:prstGeom>
            <a:solidFill>
              <a:srgbClr val="23456E"/>
            </a:solidFill>
            <a:ln>
              <a:noFill/>
            </a:ln>
          </p:spPr>
          <p:txBody>
            <a:bodyPr anchorCtr="0" anchor="ctr" bIns="54000" lIns="36000" spcFirstLastPara="1" rIns="0" wrap="square" tIns="54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el" sz="1400" u="none" cap="none" strike="noStrike">
                  <a:solidFill>
                    <a:srgbClr val="FFFFFF"/>
                  </a:solidFill>
                  <a:latin typeface="Comfortaa"/>
                  <a:ea typeface="Comfortaa"/>
                  <a:cs typeface="Comfortaa"/>
                  <a:sym typeface="Comfortaa"/>
                </a:rPr>
                <a:t>Επίμονα ελλείμματα στην κοινωνική επικοινωνία και συναναστροφές σε πολλαπλά πλαίσια</a:t>
              </a:r>
              <a:endParaRPr b="0" i="0" sz="1400" u="none" cap="none" strike="noStrike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117" name="Google Shape;117;p5"/>
            <p:cNvSpPr/>
            <p:nvPr/>
          </p:nvSpPr>
          <p:spPr>
            <a:xfrm>
              <a:off x="4424976" y="2053776"/>
              <a:ext cx="3064800" cy="2939400"/>
            </a:xfrm>
            <a:prstGeom prst="ellipse">
              <a:avLst/>
            </a:prstGeom>
            <a:solidFill>
              <a:srgbClr val="23456E"/>
            </a:solidFill>
            <a:ln>
              <a:noFill/>
            </a:ln>
          </p:spPr>
          <p:txBody>
            <a:bodyPr anchorCtr="0" anchor="ctr" bIns="54000" lIns="36000" spcFirstLastPara="1" rIns="0" wrap="square" tIns="54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0" i="0" lang="el" sz="1400" u="none" cap="none" strike="noStrike">
                  <a:solidFill>
                    <a:srgbClr val="FFFFFF"/>
                  </a:solidFill>
                  <a:latin typeface="Comfortaa"/>
                  <a:ea typeface="Comfortaa"/>
                  <a:cs typeface="Comfortaa"/>
                  <a:sym typeface="Comfortaa"/>
                </a:rPr>
                <a:t>Περιοριστικά και επαναλαμβανόμενα μοτίβα συμπεριφοράς, ενδιαφερόντων ή δραστηριοτήτων</a:t>
              </a:r>
              <a:endParaRPr b="0" i="0" sz="1400" u="none" cap="none" strike="noStrike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pic>
        <p:nvPicPr>
          <p:cNvPr descr="C:\Users\Dekaplus\Desktop\erasmus+ new logo.jpg" id="118" name="Google Shape;118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5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l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1: Γενικές πληροφορίες για το φάσμα του αυτισμού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"/>
          <p:cNvSpPr txBox="1"/>
          <p:nvPr/>
        </p:nvSpPr>
        <p:spPr>
          <a:xfrm>
            <a:off x="457200" y="970450"/>
            <a:ext cx="82296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l" sz="2300" u="none" cap="none" strike="noStrike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Πώς πιστεύουν οι άνθρωποι ότι μοιάζει το φάσμα του αυτισμού</a:t>
            </a:r>
            <a:endParaRPr b="1" i="0" sz="2300" u="none" cap="none" strike="noStrike">
              <a:solidFill>
                <a:srgbClr val="23456E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125" name="Google Shape;125;p6"/>
          <p:cNvGrpSpPr/>
          <p:nvPr/>
        </p:nvGrpSpPr>
        <p:grpSpPr>
          <a:xfrm>
            <a:off x="1177848" y="1711626"/>
            <a:ext cx="6788313" cy="1454243"/>
            <a:chOff x="1177848" y="1585901"/>
            <a:chExt cx="6788313" cy="1454243"/>
          </a:xfrm>
        </p:grpSpPr>
        <p:pic>
          <p:nvPicPr>
            <p:cNvPr id="126" name="Google Shape;126;p6"/>
            <p:cNvPicPr preferRelativeResize="0"/>
            <p:nvPr/>
          </p:nvPicPr>
          <p:blipFill rotWithShape="1">
            <a:blip r:embed="rId3">
              <a:alphaModFix/>
            </a:blip>
            <a:srcRect b="72209" l="0" r="0" t="0"/>
            <a:stretch/>
          </p:blipFill>
          <p:spPr>
            <a:xfrm>
              <a:off x="1177848" y="1585901"/>
              <a:ext cx="6788313" cy="538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7" name="Google Shape;127;p6"/>
            <p:cNvSpPr txBox="1"/>
            <p:nvPr/>
          </p:nvSpPr>
          <p:spPr>
            <a:xfrm>
              <a:off x="1177850" y="2310754"/>
              <a:ext cx="2174700" cy="7293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37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el" sz="1500" u="none" cap="none" strike="noStrike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«Σοβαρός αυτισμός»</a:t>
              </a:r>
              <a:endParaRPr b="1" i="0" sz="15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128" name="Google Shape;128;p6"/>
            <p:cNvSpPr txBox="1"/>
            <p:nvPr/>
          </p:nvSpPr>
          <p:spPr>
            <a:xfrm>
              <a:off x="3484650" y="2310744"/>
              <a:ext cx="2174700" cy="7293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37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el" sz="1500" u="none" cap="none" strike="noStrike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« Μέτριος αυτισμός»</a:t>
              </a:r>
              <a:endParaRPr b="1" i="0" sz="15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129" name="Google Shape;129;p6"/>
            <p:cNvSpPr txBox="1"/>
            <p:nvPr/>
          </p:nvSpPr>
          <p:spPr>
            <a:xfrm>
              <a:off x="5791450" y="2310751"/>
              <a:ext cx="2174700" cy="4108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r">
                <a:lnSpc>
                  <a:spcPct val="137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el" sz="1500" u="none" cap="none" strike="noStrike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«  Ήπιος αυτισμός»</a:t>
              </a:r>
              <a:endParaRPr b="1" i="0" sz="15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sp>
        <p:nvSpPr>
          <p:cNvPr id="130" name="Google Shape;130;p6"/>
          <p:cNvSpPr txBox="1"/>
          <p:nvPr/>
        </p:nvSpPr>
        <p:spPr>
          <a:xfrm>
            <a:off x="651450" y="3131075"/>
            <a:ext cx="7841100" cy="923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l" sz="1600" u="none" cap="none" strike="noStrike">
                <a:solidFill>
                  <a:schemeClr val="dk1"/>
                </a:solidFill>
                <a:highlight>
                  <a:srgbClr val="FD8284"/>
                </a:highlight>
                <a:latin typeface="Comfortaa"/>
                <a:ea typeface="Comfortaa"/>
                <a:cs typeface="Comfortaa"/>
                <a:sym typeface="Comfortaa"/>
              </a:rPr>
              <a:t>Το φάσμα του αυτισμού δεν είναι γραμμικό και ένα άτομο με αυτισμό δεν είναι μια τελεία στη γραμμή!</a:t>
            </a:r>
            <a:endParaRPr b="0" i="0" sz="1200" u="none" cap="none" strike="noStrike">
              <a:solidFill>
                <a:schemeClr val="dk1"/>
              </a:solidFill>
              <a:highlight>
                <a:srgbClr val="FD8284"/>
              </a:highlight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31" name="Google Shape;131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6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l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1: Γενικές πληροφορίες για το φάσμα του αυτισμού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"/>
          <p:cNvSpPr txBox="1"/>
          <p:nvPr/>
        </p:nvSpPr>
        <p:spPr>
          <a:xfrm>
            <a:off x="1626974" y="4331475"/>
            <a:ext cx="2571900" cy="6462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l" sz="1200" u="none" cap="none" strike="noStrike">
                <a:solidFill>
                  <a:srgbClr val="07121F"/>
                </a:solidFill>
                <a:latin typeface="Comfortaa"/>
                <a:ea typeface="Comfortaa"/>
                <a:cs typeface="Comfortaa"/>
                <a:sym typeface="Comfortaa"/>
              </a:rPr>
              <a:t>Χαρακτηριστικά που σχετίζονται με τον αυτισμό</a:t>
            </a:r>
            <a:endParaRPr b="1" i="0" sz="1200" u="none" cap="none" strike="noStrike">
              <a:solidFill>
                <a:srgbClr val="07121F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38" name="Google Shape;138;p7"/>
          <p:cNvSpPr txBox="1"/>
          <p:nvPr/>
        </p:nvSpPr>
        <p:spPr>
          <a:xfrm>
            <a:off x="4572000" y="4331475"/>
            <a:ext cx="3435900" cy="6462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l" sz="1200" u="none" cap="none" strike="noStrike">
                <a:solidFill>
                  <a:srgbClr val="07121F"/>
                </a:solidFill>
                <a:latin typeface="Comfortaa"/>
                <a:ea typeface="Comfortaa"/>
                <a:cs typeface="Comfortaa"/>
                <a:sym typeface="Comfortaa"/>
              </a:rPr>
              <a:t>Παράδειγμα προφίλ ατόμου με αυτισμό</a:t>
            </a:r>
            <a:endParaRPr b="1" i="0" sz="1200" u="none" cap="none" strike="noStrike">
              <a:solidFill>
                <a:srgbClr val="07121F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139" name="Google Shape;139;p7"/>
          <p:cNvGrpSpPr/>
          <p:nvPr/>
        </p:nvGrpSpPr>
        <p:grpSpPr>
          <a:xfrm>
            <a:off x="1352660" y="1211112"/>
            <a:ext cx="6438681" cy="3120375"/>
            <a:chOff x="1113294" y="1401962"/>
            <a:chExt cx="6438681" cy="3120375"/>
          </a:xfrm>
        </p:grpSpPr>
        <p:pic>
          <p:nvPicPr>
            <p:cNvPr id="140" name="Google Shape;140;p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491975" y="1432140"/>
              <a:ext cx="3060000" cy="306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" name="Google Shape;141;p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13294" y="1401962"/>
              <a:ext cx="3120375" cy="31203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2" name="Google Shape;142;p7"/>
          <p:cNvSpPr txBox="1"/>
          <p:nvPr/>
        </p:nvSpPr>
        <p:spPr>
          <a:xfrm>
            <a:off x="960150" y="764700"/>
            <a:ext cx="7223700" cy="4000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l" sz="2000" u="none" cap="none" strike="noStrike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Πώς πραγματικά μοιάζει το φάσμα του αυτισμού</a:t>
            </a:r>
            <a:endParaRPr b="1" i="0" sz="1200" u="none" cap="none" strike="noStrike">
              <a:solidFill>
                <a:srgbClr val="23456E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43" name="Google Shape;143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7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l" sz="12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1: Γενικές πληροφορίες για το φάσμα του αυτισμού</a:t>
            </a:r>
            <a:endParaRPr b="1" i="0" sz="12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8"/>
          <p:cNvSpPr txBox="1"/>
          <p:nvPr>
            <p:ph idx="1" type="body"/>
          </p:nvPr>
        </p:nvSpPr>
        <p:spPr>
          <a:xfrm>
            <a:off x="920100" y="748050"/>
            <a:ext cx="7303800" cy="41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l" sz="1600" u="sng"/>
              <a:t>Κοινωνικές και επικοινωνιακές δυσκολίες</a:t>
            </a:r>
            <a:endParaRPr sz="1600" u="sng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l" sz="1600"/>
              <a:t>Ελλείμματα κοινωνικής ευαισθητοποίησης</a:t>
            </a:r>
            <a:endParaRPr sz="16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l" sz="1600"/>
              <a:t>Ελλείμματα κοινωνικο-συναισθηματικής αμοιβαιότητας</a:t>
            </a:r>
            <a:endParaRPr sz="16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l" sz="1600"/>
              <a:t>Ελλείμματα στην ανάπτυξη, διατήρηση και κατανόηση σχέσεων</a:t>
            </a:r>
            <a:endParaRPr sz="16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l" sz="1600"/>
              <a:t>Διαφορές στις μη λεκτικές επικοινωνιακές συμπεριφορές</a:t>
            </a:r>
            <a:endParaRPr sz="16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l" sz="1600"/>
              <a:t>Άτυπη χρήση της γλώσσας, που κυμαίνεται από την παντελή απουσία προφορικού λόγου έως τα άτυπα μοτίβα ομιλίας</a:t>
            </a:r>
            <a:endParaRPr sz="1600"/>
          </a:p>
        </p:txBody>
      </p:sp>
      <p:pic>
        <p:nvPicPr>
          <p:cNvPr descr="C:\Users\Dekaplus\Desktop\erasmus+ new logo.jpg" id="150" name="Google Shape;15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8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l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1: Γενικές πληροφορίες για το φάσμα του αυτισμού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9"/>
          <p:cNvSpPr txBox="1"/>
          <p:nvPr>
            <p:ph idx="1" type="body"/>
          </p:nvPr>
        </p:nvSpPr>
        <p:spPr>
          <a:xfrm>
            <a:off x="1141350" y="651500"/>
            <a:ext cx="6861300" cy="40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" sz="1600" u="sng"/>
              <a:t>Επαναλαμβανόμενες συμπεριφορές</a:t>
            </a:r>
            <a:endParaRPr sz="1600" u="sng"/>
          </a:p>
          <a:p>
            <a:pPr indent="-3492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Char char="•"/>
            </a:pPr>
            <a:r>
              <a:rPr lang="el" sz="1600"/>
              <a:t>Επαναλαμβανόμενες και στερεότυπες κινήσεις του σώματος</a:t>
            </a:r>
            <a:endParaRPr sz="1600"/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200"/>
              <a:buChar char="•"/>
            </a:pPr>
            <a:r>
              <a:rPr lang="el" sz="1600"/>
              <a:t>Μια στενή εστίαση σε ένα ή περισσότερα συγκεκριμέμνα ενδιαφέροντα</a:t>
            </a:r>
            <a:endParaRPr sz="1600"/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200"/>
              <a:buChar char="•"/>
            </a:pPr>
            <a:r>
              <a:rPr lang="el" sz="1600"/>
              <a:t>Μια ασυνήθιστη εμμονή με αντικείμενα ή μέρη αντικειμένων ή συγκεκριμένα είδη αισθητηριακών ερεθισμάτων</a:t>
            </a:r>
            <a:endParaRPr sz="1600"/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200"/>
              <a:buChar char="•"/>
            </a:pPr>
            <a:r>
              <a:rPr lang="el" sz="1600"/>
              <a:t>Έλλειψη προσαρμοστικότητας σε νέες εμπειρίες, που προκαλούν άγχος</a:t>
            </a:r>
            <a:endParaRPr sz="1600"/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200"/>
              <a:buChar char="•"/>
            </a:pPr>
            <a:r>
              <a:rPr lang="el" sz="1600"/>
              <a:t>Εξαιρετική ακαμψία συμπεριφοράς</a:t>
            </a:r>
            <a:endParaRPr sz="1600"/>
          </a:p>
        </p:txBody>
      </p:sp>
      <p:pic>
        <p:nvPicPr>
          <p:cNvPr descr="C:\Users\Dekaplus\Desktop\erasmus+ new logo.jpg" id="157" name="Google Shape;15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9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l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1: Γενικές πληροφορίες για το φάσμα του αυτισμού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57BB8A"/>
      </a:accent3>
      <a:accent4>
        <a:srgbClr val="78909C"/>
      </a:accent4>
      <a:accent5>
        <a:srgbClr val="607D8B"/>
      </a:accent5>
      <a:accent6>
        <a:srgbClr val="DCE755"/>
      </a:accent6>
      <a:hlink>
        <a:srgbClr val="607D8B"/>
      </a:hlink>
      <a:folHlink>
        <a:srgbClr val="607D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