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Comfortaa Medium"/>
      <p:regular r:id="rId17"/>
      <p:bold r:id="rId18"/>
    </p:embeddedFont>
    <p:embeddedFont>
      <p:font typeface="Comfortaa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1" roundtripDataSignature="AMtx7mhMyWeD3VW2YOkcq9wlkRsCJ3QAz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omfortaa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ComfortaaMedium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Comfortaa-regular.fntdata"/><Relationship Id="rId6" Type="http://schemas.openxmlformats.org/officeDocument/2006/relationships/slide" Target="slides/slide1.xml"/><Relationship Id="rId18" Type="http://schemas.openxmlformats.org/officeDocument/2006/relationships/font" Target="fonts/ComfortaaMedium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" name="Google Shape;8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bac66d7669_1_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g2bac66d7669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bac66d7b51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g2bac66d7b5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bac66d7b51_0_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g2bac66d7b51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bac66d7b51_0_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g2bac66d7b51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bac66d7b51_0_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g2bac66d7b51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4.png"/><Relationship Id="rId4" Type="http://schemas.openxmlformats.org/officeDocument/2006/relationships/image" Target="../media/image8.png"/><Relationship Id="rId5" Type="http://schemas.openxmlformats.org/officeDocument/2006/relationships/image" Target="../media/image4.png"/><Relationship Id="rId6" Type="http://schemas.openxmlformats.org/officeDocument/2006/relationships/image" Target="../media/image10.png"/><Relationship Id="rId7" Type="http://schemas.openxmlformats.org/officeDocument/2006/relationships/image" Target="../media/image3.png"/><Relationship Id="rId8" Type="http://schemas.openxmlformats.org/officeDocument/2006/relationships/image" Target="../media/image2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4.png"/><Relationship Id="rId4" Type="http://schemas.openxmlformats.org/officeDocument/2006/relationships/image" Target="../media/image8.png"/><Relationship Id="rId5" Type="http://schemas.openxmlformats.org/officeDocument/2006/relationships/image" Target="../media/image4.png"/><Relationship Id="rId6" Type="http://schemas.openxmlformats.org/officeDocument/2006/relationships/image" Target="../media/image10.png"/><Relationship Id="rId7" Type="http://schemas.openxmlformats.org/officeDocument/2006/relationships/image" Target="../media/image3.png"/><Relationship Id="rId8" Type="http://schemas.openxmlformats.org/officeDocument/2006/relationships/image" Target="../media/image2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19.png"/><Relationship Id="rId4" Type="http://schemas.openxmlformats.org/officeDocument/2006/relationships/image" Target="../media/image1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0"/>
          <p:cNvPicPr preferRelativeResize="0"/>
          <p:nvPr/>
        </p:nvPicPr>
        <p:blipFill rotWithShape="1">
          <a:blip r:embed="rId2">
            <a:alphaModFix/>
          </a:blip>
          <a:srcRect b="0" l="41318" r="0" t="0"/>
          <a:stretch/>
        </p:blipFill>
        <p:spPr>
          <a:xfrm>
            <a:off x="-59925" y="874725"/>
            <a:ext cx="2494950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10"/>
          <p:cNvPicPr preferRelativeResize="0"/>
          <p:nvPr/>
        </p:nvPicPr>
        <p:blipFill rotWithShape="1">
          <a:blip r:embed="rId3">
            <a:alphaModFix/>
          </a:blip>
          <a:srcRect b="0" l="50914" r="0" t="23989"/>
          <a:stretch/>
        </p:blipFill>
        <p:spPr>
          <a:xfrm>
            <a:off x="-2" y="-12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00376" y="1372200"/>
            <a:ext cx="31432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10800000">
            <a:off x="0" y="4054301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16326" y="1595425"/>
            <a:ext cx="352425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701525" y="-82375"/>
            <a:ext cx="442475" cy="4079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0"/>
          <p:cNvSpPr txBox="1"/>
          <p:nvPr>
            <p:ph idx="1" type="subTitle"/>
          </p:nvPr>
        </p:nvSpPr>
        <p:spPr>
          <a:xfrm>
            <a:off x="1994400" y="2453100"/>
            <a:ext cx="5155200" cy="7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5">
  <p:cSld name="CUSTOM_4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11"/>
          <p:cNvPicPr preferRelativeResize="0"/>
          <p:nvPr/>
        </p:nvPicPr>
        <p:blipFill rotWithShape="1">
          <a:blip r:embed="rId2">
            <a:alphaModFix/>
          </a:blip>
          <a:srcRect b="0" l="41318" r="0" t="0"/>
          <a:stretch/>
        </p:blipFill>
        <p:spPr>
          <a:xfrm>
            <a:off x="-70625" y="993850"/>
            <a:ext cx="2565574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1"/>
          <p:cNvPicPr preferRelativeResize="0"/>
          <p:nvPr/>
        </p:nvPicPr>
        <p:blipFill rotWithShape="1">
          <a:blip r:embed="rId3">
            <a:alphaModFix/>
          </a:blip>
          <a:srcRect b="0" l="50914" r="0" t="23989"/>
          <a:stretch/>
        </p:blipFill>
        <p:spPr>
          <a:xfrm>
            <a:off x="-2" y="142675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32175" y="3705420"/>
            <a:ext cx="1174800" cy="348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10800000">
            <a:off x="0" y="4225026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86100" y="1595425"/>
            <a:ext cx="282650" cy="156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1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701525" y="-988725"/>
            <a:ext cx="549725" cy="5067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1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1"/>
          <p:cNvSpPr txBox="1"/>
          <p:nvPr>
            <p:ph idx="1" type="body"/>
          </p:nvPr>
        </p:nvSpPr>
        <p:spPr>
          <a:xfrm>
            <a:off x="2813025" y="1341725"/>
            <a:ext cx="4542900" cy="24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4">
  <p:cSld name="CUSTOM_3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/>
          <p:nvPr/>
        </p:nvSpPr>
        <p:spPr>
          <a:xfrm rot="5400000">
            <a:off x="7151400" y="2453750"/>
            <a:ext cx="3595800" cy="389400"/>
          </a:xfrm>
          <a:prstGeom prst="rect">
            <a:avLst/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" name="Google Shape;29;p12"/>
          <p:cNvGrpSpPr/>
          <p:nvPr/>
        </p:nvGrpSpPr>
        <p:grpSpPr>
          <a:xfrm>
            <a:off x="1922176" y="538720"/>
            <a:ext cx="6595856" cy="469184"/>
            <a:chOff x="67201" y="3050732"/>
            <a:chExt cx="6595856" cy="469184"/>
          </a:xfrm>
        </p:grpSpPr>
        <p:grpSp>
          <p:nvGrpSpPr>
            <p:cNvPr id="30" name="Google Shape;30;p12"/>
            <p:cNvGrpSpPr/>
            <p:nvPr/>
          </p:nvGrpSpPr>
          <p:grpSpPr>
            <a:xfrm flipH="1" rot="10800000">
              <a:off x="67201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31" name="Google Shape;31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2" name="Google Shape;32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3" name="Google Shape;33;p12"/>
            <p:cNvGrpSpPr/>
            <p:nvPr/>
          </p:nvGrpSpPr>
          <p:grpSpPr>
            <a:xfrm flipH="1" rot="10800000">
              <a:off x="943478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34" name="Google Shape;34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5" name="Google Shape;35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6" name="Google Shape;36;p12"/>
            <p:cNvGrpSpPr/>
            <p:nvPr/>
          </p:nvGrpSpPr>
          <p:grpSpPr>
            <a:xfrm flipH="1" rot="10800000">
              <a:off x="1819755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37" name="Google Shape;37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38" name="Google Shape;38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39" name="Google Shape;39;p12"/>
            <p:cNvGrpSpPr/>
            <p:nvPr/>
          </p:nvGrpSpPr>
          <p:grpSpPr>
            <a:xfrm flipH="1" rot="10800000">
              <a:off x="2696032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0" name="Google Shape;40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1" name="Google Shape;41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42" name="Google Shape;42;p12"/>
            <p:cNvGrpSpPr/>
            <p:nvPr/>
          </p:nvGrpSpPr>
          <p:grpSpPr>
            <a:xfrm flipH="1" rot="10800000">
              <a:off x="3572526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3" name="Google Shape;43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4" name="Google Shape;44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45" name="Google Shape;45;p12"/>
            <p:cNvGrpSpPr/>
            <p:nvPr/>
          </p:nvGrpSpPr>
          <p:grpSpPr>
            <a:xfrm flipH="1" rot="10800000">
              <a:off x="4448803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6" name="Google Shape;46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47" name="Google Shape;47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grpSp>
          <p:nvGrpSpPr>
            <p:cNvPr id="48" name="Google Shape;48;p12"/>
            <p:cNvGrpSpPr/>
            <p:nvPr/>
          </p:nvGrpSpPr>
          <p:grpSpPr>
            <a:xfrm flipH="1" rot="10800000">
              <a:off x="5325080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9" name="Google Shape;49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50" name="Google Shape;50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23456E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cxnSp>
          <p:nvCxnSpPr>
            <p:cNvPr id="51" name="Google Shape;51;p12"/>
            <p:cNvCxnSpPr/>
            <p:nvPr/>
          </p:nvCxnSpPr>
          <p:spPr>
            <a:xfrm flipH="1" rot="10800000">
              <a:off x="6201357" y="3050732"/>
              <a:ext cx="461700" cy="461700"/>
            </a:xfrm>
            <a:prstGeom prst="straightConnector1">
              <a:avLst/>
            </a:prstGeom>
            <a:noFill/>
            <a:ln cap="flat" cmpd="sng" w="28575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52" name="Google Shape;52;p12"/>
          <p:cNvSpPr/>
          <p:nvPr/>
        </p:nvSpPr>
        <p:spPr>
          <a:xfrm rot="-2700000">
            <a:off x="-1745437" y="-235969"/>
            <a:ext cx="4857824" cy="4143787"/>
          </a:xfrm>
          <a:prstGeom prst="triangle">
            <a:avLst>
              <a:gd fmla="val 50000" name="adj"/>
            </a:avLst>
          </a:prstGeom>
          <a:solidFill>
            <a:srgbClr val="F58C8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Google Shape;53;p12"/>
          <p:cNvPicPr preferRelativeResize="0"/>
          <p:nvPr/>
        </p:nvPicPr>
        <p:blipFill rotWithShape="1">
          <a:blip r:embed="rId2">
            <a:alphaModFix/>
          </a:blip>
          <a:srcRect b="7011" l="242" r="-2085" t="11533"/>
          <a:stretch/>
        </p:blipFill>
        <p:spPr>
          <a:xfrm rot="-8099996">
            <a:off x="-1013740" y="-574451"/>
            <a:ext cx="4627878" cy="3965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12"/>
          <p:cNvPicPr preferRelativeResize="0"/>
          <p:nvPr/>
        </p:nvPicPr>
        <p:blipFill rotWithShape="1">
          <a:blip r:embed="rId3">
            <a:alphaModFix/>
          </a:blip>
          <a:srcRect b="0" l="13179" r="0" t="0"/>
          <a:stretch/>
        </p:blipFill>
        <p:spPr>
          <a:xfrm>
            <a:off x="-796950" y="478925"/>
            <a:ext cx="5030700" cy="3885000"/>
          </a:xfrm>
          <a:prstGeom prst="triangle">
            <a:avLst>
              <a:gd fmla="val 50000" name="adj"/>
            </a:avLst>
          </a:prstGeom>
          <a:noFill/>
          <a:ln>
            <a:noFill/>
          </a:ln>
        </p:spPr>
      </p:pic>
      <p:sp>
        <p:nvSpPr>
          <p:cNvPr id="55" name="Google Shape;55;p12"/>
          <p:cNvSpPr/>
          <p:nvPr/>
        </p:nvSpPr>
        <p:spPr>
          <a:xfrm rot="3600006">
            <a:off x="3613847" y="4048015"/>
            <a:ext cx="752402" cy="610071"/>
          </a:xfrm>
          <a:prstGeom prst="triangle">
            <a:avLst>
              <a:gd fmla="val 50000" name="adj"/>
            </a:avLst>
          </a:prstGeom>
          <a:solidFill>
            <a:srgbClr val="F58C8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2"/>
          <p:cNvSpPr/>
          <p:nvPr/>
        </p:nvSpPr>
        <p:spPr>
          <a:xfrm>
            <a:off x="3229750" y="3874675"/>
            <a:ext cx="683400" cy="683400"/>
          </a:xfrm>
          <a:prstGeom prst="donut">
            <a:avLst>
              <a:gd fmla="val 2171" name="adj"/>
            </a:avLst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" name="Google Shape;57;p12"/>
          <p:cNvGrpSpPr/>
          <p:nvPr/>
        </p:nvGrpSpPr>
        <p:grpSpPr>
          <a:xfrm rot="5400000">
            <a:off x="333975" y="4208913"/>
            <a:ext cx="1209600" cy="188100"/>
            <a:chOff x="322300" y="4485375"/>
            <a:chExt cx="1209600" cy="188100"/>
          </a:xfrm>
        </p:grpSpPr>
        <p:cxnSp>
          <p:nvCxnSpPr>
            <p:cNvPr id="58" name="Google Shape;58;p12"/>
            <p:cNvCxnSpPr/>
            <p:nvPr/>
          </p:nvCxnSpPr>
          <p:spPr>
            <a:xfrm flipH="1" rot="10800000">
              <a:off x="3223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59" name="Google Shape;59;p12"/>
            <p:cNvCxnSpPr/>
            <p:nvPr/>
          </p:nvCxnSpPr>
          <p:spPr>
            <a:xfrm flipH="1" rot="10800000">
              <a:off x="5239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0" name="Google Shape;60;p12"/>
            <p:cNvCxnSpPr/>
            <p:nvPr/>
          </p:nvCxnSpPr>
          <p:spPr>
            <a:xfrm flipH="1" rot="10800000">
              <a:off x="7255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1" name="Google Shape;61;p12"/>
            <p:cNvCxnSpPr/>
            <p:nvPr/>
          </p:nvCxnSpPr>
          <p:spPr>
            <a:xfrm flipH="1" rot="10800000">
              <a:off x="9271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2" name="Google Shape;62;p12"/>
            <p:cNvCxnSpPr/>
            <p:nvPr/>
          </p:nvCxnSpPr>
          <p:spPr>
            <a:xfrm flipH="1" rot="10800000">
              <a:off x="11287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3" name="Google Shape;63;p12"/>
            <p:cNvCxnSpPr/>
            <p:nvPr/>
          </p:nvCxnSpPr>
          <p:spPr>
            <a:xfrm flipH="1" rot="10800000">
              <a:off x="1330300" y="4485375"/>
              <a:ext cx="201600" cy="188100"/>
            </a:xfrm>
            <a:prstGeom prst="straightConnector1">
              <a:avLst/>
            </a:prstGeom>
            <a:noFill/>
            <a:ln cap="flat" cmpd="sng" w="38100">
              <a:solidFill>
                <a:srgbClr val="23456E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64" name="Google Shape;64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52676" y="4446350"/>
            <a:ext cx="705974" cy="20852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2"/>
          <p:cNvSpPr txBox="1"/>
          <p:nvPr>
            <p:ph idx="1" type="body"/>
          </p:nvPr>
        </p:nvSpPr>
        <p:spPr>
          <a:xfrm>
            <a:off x="4538537" y="1577175"/>
            <a:ext cx="3985200" cy="27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3">
  <p:cSld name="CUSTOM_2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763332" y="282765"/>
            <a:ext cx="981627" cy="28993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3"/>
          <p:cNvSpPr/>
          <p:nvPr/>
        </p:nvSpPr>
        <p:spPr>
          <a:xfrm rot="10800000">
            <a:off x="6963600" y="-110"/>
            <a:ext cx="2180400" cy="177300"/>
          </a:xfrm>
          <a:prstGeom prst="rect">
            <a:avLst/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13"/>
          <p:cNvPicPr preferRelativeResize="0"/>
          <p:nvPr/>
        </p:nvPicPr>
        <p:blipFill rotWithShape="1">
          <a:blip r:embed="rId3">
            <a:alphaModFix/>
          </a:blip>
          <a:srcRect b="0" l="74507" r="12189" t="45438"/>
          <a:stretch/>
        </p:blipFill>
        <p:spPr>
          <a:xfrm rot="10800000">
            <a:off x="0" y="2251252"/>
            <a:ext cx="604500" cy="26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3"/>
          <p:cNvSpPr/>
          <p:nvPr/>
        </p:nvSpPr>
        <p:spPr>
          <a:xfrm>
            <a:off x="8150425" y="3465450"/>
            <a:ext cx="604500" cy="604500"/>
          </a:xfrm>
          <a:prstGeom prst="ellipse">
            <a:avLst/>
          </a:prstGeom>
          <a:solidFill>
            <a:srgbClr val="F58C8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8343975" y="2571750"/>
            <a:ext cx="217400" cy="71352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3"/>
          <p:cNvSpPr/>
          <p:nvPr/>
        </p:nvSpPr>
        <p:spPr>
          <a:xfrm>
            <a:off x="7763313" y="3628050"/>
            <a:ext cx="819000" cy="819000"/>
          </a:xfrm>
          <a:prstGeom prst="donut">
            <a:avLst>
              <a:gd fmla="val 1940" name="adj"/>
            </a:avLst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3"/>
          <p:cNvSpPr txBox="1"/>
          <p:nvPr>
            <p:ph idx="1" type="body"/>
          </p:nvPr>
        </p:nvSpPr>
        <p:spPr>
          <a:xfrm>
            <a:off x="965148" y="1577175"/>
            <a:ext cx="6390900" cy="27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  <p:sp>
        <p:nvSpPr>
          <p:cNvPr id="74" name="Google Shape;74;p13"/>
          <p:cNvSpPr txBox="1"/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/>
          <p:nvPr>
            <p:ph idx="1" type="subTitle"/>
          </p:nvPr>
        </p:nvSpPr>
        <p:spPr>
          <a:xfrm>
            <a:off x="1240464" y="2658662"/>
            <a:ext cx="6627628" cy="12470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/>
              <a:t>The Spectrum of Hospitality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 sz="1000"/>
              <a:t>Projektnummer: 2022-1-CY01-KA220-VET-000086365</a:t>
            </a:r>
            <a:endParaRPr sz="1000"/>
          </a:p>
        </p:txBody>
      </p:sp>
      <p:pic>
        <p:nvPicPr>
          <p:cNvPr id="80" name="Google Shape;8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"/>
          <p:cNvSpPr txBox="1"/>
          <p:nvPr>
            <p:ph idx="1" type="body"/>
          </p:nvPr>
        </p:nvSpPr>
        <p:spPr>
          <a:xfrm>
            <a:off x="2702525" y="1616375"/>
            <a:ext cx="5763000" cy="23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highlight>
                  <a:schemeClr val="lt1"/>
                </a:highlight>
              </a:rPr>
              <a:t>Kommunikation til at motivere autistiske medarbejdere</a:t>
            </a:r>
            <a:endParaRPr sz="1300">
              <a:highlight>
                <a:schemeClr val="lt1"/>
              </a:highlight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highlight>
                  <a:schemeClr val="lt1"/>
                </a:highlight>
              </a:rPr>
              <a:t>Giv feedback til autistiske medarbejdere</a:t>
            </a:r>
            <a:endParaRPr sz="1300">
              <a:highlight>
                <a:schemeClr val="lt1"/>
              </a:highlight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highlight>
                  <a:schemeClr val="lt1"/>
                </a:highlight>
              </a:rPr>
              <a:t>Strategisk jobplanlægning og målsætning</a:t>
            </a:r>
            <a:endParaRPr sz="1300">
              <a:highlight>
                <a:schemeClr val="lt1"/>
              </a:highlight>
            </a:endParaRPr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highlight>
                  <a:schemeClr val="lt1"/>
                </a:highlight>
              </a:rPr>
              <a:t>Bevidsthed om social inklusion for ledere</a:t>
            </a:r>
            <a:endParaRPr sz="1300">
              <a:highlight>
                <a:schemeClr val="lt1"/>
              </a:highlight>
            </a:endParaRPr>
          </a:p>
        </p:txBody>
      </p:sp>
      <p:sp>
        <p:nvSpPr>
          <p:cNvPr id="146" name="Google Shape;146;p7"/>
          <p:cNvSpPr txBox="1"/>
          <p:nvPr/>
        </p:nvSpPr>
        <p:spPr>
          <a:xfrm>
            <a:off x="2630525" y="847450"/>
            <a:ext cx="49095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90"/>
              <a:buFont typeface="Arial"/>
              <a:buNone/>
            </a:pPr>
            <a:r>
              <a:rPr b="1" i="0" lang="en-GB" sz="2190" u="none" cap="none" strike="noStrike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6. </a:t>
            </a:r>
            <a:r>
              <a:rPr b="1" lang="en-GB" sz="219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Opsummering</a:t>
            </a:r>
            <a:endParaRPr b="1" i="0" sz="2190" u="none" cap="none" strike="noStrike">
              <a:solidFill>
                <a:srgbClr val="FD8284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47" name="Google Shape;147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7"/>
          <p:cNvSpPr/>
          <p:nvPr/>
        </p:nvSpPr>
        <p:spPr>
          <a:xfrm>
            <a:off x="2551800" y="62250"/>
            <a:ext cx="4040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Intera</a:t>
            </a:r>
            <a:r>
              <a:rPr b="1" lang="en-GB">
                <a:solidFill>
                  <a:srgbClr val="002060"/>
                </a:solidFill>
              </a:rPr>
              <a:t>k</a:t>
            </a: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tion </a:t>
            </a:r>
            <a:r>
              <a:rPr b="1" lang="en-GB">
                <a:solidFill>
                  <a:srgbClr val="002060"/>
                </a:solidFill>
              </a:rPr>
              <a:t>med og blandt personale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"/>
          <p:cNvSpPr txBox="1"/>
          <p:nvPr/>
        </p:nvSpPr>
        <p:spPr>
          <a:xfrm>
            <a:off x="2711861" y="2233047"/>
            <a:ext cx="3720300" cy="6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31252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4400">
                <a:solidFill>
                  <a:srgbClr val="323232"/>
                </a:solidFill>
              </a:rPr>
              <a:t>Mange tak</a:t>
            </a:r>
            <a:r>
              <a:rPr b="0" i="0" lang="en-GB" sz="4400" u="none" cap="none" strike="noStrike">
                <a:solidFill>
                  <a:srgbClr val="323232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 b="0" i="0" sz="4400" u="none" cap="none" strike="noStrike">
              <a:solidFill>
                <a:srgbClr val="32323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Google Shape;15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8"/>
          <p:cNvSpPr/>
          <p:nvPr/>
        </p:nvSpPr>
        <p:spPr>
          <a:xfrm>
            <a:off x="2551800" y="62250"/>
            <a:ext cx="4040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Intera</a:t>
            </a:r>
            <a:r>
              <a:rPr b="1" lang="en-GB">
                <a:solidFill>
                  <a:srgbClr val="002060"/>
                </a:solidFill>
              </a:rPr>
              <a:t>k</a:t>
            </a: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tion </a:t>
            </a:r>
            <a:r>
              <a:rPr b="1" lang="en-GB">
                <a:solidFill>
                  <a:srgbClr val="002060"/>
                </a:solidFill>
              </a:rPr>
              <a:t>med og blandt personale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"/>
          <p:cNvSpPr txBox="1"/>
          <p:nvPr>
            <p:ph idx="1" type="body"/>
          </p:nvPr>
        </p:nvSpPr>
        <p:spPr>
          <a:xfrm>
            <a:off x="2466750" y="881750"/>
            <a:ext cx="5259600" cy="31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358"/>
              <a:buNone/>
            </a:pPr>
            <a:r>
              <a:rPr lang="en-GB" sz="1337"/>
              <a:t>HOST-projektet har til formål at træne ledere inden for hotel- og restaurationsbranchen samt HR-eksperter i at lede og udvikle medarbejdere med autisme.</a:t>
            </a:r>
            <a:endParaRPr sz="1337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358"/>
              <a:buNone/>
            </a:pPr>
            <a:r>
              <a:rPr lang="en-GB" sz="1337"/>
              <a:t>Projektresultater:</a:t>
            </a:r>
            <a:endParaRPr sz="1337"/>
          </a:p>
          <a:p>
            <a:pPr indent="-342582" lvl="0" marL="457200" rtl="0" algn="l">
              <a:lnSpc>
                <a:spcPct val="17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95"/>
              <a:buFont typeface="Arial"/>
              <a:buChar char="•"/>
            </a:pPr>
            <a:r>
              <a:rPr lang="en-GB" sz="1210"/>
              <a:t>Omfattende træningskursus</a:t>
            </a:r>
            <a:endParaRPr sz="1210"/>
          </a:p>
          <a:p>
            <a:pPr indent="-342582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95"/>
              <a:buFont typeface="Arial"/>
              <a:buChar char="•"/>
            </a:pPr>
            <a:r>
              <a:rPr lang="en-GB" sz="1210"/>
              <a:t>En erhvervsrettet undervisningsmetode (VET Delivery Methodology)</a:t>
            </a:r>
            <a:endParaRPr sz="1210"/>
          </a:p>
          <a:p>
            <a:pPr indent="-342582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95"/>
              <a:buFont typeface="Arial"/>
              <a:buChar char="•"/>
            </a:pPr>
            <a:r>
              <a:rPr lang="en-GB" sz="1210"/>
              <a:t>Et brætspil for neurodiverse teams i hotel- og restaurationsbranchen</a:t>
            </a:r>
            <a:endParaRPr sz="1210"/>
          </a:p>
        </p:txBody>
      </p:sp>
      <p:pic>
        <p:nvPicPr>
          <p:cNvPr id="86" name="Google Shape;8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2"/>
          <p:cNvSpPr/>
          <p:nvPr/>
        </p:nvSpPr>
        <p:spPr>
          <a:xfrm>
            <a:off x="2551800" y="62250"/>
            <a:ext cx="4040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Intera</a:t>
            </a:r>
            <a:r>
              <a:rPr b="1" lang="en-GB">
                <a:solidFill>
                  <a:srgbClr val="002060"/>
                </a:solidFill>
              </a:rPr>
              <a:t>k</a:t>
            </a: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tion </a:t>
            </a:r>
            <a:r>
              <a:rPr b="1" lang="en-GB">
                <a:solidFill>
                  <a:srgbClr val="002060"/>
                </a:solidFill>
              </a:rPr>
              <a:t>med og blandt personale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"/>
          <p:cNvSpPr txBox="1"/>
          <p:nvPr>
            <p:ph idx="1" type="body"/>
          </p:nvPr>
        </p:nvSpPr>
        <p:spPr>
          <a:xfrm>
            <a:off x="4313750" y="1588250"/>
            <a:ext cx="4466100" cy="29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62500" lnSpcReduction="10000"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7141"/>
              <a:buNone/>
            </a:pPr>
            <a:r>
              <a:rPr lang="en-GB" sz="2800"/>
              <a:t>Modul 2 mål:</a:t>
            </a:r>
            <a:endParaRPr sz="28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75"/>
              <a:buNone/>
            </a:pPr>
            <a:r>
              <a:t/>
            </a:r>
            <a:endParaRPr sz="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0773"/>
              <a:buFont typeface="Arial"/>
              <a:buNone/>
            </a:pPr>
            <a:r>
              <a:rPr b="0" lang="en-GB" sz="1810"/>
              <a:t>Dette modul handler om lederens kommunikationsadfærd og de færdigheder, der er nødvendige for at motivere andre og give feedback til autistiske medarbejdere.</a:t>
            </a:r>
            <a:endParaRPr b="0" sz="181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0773"/>
              <a:buFont typeface="Arial"/>
              <a:buNone/>
            </a:pPr>
            <a:r>
              <a:rPr b="0" lang="en-GB" sz="1810"/>
              <a:t>Et hovedformål er at beskrive og kommunikere jobprofiler, arbejdsopgaver og ansvar over for medarbejdere med autisme samt at hjælpe ledere med at lære at sætte, indgå aftaler om og kommunikere jobmål.</a:t>
            </a:r>
            <a:endParaRPr b="0" sz="181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65745"/>
              <a:buNone/>
            </a:pPr>
            <a:r>
              <a:rPr b="0" lang="en-GB" sz="1810"/>
              <a:t>Et andet mål er at udforske social inklusion og uddanne ledere inden for hotel- og restaurationsbranchen om, hvordan de kan fremme virkningen og fordelene</a:t>
            </a:r>
            <a:endParaRPr b="0" sz="1810"/>
          </a:p>
        </p:txBody>
      </p:sp>
      <p:pic>
        <p:nvPicPr>
          <p:cNvPr id="93" name="Google Shape;9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3"/>
          <p:cNvSpPr/>
          <p:nvPr/>
        </p:nvSpPr>
        <p:spPr>
          <a:xfrm>
            <a:off x="2551800" y="62250"/>
            <a:ext cx="4040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Intera</a:t>
            </a:r>
            <a:r>
              <a:rPr b="1" lang="en-GB">
                <a:solidFill>
                  <a:srgbClr val="002060"/>
                </a:solidFill>
              </a:rPr>
              <a:t>k</a:t>
            </a: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tion </a:t>
            </a:r>
            <a:r>
              <a:rPr b="1" lang="en-GB">
                <a:solidFill>
                  <a:srgbClr val="002060"/>
                </a:solidFill>
              </a:rPr>
              <a:t>med og blandt personale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bac66d7669_1_37"/>
          <p:cNvSpPr txBox="1"/>
          <p:nvPr>
            <p:ph idx="1" type="body"/>
          </p:nvPr>
        </p:nvSpPr>
        <p:spPr>
          <a:xfrm>
            <a:off x="4060300" y="1577175"/>
            <a:ext cx="4463400" cy="31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47500"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7141"/>
              <a:buNone/>
            </a:pPr>
            <a:r>
              <a:rPr lang="en-GB" sz="2800">
                <a:highlight>
                  <a:schemeClr val="lt1"/>
                </a:highlight>
              </a:rPr>
              <a:t>Module 2 Learning Outcomes</a:t>
            </a:r>
            <a:endParaRPr>
              <a:highlight>
                <a:schemeClr val="lt1"/>
              </a:highlight>
            </a:endParaRPr>
          </a:p>
          <a:p>
            <a:pPr indent="-32422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36465"/>
              <a:buAutoNum type="arabicPeriod"/>
            </a:pPr>
            <a:r>
              <a:rPr lang="en-GB" sz="2323">
                <a:highlight>
                  <a:schemeClr val="lt1"/>
                </a:highlight>
              </a:rPr>
              <a:t>Støtte autistiske medarbejdere på arbejdspladsen</a:t>
            </a:r>
            <a:endParaRPr sz="2323">
              <a:highlight>
                <a:schemeClr val="lt1"/>
              </a:highlight>
            </a:endParaRPr>
          </a:p>
          <a:p>
            <a:pPr indent="-32422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36465"/>
              <a:buAutoNum type="arabicPeriod"/>
            </a:pPr>
            <a:r>
              <a:rPr lang="en-GB" sz="2323">
                <a:highlight>
                  <a:schemeClr val="lt1"/>
                </a:highlight>
              </a:rPr>
              <a:t>Oprette jobprofiler for autistiske medarbejdere</a:t>
            </a:r>
            <a:endParaRPr sz="2323">
              <a:highlight>
                <a:schemeClr val="lt1"/>
              </a:highlight>
            </a:endParaRPr>
          </a:p>
          <a:p>
            <a:pPr indent="-32422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36465"/>
              <a:buAutoNum type="arabicPeriod"/>
            </a:pPr>
            <a:r>
              <a:rPr lang="en-GB" sz="2323">
                <a:highlight>
                  <a:schemeClr val="lt1"/>
                </a:highlight>
              </a:rPr>
              <a:t>Sætte mål og overvåge dem</a:t>
            </a:r>
            <a:endParaRPr sz="2323">
              <a:highlight>
                <a:schemeClr val="lt1"/>
              </a:highlight>
            </a:endParaRPr>
          </a:p>
          <a:p>
            <a:pPr indent="-32422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36465"/>
              <a:buAutoNum type="arabicPeriod"/>
            </a:pPr>
            <a:r>
              <a:rPr lang="en-GB" sz="2323">
                <a:highlight>
                  <a:schemeClr val="lt1"/>
                </a:highlight>
              </a:rPr>
              <a:t>Vide om social inklusion på arbejdspladsen</a:t>
            </a:r>
            <a:endParaRPr sz="2323">
              <a:highlight>
                <a:schemeClr val="lt1"/>
              </a:highlight>
            </a:endParaRPr>
          </a:p>
          <a:p>
            <a:pPr indent="-32422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36465"/>
              <a:buAutoNum type="arabicPeriod"/>
            </a:pPr>
            <a:r>
              <a:rPr lang="en-GB" sz="2323">
                <a:highlight>
                  <a:schemeClr val="lt1"/>
                </a:highlight>
              </a:rPr>
              <a:t>Hvordan man kommunikerer med autistiske medarbejdere</a:t>
            </a:r>
            <a:endParaRPr sz="2323">
              <a:highlight>
                <a:schemeClr val="lt1"/>
              </a:highlight>
            </a:endParaRPr>
          </a:p>
          <a:p>
            <a:pPr indent="-32422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36465"/>
              <a:buAutoNum type="arabicPeriod"/>
            </a:pPr>
            <a:r>
              <a:rPr lang="en-GB" sz="2323">
                <a:highlight>
                  <a:schemeClr val="lt1"/>
                </a:highlight>
              </a:rPr>
              <a:t>Hvordan man giver feedback til autistiske medarbejdere</a:t>
            </a:r>
            <a:endParaRPr sz="2323">
              <a:highlight>
                <a:schemeClr val="lt1"/>
              </a:highlight>
            </a:endParaRPr>
          </a:p>
        </p:txBody>
      </p:sp>
      <p:pic>
        <p:nvPicPr>
          <p:cNvPr id="100" name="Google Shape;100;g2bac66d7669_1_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g2bac66d7669_1_37"/>
          <p:cNvSpPr/>
          <p:nvPr/>
        </p:nvSpPr>
        <p:spPr>
          <a:xfrm>
            <a:off x="2551800" y="62250"/>
            <a:ext cx="4040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Intera</a:t>
            </a:r>
            <a:r>
              <a:rPr b="1" lang="en-GB">
                <a:solidFill>
                  <a:srgbClr val="002060"/>
                </a:solidFill>
              </a:rPr>
              <a:t>k</a:t>
            </a: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tion </a:t>
            </a:r>
            <a:r>
              <a:rPr b="1" lang="en-GB">
                <a:solidFill>
                  <a:srgbClr val="002060"/>
                </a:solidFill>
              </a:rPr>
              <a:t>med og blandt personale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 txBox="1"/>
          <p:nvPr>
            <p:ph idx="1" type="body"/>
          </p:nvPr>
        </p:nvSpPr>
        <p:spPr>
          <a:xfrm>
            <a:off x="2414375" y="646275"/>
            <a:ext cx="5447400" cy="359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9525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70"/>
              <a:buNone/>
            </a:pPr>
            <a:r>
              <a:rPr b="0" lang="en-GB" sz="2200">
                <a:solidFill>
                  <a:srgbClr val="FD8284"/>
                </a:solidFill>
              </a:rPr>
              <a:t>Modulindhold:</a:t>
            </a:r>
            <a:endParaRPr b="0" sz="2200">
              <a:solidFill>
                <a:srgbClr val="FD8284"/>
              </a:solidFill>
            </a:endParaRPr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b="0" lang="en-GB" sz="1400"/>
              <a:t>Enhed 1: Forståelse af kommunikationsadfærd og færdigheder til at motivere og give feedback til autistiske medarbejdere</a:t>
            </a:r>
            <a:endParaRPr b="0" sz="1400"/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b="0" lang="en-GB" sz="1400"/>
              <a:t>Enhed 2: Jobplanlægning: jobprofiler, arbejde, opgaver og ansvar i forhold til autistiske medarbejdere</a:t>
            </a:r>
            <a:endParaRPr b="0" sz="1400"/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b="0" lang="en-GB" sz="1400"/>
              <a:t>Enhed 3: Målfastsættelse: Fastlæg, aftal og kommuniker jobmål</a:t>
            </a:r>
            <a:endParaRPr b="0" sz="1400"/>
          </a:p>
          <a:p>
            <a:pPr indent="-3175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b="0" lang="en-GB" sz="1400"/>
              <a:t>Enhed 4: Social inklusion for ledere</a:t>
            </a:r>
            <a:endParaRPr b="0" sz="1400"/>
          </a:p>
        </p:txBody>
      </p:sp>
      <p:pic>
        <p:nvPicPr>
          <p:cNvPr id="107" name="Google Shape;10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4"/>
          <p:cNvSpPr/>
          <p:nvPr/>
        </p:nvSpPr>
        <p:spPr>
          <a:xfrm>
            <a:off x="2551800" y="62250"/>
            <a:ext cx="4040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Intera</a:t>
            </a:r>
            <a:r>
              <a:rPr b="1" lang="en-GB">
                <a:solidFill>
                  <a:srgbClr val="002060"/>
                </a:solidFill>
              </a:rPr>
              <a:t>k</a:t>
            </a: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tion </a:t>
            </a:r>
            <a:r>
              <a:rPr b="1" lang="en-GB">
                <a:solidFill>
                  <a:srgbClr val="002060"/>
                </a:solidFill>
              </a:rPr>
              <a:t>med og blandt personale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bac66d7b51_0_0"/>
          <p:cNvSpPr txBox="1"/>
          <p:nvPr>
            <p:ph idx="1" type="body"/>
          </p:nvPr>
        </p:nvSpPr>
        <p:spPr>
          <a:xfrm>
            <a:off x="2414375" y="1527700"/>
            <a:ext cx="5447400" cy="27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74434"/>
              </a:lnSpc>
              <a:spcBef>
                <a:spcPts val="1200"/>
              </a:spcBef>
              <a:spcAft>
                <a:spcPts val="0"/>
              </a:spcAft>
              <a:buSzPts val="2100"/>
              <a:buNone/>
            </a:pPr>
            <a:r>
              <a:rPr b="0" lang="en-GB" sz="1600"/>
              <a:t>Forståelse af kommunikation, adfærd og færdigheder til at motivere andre og give feedback til autistiske medarbejdere</a:t>
            </a:r>
            <a:endParaRPr b="0" sz="1600"/>
          </a:p>
          <a:p>
            <a:pPr indent="0" lvl="0" marL="0" rtl="0" algn="l">
              <a:lnSpc>
                <a:spcPct val="74434"/>
              </a:lnSpc>
              <a:spcBef>
                <a:spcPts val="12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b="0" sz="1600"/>
          </a:p>
          <a:p>
            <a:pPr indent="0" lvl="0" marL="0" rtl="0" algn="l">
              <a:lnSpc>
                <a:spcPct val="105882"/>
              </a:lnSpc>
              <a:spcBef>
                <a:spcPts val="200"/>
              </a:spcBef>
              <a:spcAft>
                <a:spcPts val="0"/>
              </a:spcAft>
              <a:buSzPts val="2100"/>
              <a:buNone/>
            </a:pPr>
            <a:r>
              <a:rPr b="0" lang="en-GB" sz="1400"/>
              <a:t>2.a. Få og fastholde deres opmærksomhed</a:t>
            </a:r>
            <a:endParaRPr b="0" sz="1400"/>
          </a:p>
          <a:p>
            <a:pPr indent="0" lvl="0" marL="0" rtl="0" algn="l">
              <a:lnSpc>
                <a:spcPct val="105882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lang="en-GB" sz="1400"/>
              <a:t>2.b. Behandling af information</a:t>
            </a:r>
            <a:endParaRPr b="0" sz="1400"/>
          </a:p>
          <a:p>
            <a:pPr indent="0" lvl="0" marL="0" rtl="0" algn="l">
              <a:lnSpc>
                <a:spcPct val="105882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lang="en-GB" sz="1400"/>
              <a:t>2.c. Undgå åbne spørgsmål</a:t>
            </a:r>
            <a:endParaRPr b="0" sz="1400"/>
          </a:p>
          <a:p>
            <a:pPr indent="0" lvl="0" marL="0" rtl="0" algn="l">
              <a:lnSpc>
                <a:spcPct val="105882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lang="en-GB" sz="1400"/>
              <a:t>2.d. Idéer og bedste praksis</a:t>
            </a:r>
            <a:endParaRPr b="0" sz="1400"/>
          </a:p>
          <a:p>
            <a:pPr indent="0" lvl="0" marL="0" rtl="0" algn="l">
              <a:lnSpc>
                <a:spcPct val="105882"/>
              </a:lnSpc>
              <a:spcBef>
                <a:spcPts val="200"/>
              </a:spcBef>
              <a:spcAft>
                <a:spcPts val="0"/>
              </a:spcAft>
              <a:buSzPts val="2100"/>
              <a:buNone/>
            </a:pPr>
            <a:r>
              <a:rPr b="0" lang="en-GB" sz="1400"/>
              <a:t>2.e. Hvordan man giver feedback til autistiske medarbejdere</a:t>
            </a:r>
            <a:endParaRPr b="0" sz="1400"/>
          </a:p>
        </p:txBody>
      </p:sp>
      <p:sp>
        <p:nvSpPr>
          <p:cNvPr id="114" name="Google Shape;114;g2bac66d7b51_0_0"/>
          <p:cNvSpPr txBox="1"/>
          <p:nvPr/>
        </p:nvSpPr>
        <p:spPr>
          <a:xfrm>
            <a:off x="2480875" y="847450"/>
            <a:ext cx="53259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90"/>
              <a:buFont typeface="Arial"/>
              <a:buNone/>
            </a:pPr>
            <a:r>
              <a:rPr b="1" i="0" lang="en-GB" sz="2190" u="none" cap="none" strike="noStrike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2. </a:t>
            </a:r>
            <a:r>
              <a:rPr b="1" lang="en-GB" sz="219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Forståelse af kommunikation</a:t>
            </a:r>
            <a:endParaRPr b="1" i="0" sz="2190" u="none" cap="none" strike="noStrike">
              <a:solidFill>
                <a:srgbClr val="FD8284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15" name="Google Shape;115;g2bac66d7b51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g2bac66d7b51_0_0"/>
          <p:cNvSpPr/>
          <p:nvPr/>
        </p:nvSpPr>
        <p:spPr>
          <a:xfrm>
            <a:off x="2551800" y="62250"/>
            <a:ext cx="4040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Intera</a:t>
            </a:r>
            <a:r>
              <a:rPr b="1" lang="en-GB">
                <a:solidFill>
                  <a:srgbClr val="002060"/>
                </a:solidFill>
              </a:rPr>
              <a:t>k</a:t>
            </a: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tion </a:t>
            </a:r>
            <a:r>
              <a:rPr b="1" lang="en-GB">
                <a:solidFill>
                  <a:srgbClr val="002060"/>
                </a:solidFill>
              </a:rPr>
              <a:t>med og blandt personale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bac66d7b51_0_6"/>
          <p:cNvSpPr txBox="1"/>
          <p:nvPr>
            <p:ph idx="1" type="body"/>
          </p:nvPr>
        </p:nvSpPr>
        <p:spPr>
          <a:xfrm>
            <a:off x="2369700" y="1455650"/>
            <a:ext cx="5015700" cy="27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 sz="1600"/>
              <a:t>Jobplanlægning: jobprofiler, arbejde, opgaver og ansvar over for autistiske medarbejdere</a:t>
            </a:r>
            <a:endParaRPr sz="16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1300"/>
          </a:p>
          <a:p>
            <a:pPr indent="0" lvl="0" marL="0" rtl="0" algn="l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SzPts val="2100"/>
              <a:buNone/>
            </a:pPr>
            <a:r>
              <a:rPr lang="en-GB" sz="1300"/>
              <a:t>3.a. Hvordan man beskriver et job</a:t>
            </a:r>
            <a:br>
              <a:rPr lang="en-GB" sz="1300"/>
            </a:br>
            <a:r>
              <a:rPr lang="en-GB" sz="1300"/>
              <a:t>3.b. Hvordan man organiserer og prioriterer</a:t>
            </a:r>
            <a:br>
              <a:rPr lang="en-GB" sz="1300"/>
            </a:br>
            <a:r>
              <a:rPr lang="en-GB" sz="1300"/>
              <a:t>3.c. Strategier til at hjælpe med at organisere og prioritere</a:t>
            </a:r>
            <a:endParaRPr b="0"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1300"/>
          </a:p>
        </p:txBody>
      </p:sp>
      <p:sp>
        <p:nvSpPr>
          <p:cNvPr id="122" name="Google Shape;122;g2bac66d7b51_0_6"/>
          <p:cNvSpPr txBox="1"/>
          <p:nvPr/>
        </p:nvSpPr>
        <p:spPr>
          <a:xfrm>
            <a:off x="2480875" y="847450"/>
            <a:ext cx="53259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90"/>
              <a:buFont typeface="Arial"/>
              <a:buNone/>
            </a:pPr>
            <a:r>
              <a:rPr b="1" i="0" lang="en-GB" sz="2190" u="none" cap="none" strike="noStrike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3. Job</a:t>
            </a:r>
            <a:r>
              <a:rPr b="1" lang="en-GB" sz="219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planlægning</a:t>
            </a:r>
            <a:endParaRPr b="1" i="0" sz="2190" u="none" cap="none" strike="noStrike">
              <a:solidFill>
                <a:srgbClr val="FD8284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23" name="Google Shape;123;g2bac66d7b51_0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g2bac66d7b51_0_6"/>
          <p:cNvSpPr/>
          <p:nvPr/>
        </p:nvSpPr>
        <p:spPr>
          <a:xfrm>
            <a:off x="2551800" y="62250"/>
            <a:ext cx="4040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Intera</a:t>
            </a:r>
            <a:r>
              <a:rPr b="1" lang="en-GB">
                <a:solidFill>
                  <a:srgbClr val="002060"/>
                </a:solidFill>
              </a:rPr>
              <a:t>k</a:t>
            </a: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tion </a:t>
            </a:r>
            <a:r>
              <a:rPr b="1" lang="en-GB">
                <a:solidFill>
                  <a:srgbClr val="002060"/>
                </a:solidFill>
              </a:rPr>
              <a:t>med og blandt personale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bac66d7b51_0_12"/>
          <p:cNvSpPr txBox="1"/>
          <p:nvPr>
            <p:ph idx="1" type="body"/>
          </p:nvPr>
        </p:nvSpPr>
        <p:spPr>
          <a:xfrm>
            <a:off x="2586175" y="1450100"/>
            <a:ext cx="5564100" cy="27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lang="en-GB" sz="1600"/>
              <a:t>Sætte, blive enige om og kommunikere professionelle mål</a:t>
            </a:r>
            <a:endParaRPr b="0" sz="1600"/>
          </a:p>
          <a:p>
            <a:pPr indent="0" lvl="0" marL="457200" rtl="0" algn="l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1300"/>
          </a:p>
          <a:p>
            <a:pPr indent="0" lvl="0" marL="0" rtl="0" algn="l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SzPts val="2100"/>
              <a:buNone/>
            </a:pPr>
            <a:r>
              <a:rPr lang="en-GB" sz="1300"/>
              <a:t>4.a. Sætte mål på en S.M.A.R.T. måde</a:t>
            </a:r>
            <a:endParaRPr sz="1300"/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/>
              <a:t>4.b. Hvordan man sætter mål og overvåger dem</a:t>
            </a:r>
            <a:endParaRPr sz="1300"/>
          </a:p>
          <a:p>
            <a:pPr indent="0" lvl="0" marL="0" rtl="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300"/>
              <a:t>4.c. Effektiv kommunikation for at arbejde med autistiske personer</a:t>
            </a:r>
            <a:endParaRPr sz="1300"/>
          </a:p>
          <a:p>
            <a:pPr indent="0" lvl="0" marL="0" rtl="0" algn="l">
              <a:spcBef>
                <a:spcPts val="1400"/>
              </a:spcBef>
              <a:spcAft>
                <a:spcPts val="400"/>
              </a:spcAft>
              <a:buSzPts val="1100"/>
              <a:buNone/>
            </a:pPr>
            <a:r>
              <a:rPr lang="en-GB" sz="1300"/>
              <a:t>4.d. Hvad er nogle effektive skridt</a:t>
            </a:r>
            <a:endParaRPr b="0" sz="1300"/>
          </a:p>
        </p:txBody>
      </p:sp>
      <p:sp>
        <p:nvSpPr>
          <p:cNvPr id="130" name="Google Shape;130;g2bac66d7b51_0_12"/>
          <p:cNvSpPr txBox="1"/>
          <p:nvPr/>
        </p:nvSpPr>
        <p:spPr>
          <a:xfrm>
            <a:off x="2630525" y="847450"/>
            <a:ext cx="49095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90"/>
              <a:buFont typeface="Arial"/>
              <a:buNone/>
            </a:pPr>
            <a:r>
              <a:rPr b="1" i="0" lang="en-GB" sz="2190" u="none" cap="none" strike="noStrike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4. Goal Setting</a:t>
            </a:r>
            <a:endParaRPr b="1" i="0" sz="2190" u="none" cap="none" strike="noStrike">
              <a:solidFill>
                <a:srgbClr val="FD8284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31" name="Google Shape;131;g2bac66d7b51_0_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g2bac66d7b51_0_12"/>
          <p:cNvSpPr/>
          <p:nvPr/>
        </p:nvSpPr>
        <p:spPr>
          <a:xfrm>
            <a:off x="2551800" y="62250"/>
            <a:ext cx="4040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Intera</a:t>
            </a:r>
            <a:r>
              <a:rPr b="1" lang="en-GB">
                <a:solidFill>
                  <a:srgbClr val="002060"/>
                </a:solidFill>
              </a:rPr>
              <a:t>k</a:t>
            </a: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tion </a:t>
            </a:r>
            <a:r>
              <a:rPr b="1" lang="en-GB">
                <a:solidFill>
                  <a:srgbClr val="002060"/>
                </a:solidFill>
              </a:rPr>
              <a:t>med og blandt personale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bac66d7b51_0_18"/>
          <p:cNvSpPr txBox="1"/>
          <p:nvPr>
            <p:ph idx="1" type="body"/>
          </p:nvPr>
        </p:nvSpPr>
        <p:spPr>
          <a:xfrm>
            <a:off x="2730275" y="1541950"/>
            <a:ext cx="5131500" cy="27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GB" sz="1600"/>
              <a:t>Social inklusion for ledere</a:t>
            </a:r>
            <a:endParaRPr sz="1600"/>
          </a:p>
          <a:p>
            <a:pPr indent="0" lvl="0" marL="0" rtl="0" algn="l">
              <a:lnSpc>
                <a:spcPct val="105882"/>
              </a:lnSpc>
              <a:spcBef>
                <a:spcPts val="2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13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0" lang="en-GB" sz="1300"/>
              <a:t>5.a. Formål</a:t>
            </a:r>
            <a:endParaRPr b="0" sz="1300"/>
          </a:p>
          <a:p>
            <a:pPr indent="0" lvl="0" marL="0" rtl="0" algn="l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SzPts val="2100"/>
              <a:buNone/>
            </a:pPr>
            <a:r>
              <a:rPr b="0" lang="en-GB" sz="1300"/>
              <a:t>5.b. Fordele</a:t>
            </a:r>
            <a:endParaRPr b="0" sz="1300"/>
          </a:p>
        </p:txBody>
      </p:sp>
      <p:sp>
        <p:nvSpPr>
          <p:cNvPr id="138" name="Google Shape;138;g2bac66d7b51_0_18"/>
          <p:cNvSpPr txBox="1"/>
          <p:nvPr/>
        </p:nvSpPr>
        <p:spPr>
          <a:xfrm>
            <a:off x="2630525" y="847450"/>
            <a:ext cx="49095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90"/>
              <a:buFont typeface="Arial"/>
              <a:buNone/>
            </a:pPr>
            <a:r>
              <a:rPr b="1" i="0" lang="en-GB" sz="2190" u="none" cap="none" strike="noStrike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5. Social </a:t>
            </a:r>
            <a:r>
              <a:rPr b="1" lang="en-GB" sz="219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i</a:t>
            </a:r>
            <a:r>
              <a:rPr b="1" i="0" lang="en-GB" sz="2190" u="none" cap="none" strike="noStrike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n</a:t>
            </a:r>
            <a:r>
              <a:rPr b="1" lang="en-GB" sz="219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k</a:t>
            </a:r>
            <a:r>
              <a:rPr b="1" i="0" lang="en-GB" sz="2190" u="none" cap="none" strike="noStrike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rPr>
              <a:t>lusion</a:t>
            </a:r>
            <a:endParaRPr b="1" i="0" sz="2190" u="none" cap="none" strike="noStrike">
              <a:solidFill>
                <a:srgbClr val="FD8284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139" name="Google Shape;139;g2bac66d7b51_0_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525" y="4832750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g2bac66d7b51_0_18"/>
          <p:cNvSpPr/>
          <p:nvPr/>
        </p:nvSpPr>
        <p:spPr>
          <a:xfrm>
            <a:off x="2551800" y="62250"/>
            <a:ext cx="40404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2: Intera</a:t>
            </a:r>
            <a:r>
              <a:rPr b="1" lang="en-GB">
                <a:solidFill>
                  <a:srgbClr val="002060"/>
                </a:solidFill>
              </a:rPr>
              <a:t>k</a:t>
            </a:r>
            <a:r>
              <a:rPr b="1" i="0" lang="en-GB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tion </a:t>
            </a:r>
            <a:r>
              <a:rPr b="1" lang="en-GB">
                <a:solidFill>
                  <a:srgbClr val="002060"/>
                </a:solidFill>
              </a:rPr>
              <a:t>med og blandt personale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