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Comfortaa" pitchFamily="2" charset="0"/>
      <p:regular r:id="rId14"/>
      <p:bold r:id="rId15"/>
    </p:embeddedFont>
    <p:embeddedFont>
      <p:font typeface="Comfortaa Medium" pitchFamily="2" charset="0"/>
      <p:regular r:id="rId16"/>
      <p:bold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id/MkQ0OiyKHVA8xXwtV15SCLw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49"/>
    <p:restoredTop sz="94694"/>
  </p:normalViewPr>
  <p:slideViewPr>
    <p:cSldViewPr snapToGrid="0">
      <p:cViewPr varScale="1">
        <p:scale>
          <a:sx n="148" d="100"/>
          <a:sy n="148" d="100"/>
        </p:scale>
        <p:origin x="200" y="40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 name="Google Shape;14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 name="Google Shape;8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0" name="Google Shape;9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bac66d7669_1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g2bac66d7669_1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bac66d7b5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1" name="Google Shape;111;g2bac66d7b51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bac66d7b51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g2bac66d7b51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bac66d7b51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g2bac66d7b51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2bac66d7b5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 name="Google Shape;135;g2bac66d7b51_0_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1">
  <p:cSld name="TITLE_1">
    <p:spTree>
      <p:nvGrpSpPr>
        <p:cNvPr id="1" name="Shape 9"/>
        <p:cNvGrpSpPr/>
        <p:nvPr/>
      </p:nvGrpSpPr>
      <p:grpSpPr>
        <a:xfrm>
          <a:off x="0" y="0"/>
          <a:ext cx="0" cy="0"/>
          <a:chOff x="0" y="0"/>
          <a:chExt cx="0" cy="0"/>
        </a:xfrm>
      </p:grpSpPr>
      <p:pic>
        <p:nvPicPr>
          <p:cNvPr id="10" name="Google Shape;10;p10"/>
          <p:cNvPicPr preferRelativeResize="0"/>
          <p:nvPr/>
        </p:nvPicPr>
        <p:blipFill rotWithShape="1">
          <a:blip r:embed="rId2">
            <a:alphaModFix/>
          </a:blip>
          <a:srcRect l="41318"/>
          <a:stretch/>
        </p:blipFill>
        <p:spPr>
          <a:xfrm>
            <a:off x="-59925" y="874725"/>
            <a:ext cx="2494950" cy="4742225"/>
          </a:xfrm>
          <a:prstGeom prst="rect">
            <a:avLst/>
          </a:prstGeom>
          <a:noFill/>
          <a:ln>
            <a:noFill/>
          </a:ln>
        </p:spPr>
      </p:pic>
      <p:pic>
        <p:nvPicPr>
          <p:cNvPr id="11" name="Google Shape;11;p10"/>
          <p:cNvPicPr preferRelativeResize="0"/>
          <p:nvPr/>
        </p:nvPicPr>
        <p:blipFill rotWithShape="1">
          <a:blip r:embed="rId3">
            <a:alphaModFix/>
          </a:blip>
          <a:srcRect l="50914" t="23989"/>
          <a:stretch/>
        </p:blipFill>
        <p:spPr>
          <a:xfrm>
            <a:off x="-2" y="-12"/>
            <a:ext cx="2375100" cy="3677875"/>
          </a:xfrm>
          <a:prstGeom prst="rect">
            <a:avLst/>
          </a:prstGeom>
          <a:noFill/>
          <a:ln>
            <a:noFill/>
          </a:ln>
        </p:spPr>
      </p:pic>
      <p:pic>
        <p:nvPicPr>
          <p:cNvPr id="12" name="Google Shape;12;p10"/>
          <p:cNvPicPr preferRelativeResize="0"/>
          <p:nvPr/>
        </p:nvPicPr>
        <p:blipFill rotWithShape="1">
          <a:blip r:embed="rId4">
            <a:alphaModFix/>
          </a:blip>
          <a:srcRect/>
          <a:stretch/>
        </p:blipFill>
        <p:spPr>
          <a:xfrm>
            <a:off x="3000376" y="1372200"/>
            <a:ext cx="3143250" cy="933450"/>
          </a:xfrm>
          <a:prstGeom prst="rect">
            <a:avLst/>
          </a:prstGeom>
          <a:noFill/>
          <a:ln>
            <a:noFill/>
          </a:ln>
        </p:spPr>
      </p:pic>
      <p:pic>
        <p:nvPicPr>
          <p:cNvPr id="13" name="Google Shape;13;p10"/>
          <p:cNvPicPr preferRelativeResize="0"/>
          <p:nvPr/>
        </p:nvPicPr>
        <p:blipFill rotWithShape="1">
          <a:blip r:embed="rId5">
            <a:alphaModFix/>
          </a:blip>
          <a:srcRect/>
          <a:stretch/>
        </p:blipFill>
        <p:spPr>
          <a:xfrm rot="10800000" flipH="1">
            <a:off x="0" y="4054301"/>
            <a:ext cx="6661301" cy="420500"/>
          </a:xfrm>
          <a:prstGeom prst="rect">
            <a:avLst/>
          </a:prstGeom>
          <a:noFill/>
          <a:ln>
            <a:noFill/>
          </a:ln>
        </p:spPr>
      </p:pic>
      <p:pic>
        <p:nvPicPr>
          <p:cNvPr id="14" name="Google Shape;14;p10"/>
          <p:cNvPicPr preferRelativeResize="0"/>
          <p:nvPr/>
        </p:nvPicPr>
        <p:blipFill rotWithShape="1">
          <a:blip r:embed="rId6">
            <a:alphaModFix/>
          </a:blip>
          <a:srcRect/>
          <a:stretch/>
        </p:blipFill>
        <p:spPr>
          <a:xfrm>
            <a:off x="7916326" y="1595425"/>
            <a:ext cx="352425" cy="1952625"/>
          </a:xfrm>
          <a:prstGeom prst="rect">
            <a:avLst/>
          </a:prstGeom>
          <a:noFill/>
          <a:ln>
            <a:noFill/>
          </a:ln>
        </p:spPr>
      </p:pic>
      <p:pic>
        <p:nvPicPr>
          <p:cNvPr id="15" name="Google Shape;15;p10"/>
          <p:cNvPicPr preferRelativeResize="0"/>
          <p:nvPr/>
        </p:nvPicPr>
        <p:blipFill rotWithShape="1">
          <a:blip r:embed="rId7">
            <a:alphaModFix/>
          </a:blip>
          <a:srcRect/>
          <a:stretch/>
        </p:blipFill>
        <p:spPr>
          <a:xfrm>
            <a:off x="8701525" y="-82375"/>
            <a:ext cx="442475" cy="4079124"/>
          </a:xfrm>
          <a:prstGeom prst="rect">
            <a:avLst/>
          </a:prstGeom>
          <a:noFill/>
          <a:ln>
            <a:noFill/>
          </a:ln>
        </p:spPr>
      </p:pic>
      <p:pic>
        <p:nvPicPr>
          <p:cNvPr id="16" name="Google Shape;16;p10"/>
          <p:cNvPicPr preferRelativeResize="0"/>
          <p:nvPr/>
        </p:nvPicPr>
        <p:blipFill rotWithShape="1">
          <a:blip r:embed="rId8">
            <a:alphaModFix/>
          </a:blip>
          <a:srcRect/>
          <a:stretch/>
        </p:blipFill>
        <p:spPr>
          <a:xfrm>
            <a:off x="7332175" y="307651"/>
            <a:ext cx="1106525" cy="1034075"/>
          </a:xfrm>
          <a:prstGeom prst="rect">
            <a:avLst/>
          </a:prstGeom>
          <a:noFill/>
          <a:ln>
            <a:noFill/>
          </a:ln>
        </p:spPr>
      </p:pic>
      <p:sp>
        <p:nvSpPr>
          <p:cNvPr id="17" name="Google Shape;17;p10"/>
          <p:cNvSpPr txBox="1">
            <a:spLocks noGrp="1"/>
          </p:cNvSpPr>
          <p:nvPr>
            <p:ph type="subTitle" idx="1"/>
          </p:nvPr>
        </p:nvSpPr>
        <p:spPr>
          <a:xfrm>
            <a:off x="1994400" y="2453100"/>
            <a:ext cx="5155200" cy="7932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1pPr>
            <a:lvl2pPr lvl="1" algn="ctr">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2pPr>
            <a:lvl3pPr lvl="2" algn="ctr">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3pPr>
            <a:lvl4pPr lvl="3" algn="ctr">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4pPr>
            <a:lvl5pPr lvl="4" algn="ctr">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5pPr>
            <a:lvl6pPr lvl="5" algn="ctr">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6pPr>
            <a:lvl7pPr lvl="6" algn="ctr">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7pPr>
            <a:lvl8pPr lvl="7" algn="ctr">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8pPr>
            <a:lvl9pPr lvl="8" algn="ctr">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5">
  <p:cSld name="CUSTOM_4">
    <p:spTree>
      <p:nvGrpSpPr>
        <p:cNvPr id="1" name="Shape 18"/>
        <p:cNvGrpSpPr/>
        <p:nvPr/>
      </p:nvGrpSpPr>
      <p:grpSpPr>
        <a:xfrm>
          <a:off x="0" y="0"/>
          <a:ext cx="0" cy="0"/>
          <a:chOff x="0" y="0"/>
          <a:chExt cx="0" cy="0"/>
        </a:xfrm>
      </p:grpSpPr>
      <p:pic>
        <p:nvPicPr>
          <p:cNvPr id="19" name="Google Shape;19;p11"/>
          <p:cNvPicPr preferRelativeResize="0"/>
          <p:nvPr/>
        </p:nvPicPr>
        <p:blipFill rotWithShape="1">
          <a:blip r:embed="rId2">
            <a:alphaModFix/>
          </a:blip>
          <a:srcRect l="41318"/>
          <a:stretch/>
        </p:blipFill>
        <p:spPr>
          <a:xfrm>
            <a:off x="-70625" y="993850"/>
            <a:ext cx="2565574" cy="4742225"/>
          </a:xfrm>
          <a:prstGeom prst="rect">
            <a:avLst/>
          </a:prstGeom>
          <a:noFill/>
          <a:ln>
            <a:noFill/>
          </a:ln>
        </p:spPr>
      </p:pic>
      <p:pic>
        <p:nvPicPr>
          <p:cNvPr id="20" name="Google Shape;20;p11"/>
          <p:cNvPicPr preferRelativeResize="0"/>
          <p:nvPr/>
        </p:nvPicPr>
        <p:blipFill rotWithShape="1">
          <a:blip r:embed="rId3">
            <a:alphaModFix/>
          </a:blip>
          <a:srcRect l="50914" t="23989"/>
          <a:stretch/>
        </p:blipFill>
        <p:spPr>
          <a:xfrm>
            <a:off x="-2" y="142675"/>
            <a:ext cx="2375100" cy="3677875"/>
          </a:xfrm>
          <a:prstGeom prst="rect">
            <a:avLst/>
          </a:prstGeom>
          <a:noFill/>
          <a:ln>
            <a:noFill/>
          </a:ln>
        </p:spPr>
      </p:pic>
      <p:pic>
        <p:nvPicPr>
          <p:cNvPr id="21" name="Google Shape;21;p11"/>
          <p:cNvPicPr preferRelativeResize="0"/>
          <p:nvPr/>
        </p:nvPicPr>
        <p:blipFill rotWithShape="1">
          <a:blip r:embed="rId4">
            <a:alphaModFix/>
          </a:blip>
          <a:srcRect/>
          <a:stretch/>
        </p:blipFill>
        <p:spPr>
          <a:xfrm>
            <a:off x="7332175" y="3705420"/>
            <a:ext cx="1174800" cy="348879"/>
          </a:xfrm>
          <a:prstGeom prst="rect">
            <a:avLst/>
          </a:prstGeom>
          <a:noFill/>
          <a:ln>
            <a:noFill/>
          </a:ln>
        </p:spPr>
      </p:pic>
      <p:pic>
        <p:nvPicPr>
          <p:cNvPr id="22" name="Google Shape;22;p11"/>
          <p:cNvPicPr preferRelativeResize="0"/>
          <p:nvPr/>
        </p:nvPicPr>
        <p:blipFill rotWithShape="1">
          <a:blip r:embed="rId5">
            <a:alphaModFix/>
          </a:blip>
          <a:srcRect/>
          <a:stretch/>
        </p:blipFill>
        <p:spPr>
          <a:xfrm rot="10800000" flipH="1">
            <a:off x="0" y="4225026"/>
            <a:ext cx="6661301" cy="420500"/>
          </a:xfrm>
          <a:prstGeom prst="rect">
            <a:avLst/>
          </a:prstGeom>
          <a:noFill/>
          <a:ln>
            <a:noFill/>
          </a:ln>
        </p:spPr>
      </p:pic>
      <p:pic>
        <p:nvPicPr>
          <p:cNvPr id="23" name="Google Shape;23;p11"/>
          <p:cNvPicPr preferRelativeResize="0"/>
          <p:nvPr/>
        </p:nvPicPr>
        <p:blipFill rotWithShape="1">
          <a:blip r:embed="rId6">
            <a:alphaModFix/>
          </a:blip>
          <a:srcRect/>
          <a:stretch/>
        </p:blipFill>
        <p:spPr>
          <a:xfrm>
            <a:off x="7986100" y="1595425"/>
            <a:ext cx="282650" cy="1566075"/>
          </a:xfrm>
          <a:prstGeom prst="rect">
            <a:avLst/>
          </a:prstGeom>
          <a:noFill/>
          <a:ln>
            <a:noFill/>
          </a:ln>
        </p:spPr>
      </p:pic>
      <p:pic>
        <p:nvPicPr>
          <p:cNvPr id="24" name="Google Shape;24;p11"/>
          <p:cNvPicPr preferRelativeResize="0"/>
          <p:nvPr/>
        </p:nvPicPr>
        <p:blipFill rotWithShape="1">
          <a:blip r:embed="rId7">
            <a:alphaModFix/>
          </a:blip>
          <a:srcRect/>
          <a:stretch/>
        </p:blipFill>
        <p:spPr>
          <a:xfrm>
            <a:off x="8701525" y="-988725"/>
            <a:ext cx="549725" cy="5067851"/>
          </a:xfrm>
          <a:prstGeom prst="rect">
            <a:avLst/>
          </a:prstGeom>
          <a:noFill/>
          <a:ln>
            <a:noFill/>
          </a:ln>
        </p:spPr>
      </p:pic>
      <p:pic>
        <p:nvPicPr>
          <p:cNvPr id="25" name="Google Shape;25;p11"/>
          <p:cNvPicPr preferRelativeResize="0"/>
          <p:nvPr/>
        </p:nvPicPr>
        <p:blipFill rotWithShape="1">
          <a:blip r:embed="rId8">
            <a:alphaModFix/>
          </a:blip>
          <a:srcRect/>
          <a:stretch/>
        </p:blipFill>
        <p:spPr>
          <a:xfrm>
            <a:off x="7332175" y="307651"/>
            <a:ext cx="1106525" cy="1034075"/>
          </a:xfrm>
          <a:prstGeom prst="rect">
            <a:avLst/>
          </a:prstGeom>
          <a:noFill/>
          <a:ln>
            <a:noFill/>
          </a:ln>
        </p:spPr>
      </p:pic>
      <p:sp>
        <p:nvSpPr>
          <p:cNvPr id="26" name="Google Shape;26;p11"/>
          <p:cNvSpPr txBox="1">
            <a:spLocks noGrp="1"/>
          </p:cNvSpPr>
          <p:nvPr>
            <p:ph type="body" idx="1"/>
          </p:nvPr>
        </p:nvSpPr>
        <p:spPr>
          <a:xfrm>
            <a:off x="2813025" y="1341725"/>
            <a:ext cx="4542900" cy="2412900"/>
          </a:xfrm>
          <a:prstGeom prst="rect">
            <a:avLst/>
          </a:prstGeom>
          <a:noFill/>
          <a:ln>
            <a:noFill/>
          </a:ln>
        </p:spPr>
        <p:txBody>
          <a:bodyPr spcFirstLastPara="1" wrap="square" lIns="91425" tIns="91425" rIns="91425" bIns="91425" anchor="t" anchorCtr="0">
            <a:normAutofit/>
          </a:bodyPr>
          <a:lstStyle>
            <a:lvl1pPr marL="457200" lvl="0" indent="-361950" algn="l">
              <a:lnSpc>
                <a:spcPct val="115000"/>
              </a:lnSpc>
              <a:spcBef>
                <a:spcPts val="0"/>
              </a:spcBef>
              <a:spcAft>
                <a:spcPts val="0"/>
              </a:spcAft>
              <a:buClr>
                <a:srgbClr val="F58C8D"/>
              </a:buClr>
              <a:buSzPts val="2100"/>
              <a:buFont typeface="Comfortaa"/>
              <a:buChar char="●"/>
              <a:defRPr sz="2100" b="1">
                <a:solidFill>
                  <a:schemeClr val="dk1"/>
                </a:solidFill>
                <a:latin typeface="Comfortaa"/>
                <a:ea typeface="Comfortaa"/>
                <a:cs typeface="Comfortaa"/>
                <a:sym typeface="Comfortaa"/>
              </a:defRPr>
            </a:lvl1pPr>
            <a:lvl2pPr marL="914400" lvl="1"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marL="1371600" lvl="2"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marL="1828800" lvl="3"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marL="2286000" lvl="4"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marL="2743200" lvl="5"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marL="3200400" lvl="6"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marL="3657600" lvl="7"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marL="4114800" lvl="8"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4">
  <p:cSld name="CUSTOM_3">
    <p:spTree>
      <p:nvGrpSpPr>
        <p:cNvPr id="1" name="Shape 27"/>
        <p:cNvGrpSpPr/>
        <p:nvPr/>
      </p:nvGrpSpPr>
      <p:grpSpPr>
        <a:xfrm>
          <a:off x="0" y="0"/>
          <a:ext cx="0" cy="0"/>
          <a:chOff x="0" y="0"/>
          <a:chExt cx="0" cy="0"/>
        </a:xfrm>
      </p:grpSpPr>
      <p:sp>
        <p:nvSpPr>
          <p:cNvPr id="28" name="Google Shape;28;p12"/>
          <p:cNvSpPr/>
          <p:nvPr/>
        </p:nvSpPr>
        <p:spPr>
          <a:xfrm rot="5400000">
            <a:off x="7151400" y="2453750"/>
            <a:ext cx="3595800" cy="389400"/>
          </a:xfrm>
          <a:prstGeom prst="rect">
            <a:avLst/>
          </a:prstGeom>
          <a:solidFill>
            <a:srgbClr val="2345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9" name="Google Shape;29;p12"/>
          <p:cNvGrpSpPr/>
          <p:nvPr/>
        </p:nvGrpSpPr>
        <p:grpSpPr>
          <a:xfrm>
            <a:off x="1922176" y="538720"/>
            <a:ext cx="6595856" cy="469184"/>
            <a:chOff x="67201" y="3050732"/>
            <a:chExt cx="6595856" cy="469184"/>
          </a:xfrm>
        </p:grpSpPr>
        <p:grpSp>
          <p:nvGrpSpPr>
            <p:cNvPr id="30" name="Google Shape;30;p12"/>
            <p:cNvGrpSpPr/>
            <p:nvPr/>
          </p:nvGrpSpPr>
          <p:grpSpPr>
            <a:xfrm rot="10800000" flipH="1">
              <a:off x="67201" y="3050753"/>
              <a:ext cx="876505" cy="469163"/>
              <a:chOff x="1168350" y="1235525"/>
              <a:chExt cx="5519550" cy="2954425"/>
            </a:xfrm>
          </p:grpSpPr>
          <p:cxnSp>
            <p:nvCxnSpPr>
              <p:cNvPr id="31" name="Google Shape;31;p12"/>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32" name="Google Shape;32;p12"/>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33" name="Google Shape;33;p12"/>
            <p:cNvGrpSpPr/>
            <p:nvPr/>
          </p:nvGrpSpPr>
          <p:grpSpPr>
            <a:xfrm rot="10800000" flipH="1">
              <a:off x="943478" y="3050753"/>
              <a:ext cx="876505" cy="469163"/>
              <a:chOff x="1168350" y="1235525"/>
              <a:chExt cx="5519550" cy="2954425"/>
            </a:xfrm>
          </p:grpSpPr>
          <p:cxnSp>
            <p:nvCxnSpPr>
              <p:cNvPr id="34" name="Google Shape;34;p12"/>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35" name="Google Shape;35;p12"/>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36" name="Google Shape;36;p12"/>
            <p:cNvGrpSpPr/>
            <p:nvPr/>
          </p:nvGrpSpPr>
          <p:grpSpPr>
            <a:xfrm rot="10800000" flipH="1">
              <a:off x="1819755" y="3050753"/>
              <a:ext cx="876505" cy="469163"/>
              <a:chOff x="1168350" y="1235525"/>
              <a:chExt cx="5519550" cy="2954425"/>
            </a:xfrm>
          </p:grpSpPr>
          <p:cxnSp>
            <p:nvCxnSpPr>
              <p:cNvPr id="37" name="Google Shape;37;p12"/>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38" name="Google Shape;38;p12"/>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39" name="Google Shape;39;p12"/>
            <p:cNvGrpSpPr/>
            <p:nvPr/>
          </p:nvGrpSpPr>
          <p:grpSpPr>
            <a:xfrm rot="10800000" flipH="1">
              <a:off x="2696032" y="3050753"/>
              <a:ext cx="876505" cy="469163"/>
              <a:chOff x="1168350" y="1235525"/>
              <a:chExt cx="5519550" cy="2954425"/>
            </a:xfrm>
          </p:grpSpPr>
          <p:cxnSp>
            <p:nvCxnSpPr>
              <p:cNvPr id="40" name="Google Shape;40;p12"/>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41" name="Google Shape;41;p12"/>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42" name="Google Shape;42;p12"/>
            <p:cNvGrpSpPr/>
            <p:nvPr/>
          </p:nvGrpSpPr>
          <p:grpSpPr>
            <a:xfrm rot="10800000" flipH="1">
              <a:off x="3572526" y="3050753"/>
              <a:ext cx="876505" cy="469163"/>
              <a:chOff x="1168350" y="1235525"/>
              <a:chExt cx="5519550" cy="2954425"/>
            </a:xfrm>
          </p:grpSpPr>
          <p:cxnSp>
            <p:nvCxnSpPr>
              <p:cNvPr id="43" name="Google Shape;43;p12"/>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44" name="Google Shape;44;p12"/>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45" name="Google Shape;45;p12"/>
            <p:cNvGrpSpPr/>
            <p:nvPr/>
          </p:nvGrpSpPr>
          <p:grpSpPr>
            <a:xfrm rot="10800000" flipH="1">
              <a:off x="4448803" y="3050753"/>
              <a:ext cx="876505" cy="469163"/>
              <a:chOff x="1168350" y="1235525"/>
              <a:chExt cx="5519550" cy="2954425"/>
            </a:xfrm>
          </p:grpSpPr>
          <p:cxnSp>
            <p:nvCxnSpPr>
              <p:cNvPr id="46" name="Google Shape;46;p12"/>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47" name="Google Shape;47;p12"/>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48" name="Google Shape;48;p12"/>
            <p:cNvGrpSpPr/>
            <p:nvPr/>
          </p:nvGrpSpPr>
          <p:grpSpPr>
            <a:xfrm rot="10800000" flipH="1">
              <a:off x="5325080" y="3050753"/>
              <a:ext cx="876505" cy="469163"/>
              <a:chOff x="1168350" y="1235525"/>
              <a:chExt cx="5519550" cy="2954425"/>
            </a:xfrm>
          </p:grpSpPr>
          <p:cxnSp>
            <p:nvCxnSpPr>
              <p:cNvPr id="49" name="Google Shape;49;p12"/>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50" name="Google Shape;50;p12"/>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cxnSp>
          <p:nvCxnSpPr>
            <p:cNvPr id="51" name="Google Shape;51;p12"/>
            <p:cNvCxnSpPr/>
            <p:nvPr/>
          </p:nvCxnSpPr>
          <p:spPr>
            <a:xfrm rot="10800000" flipH="1">
              <a:off x="6201357" y="3050732"/>
              <a:ext cx="461700" cy="461700"/>
            </a:xfrm>
            <a:prstGeom prst="straightConnector1">
              <a:avLst/>
            </a:prstGeom>
            <a:noFill/>
            <a:ln w="28575" cap="flat" cmpd="sng">
              <a:solidFill>
                <a:srgbClr val="23456E"/>
              </a:solidFill>
              <a:prstDash val="solid"/>
              <a:round/>
              <a:headEnd type="none" w="sm" len="sm"/>
              <a:tailEnd type="none" w="sm" len="sm"/>
            </a:ln>
          </p:spPr>
        </p:cxnSp>
      </p:grpSp>
      <p:sp>
        <p:nvSpPr>
          <p:cNvPr id="52" name="Google Shape;52;p12"/>
          <p:cNvSpPr/>
          <p:nvPr/>
        </p:nvSpPr>
        <p:spPr>
          <a:xfrm rot="-2700000">
            <a:off x="-1745437" y="-235969"/>
            <a:ext cx="4857824" cy="4143787"/>
          </a:xfrm>
          <a:prstGeom prst="triangle">
            <a:avLst>
              <a:gd name="adj" fmla="val 50000"/>
            </a:avLst>
          </a:prstGeom>
          <a:solidFill>
            <a:srgbClr val="F58C8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3" name="Google Shape;53;p12"/>
          <p:cNvPicPr preferRelativeResize="0"/>
          <p:nvPr/>
        </p:nvPicPr>
        <p:blipFill rotWithShape="1">
          <a:blip r:embed="rId2">
            <a:alphaModFix/>
          </a:blip>
          <a:srcRect l="243" t="11533" r="-2086" b="7012"/>
          <a:stretch/>
        </p:blipFill>
        <p:spPr>
          <a:xfrm rot="-8099996">
            <a:off x="-1013740" y="-574451"/>
            <a:ext cx="4627878" cy="3965298"/>
          </a:xfrm>
          <a:prstGeom prst="rect">
            <a:avLst/>
          </a:prstGeom>
          <a:noFill/>
          <a:ln>
            <a:noFill/>
          </a:ln>
        </p:spPr>
      </p:pic>
      <p:pic>
        <p:nvPicPr>
          <p:cNvPr id="54" name="Google Shape;54;p12"/>
          <p:cNvPicPr preferRelativeResize="0"/>
          <p:nvPr/>
        </p:nvPicPr>
        <p:blipFill rotWithShape="1">
          <a:blip r:embed="rId3">
            <a:alphaModFix/>
          </a:blip>
          <a:srcRect l="13179"/>
          <a:stretch/>
        </p:blipFill>
        <p:spPr>
          <a:xfrm>
            <a:off x="-796950" y="478925"/>
            <a:ext cx="5030700" cy="3885000"/>
          </a:xfrm>
          <a:prstGeom prst="triangle">
            <a:avLst>
              <a:gd name="adj" fmla="val 50000"/>
            </a:avLst>
          </a:prstGeom>
          <a:noFill/>
          <a:ln>
            <a:noFill/>
          </a:ln>
        </p:spPr>
      </p:pic>
      <p:sp>
        <p:nvSpPr>
          <p:cNvPr id="55" name="Google Shape;55;p12"/>
          <p:cNvSpPr/>
          <p:nvPr/>
        </p:nvSpPr>
        <p:spPr>
          <a:xfrm rot="3600006">
            <a:off x="3613847" y="4048015"/>
            <a:ext cx="752402" cy="610071"/>
          </a:xfrm>
          <a:prstGeom prst="triangle">
            <a:avLst>
              <a:gd name="adj" fmla="val 50000"/>
            </a:avLst>
          </a:prstGeom>
          <a:solidFill>
            <a:srgbClr val="F58C8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2"/>
          <p:cNvSpPr/>
          <p:nvPr/>
        </p:nvSpPr>
        <p:spPr>
          <a:xfrm>
            <a:off x="3229750" y="3874675"/>
            <a:ext cx="683400" cy="683400"/>
          </a:xfrm>
          <a:prstGeom prst="donut">
            <a:avLst>
              <a:gd name="adj" fmla="val 2171"/>
            </a:avLst>
          </a:prstGeom>
          <a:solidFill>
            <a:srgbClr val="2345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7" name="Google Shape;57;p12"/>
          <p:cNvGrpSpPr/>
          <p:nvPr/>
        </p:nvGrpSpPr>
        <p:grpSpPr>
          <a:xfrm rot="5400000">
            <a:off x="333975" y="4208913"/>
            <a:ext cx="1209600" cy="188100"/>
            <a:chOff x="322300" y="4485375"/>
            <a:chExt cx="1209600" cy="188100"/>
          </a:xfrm>
        </p:grpSpPr>
        <p:cxnSp>
          <p:nvCxnSpPr>
            <p:cNvPr id="58" name="Google Shape;58;p12"/>
            <p:cNvCxnSpPr/>
            <p:nvPr/>
          </p:nvCxnSpPr>
          <p:spPr>
            <a:xfrm rot="10800000" flipH="1">
              <a:off x="3223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59" name="Google Shape;59;p12"/>
            <p:cNvCxnSpPr/>
            <p:nvPr/>
          </p:nvCxnSpPr>
          <p:spPr>
            <a:xfrm rot="10800000" flipH="1">
              <a:off x="5239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60" name="Google Shape;60;p12"/>
            <p:cNvCxnSpPr/>
            <p:nvPr/>
          </p:nvCxnSpPr>
          <p:spPr>
            <a:xfrm rot="10800000" flipH="1">
              <a:off x="7255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61" name="Google Shape;61;p12"/>
            <p:cNvCxnSpPr/>
            <p:nvPr/>
          </p:nvCxnSpPr>
          <p:spPr>
            <a:xfrm rot="10800000" flipH="1">
              <a:off x="9271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62" name="Google Shape;62;p12"/>
            <p:cNvCxnSpPr/>
            <p:nvPr/>
          </p:nvCxnSpPr>
          <p:spPr>
            <a:xfrm rot="10800000" flipH="1">
              <a:off x="11287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63" name="Google Shape;63;p12"/>
            <p:cNvCxnSpPr/>
            <p:nvPr/>
          </p:nvCxnSpPr>
          <p:spPr>
            <a:xfrm rot="10800000" flipH="1">
              <a:off x="1330300" y="4485375"/>
              <a:ext cx="201600" cy="188100"/>
            </a:xfrm>
            <a:prstGeom prst="straightConnector1">
              <a:avLst/>
            </a:prstGeom>
            <a:noFill/>
            <a:ln w="38100" cap="flat" cmpd="sng">
              <a:solidFill>
                <a:srgbClr val="23456E"/>
              </a:solidFill>
              <a:prstDash val="solid"/>
              <a:round/>
              <a:headEnd type="none" w="sm" len="sm"/>
              <a:tailEnd type="none" w="sm" len="sm"/>
            </a:ln>
          </p:spPr>
        </p:cxnSp>
      </p:grpSp>
      <p:pic>
        <p:nvPicPr>
          <p:cNvPr id="64" name="Google Shape;64;p12"/>
          <p:cNvPicPr preferRelativeResize="0"/>
          <p:nvPr/>
        </p:nvPicPr>
        <p:blipFill rotWithShape="1">
          <a:blip r:embed="rId4">
            <a:alphaModFix/>
          </a:blip>
          <a:srcRect/>
          <a:stretch/>
        </p:blipFill>
        <p:spPr>
          <a:xfrm>
            <a:off x="2952676" y="4446350"/>
            <a:ext cx="705974" cy="208525"/>
          </a:xfrm>
          <a:prstGeom prst="rect">
            <a:avLst/>
          </a:prstGeom>
          <a:noFill/>
          <a:ln>
            <a:noFill/>
          </a:ln>
        </p:spPr>
      </p:pic>
      <p:sp>
        <p:nvSpPr>
          <p:cNvPr id="65" name="Google Shape;65;p12"/>
          <p:cNvSpPr txBox="1">
            <a:spLocks noGrp="1"/>
          </p:cNvSpPr>
          <p:nvPr>
            <p:ph type="body" idx="1"/>
          </p:nvPr>
        </p:nvSpPr>
        <p:spPr>
          <a:xfrm>
            <a:off x="4538537" y="1577175"/>
            <a:ext cx="3985200" cy="2702100"/>
          </a:xfrm>
          <a:prstGeom prst="rect">
            <a:avLst/>
          </a:prstGeom>
          <a:noFill/>
          <a:ln>
            <a:noFill/>
          </a:ln>
        </p:spPr>
        <p:txBody>
          <a:bodyPr spcFirstLastPara="1" wrap="square" lIns="91425" tIns="91425" rIns="91425" bIns="91425" anchor="t" anchorCtr="0">
            <a:normAutofit/>
          </a:bodyPr>
          <a:lstStyle>
            <a:lvl1pPr marL="457200" lvl="0" indent="-361950" algn="l">
              <a:lnSpc>
                <a:spcPct val="115000"/>
              </a:lnSpc>
              <a:spcBef>
                <a:spcPts val="0"/>
              </a:spcBef>
              <a:spcAft>
                <a:spcPts val="0"/>
              </a:spcAft>
              <a:buClr>
                <a:srgbClr val="F58C8D"/>
              </a:buClr>
              <a:buSzPts val="2100"/>
              <a:buFont typeface="Comfortaa"/>
              <a:buChar char="●"/>
              <a:defRPr sz="2100" b="1">
                <a:solidFill>
                  <a:schemeClr val="dk1"/>
                </a:solidFill>
                <a:latin typeface="Comfortaa"/>
                <a:ea typeface="Comfortaa"/>
                <a:cs typeface="Comfortaa"/>
                <a:sym typeface="Comfortaa"/>
              </a:defRPr>
            </a:lvl1pPr>
            <a:lvl2pPr marL="914400" lvl="1"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marL="1371600" lvl="2"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marL="1828800" lvl="3"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marL="2286000" lvl="4"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marL="2743200" lvl="5"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marL="3200400" lvl="6"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marL="3657600" lvl="7"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marL="4114800" lvl="8"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3">
  <p:cSld name="CUSTOM_2">
    <p:spTree>
      <p:nvGrpSpPr>
        <p:cNvPr id="1" name="Shape 66"/>
        <p:cNvGrpSpPr/>
        <p:nvPr/>
      </p:nvGrpSpPr>
      <p:grpSpPr>
        <a:xfrm>
          <a:off x="0" y="0"/>
          <a:ext cx="0" cy="0"/>
          <a:chOff x="0" y="0"/>
          <a:chExt cx="0" cy="0"/>
        </a:xfrm>
      </p:grpSpPr>
      <p:pic>
        <p:nvPicPr>
          <p:cNvPr id="67" name="Google Shape;67;p13"/>
          <p:cNvPicPr preferRelativeResize="0"/>
          <p:nvPr/>
        </p:nvPicPr>
        <p:blipFill rotWithShape="1">
          <a:blip r:embed="rId2">
            <a:alphaModFix/>
          </a:blip>
          <a:srcRect/>
          <a:stretch/>
        </p:blipFill>
        <p:spPr>
          <a:xfrm>
            <a:off x="7763332" y="282765"/>
            <a:ext cx="981627" cy="289935"/>
          </a:xfrm>
          <a:prstGeom prst="rect">
            <a:avLst/>
          </a:prstGeom>
          <a:noFill/>
          <a:ln>
            <a:noFill/>
          </a:ln>
        </p:spPr>
      </p:pic>
      <p:sp>
        <p:nvSpPr>
          <p:cNvPr id="68" name="Google Shape;68;p13"/>
          <p:cNvSpPr/>
          <p:nvPr/>
        </p:nvSpPr>
        <p:spPr>
          <a:xfrm rot="10800000">
            <a:off x="6963600" y="-110"/>
            <a:ext cx="2180400" cy="177300"/>
          </a:xfrm>
          <a:prstGeom prst="rect">
            <a:avLst/>
          </a:prstGeom>
          <a:solidFill>
            <a:srgbClr val="2345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9" name="Google Shape;69;p13"/>
          <p:cNvPicPr preferRelativeResize="0"/>
          <p:nvPr/>
        </p:nvPicPr>
        <p:blipFill rotWithShape="1">
          <a:blip r:embed="rId3">
            <a:alphaModFix/>
          </a:blip>
          <a:srcRect l="74507" t="45438" r="12189"/>
          <a:stretch/>
        </p:blipFill>
        <p:spPr>
          <a:xfrm rot="10800000">
            <a:off x="0" y="2251252"/>
            <a:ext cx="604500" cy="2656098"/>
          </a:xfrm>
          <a:prstGeom prst="rect">
            <a:avLst/>
          </a:prstGeom>
          <a:noFill/>
          <a:ln>
            <a:noFill/>
          </a:ln>
        </p:spPr>
      </p:pic>
      <p:sp>
        <p:nvSpPr>
          <p:cNvPr id="70" name="Google Shape;70;p13"/>
          <p:cNvSpPr/>
          <p:nvPr/>
        </p:nvSpPr>
        <p:spPr>
          <a:xfrm>
            <a:off x="8150425" y="3465450"/>
            <a:ext cx="604500" cy="604500"/>
          </a:xfrm>
          <a:prstGeom prst="ellipse">
            <a:avLst/>
          </a:prstGeom>
          <a:solidFill>
            <a:srgbClr val="F58C8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1" name="Google Shape;71;p13"/>
          <p:cNvPicPr preferRelativeResize="0"/>
          <p:nvPr/>
        </p:nvPicPr>
        <p:blipFill rotWithShape="1">
          <a:blip r:embed="rId4">
            <a:alphaModFix/>
          </a:blip>
          <a:srcRect/>
          <a:stretch/>
        </p:blipFill>
        <p:spPr>
          <a:xfrm flipH="1">
            <a:off x="8343975" y="2571750"/>
            <a:ext cx="217400" cy="713525"/>
          </a:xfrm>
          <a:prstGeom prst="rect">
            <a:avLst/>
          </a:prstGeom>
          <a:noFill/>
          <a:ln>
            <a:noFill/>
          </a:ln>
        </p:spPr>
      </p:pic>
      <p:sp>
        <p:nvSpPr>
          <p:cNvPr id="72" name="Google Shape;72;p13"/>
          <p:cNvSpPr/>
          <p:nvPr/>
        </p:nvSpPr>
        <p:spPr>
          <a:xfrm>
            <a:off x="7763313" y="3628050"/>
            <a:ext cx="819000" cy="819000"/>
          </a:xfrm>
          <a:prstGeom prst="donut">
            <a:avLst>
              <a:gd name="adj" fmla="val 1940"/>
            </a:avLst>
          </a:prstGeom>
          <a:solidFill>
            <a:srgbClr val="2345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13"/>
          <p:cNvSpPr txBox="1">
            <a:spLocks noGrp="1"/>
          </p:cNvSpPr>
          <p:nvPr>
            <p:ph type="body" idx="1"/>
          </p:nvPr>
        </p:nvSpPr>
        <p:spPr>
          <a:xfrm>
            <a:off x="965148" y="1577175"/>
            <a:ext cx="6390900" cy="2702100"/>
          </a:xfrm>
          <a:prstGeom prst="rect">
            <a:avLst/>
          </a:prstGeom>
          <a:noFill/>
          <a:ln>
            <a:noFill/>
          </a:ln>
        </p:spPr>
        <p:txBody>
          <a:bodyPr spcFirstLastPara="1" wrap="square" lIns="91425" tIns="91425" rIns="91425" bIns="91425" anchor="t" anchorCtr="0">
            <a:normAutofit/>
          </a:bodyPr>
          <a:lstStyle>
            <a:lvl1pPr marL="457200" lvl="0" indent="-361950" algn="l">
              <a:lnSpc>
                <a:spcPct val="115000"/>
              </a:lnSpc>
              <a:spcBef>
                <a:spcPts val="0"/>
              </a:spcBef>
              <a:spcAft>
                <a:spcPts val="0"/>
              </a:spcAft>
              <a:buClr>
                <a:srgbClr val="F58C8D"/>
              </a:buClr>
              <a:buSzPts val="2100"/>
              <a:buFont typeface="Comfortaa"/>
              <a:buChar char="●"/>
              <a:defRPr sz="2100" b="1">
                <a:solidFill>
                  <a:schemeClr val="dk1"/>
                </a:solidFill>
                <a:latin typeface="Comfortaa"/>
                <a:ea typeface="Comfortaa"/>
                <a:cs typeface="Comfortaa"/>
                <a:sym typeface="Comfortaa"/>
              </a:defRPr>
            </a:lvl1pPr>
            <a:lvl2pPr marL="914400" lvl="1"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marL="1371600" lvl="2"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marL="1828800" lvl="3"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marL="2286000" lvl="4"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marL="2743200" lvl="5"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marL="3200400" lvl="6"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marL="3657600" lvl="7"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marL="4114800" lvl="8" indent="-3175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a:endParaRPr/>
          </a:p>
        </p:txBody>
      </p:sp>
      <p:sp>
        <p:nvSpPr>
          <p:cNvPr id="74" name="Google Shape;74;p13"/>
          <p:cNvSpPr txBox="1">
            <a:spLocks noGrp="1"/>
          </p:cNvSpPr>
          <p:nvPr>
            <p:ph type="title"/>
          </p:nvPr>
        </p:nvSpPr>
        <p:spPr>
          <a:xfrm>
            <a:off x="918050" y="847450"/>
            <a:ext cx="6367800" cy="694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1pPr>
            <a:lvl2pPr lvl="1" algn="l">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2pPr>
            <a:lvl3pPr lvl="2" algn="l">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3pPr>
            <a:lvl4pPr lvl="3" algn="l">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4pPr>
            <a:lvl5pPr lvl="4" algn="l">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5pPr>
            <a:lvl6pPr lvl="5" algn="l">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6pPr>
            <a:lvl7pPr lvl="6" algn="l">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7pPr>
            <a:lvl8pPr lvl="7" algn="l">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8pPr>
            <a:lvl9pPr lvl="8" algn="l">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subTitle" idx="1"/>
          </p:nvPr>
        </p:nvSpPr>
        <p:spPr>
          <a:xfrm>
            <a:off x="1240464" y="2658662"/>
            <a:ext cx="6627628" cy="124703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l"/>
              <a:t>Το Φάσμα της Φιλοξενίας</a:t>
            </a:r>
            <a:endParaRPr/>
          </a:p>
          <a:p>
            <a:pPr marL="0" lvl="0" indent="0" algn="ctr" rtl="0">
              <a:lnSpc>
                <a:spcPct val="100000"/>
              </a:lnSpc>
              <a:spcBef>
                <a:spcPts val="0"/>
              </a:spcBef>
              <a:spcAft>
                <a:spcPts val="0"/>
              </a:spcAft>
              <a:buSzPts val="2100"/>
              <a:buNone/>
            </a:pPr>
            <a:endParaRPr/>
          </a:p>
          <a:p>
            <a:pPr marL="0" lvl="0" indent="0" algn="ctr" rtl="0">
              <a:lnSpc>
                <a:spcPct val="100000"/>
              </a:lnSpc>
              <a:spcBef>
                <a:spcPts val="0"/>
              </a:spcBef>
              <a:spcAft>
                <a:spcPts val="0"/>
              </a:spcAft>
              <a:buSzPts val="2100"/>
              <a:buNone/>
            </a:pPr>
            <a:r>
              <a:rPr lang="el" sz="1000"/>
              <a:t>Αριθμός έργου: 2022-1-CY01-KA220-VET-000086365</a:t>
            </a:r>
            <a:endParaRPr sz="1000"/>
          </a:p>
        </p:txBody>
      </p:sp>
      <p:pic>
        <p:nvPicPr>
          <p:cNvPr id="80" name="Google Shape;80;p1"/>
          <p:cNvPicPr preferRelativeResize="0"/>
          <p:nvPr/>
        </p:nvPicPr>
        <p:blipFill>
          <a:blip r:embed="rId3">
            <a:alphaModFix/>
          </a:blip>
          <a:stretch>
            <a:fillRect/>
          </a:stretch>
        </p:blipFill>
        <p:spPr>
          <a:xfrm>
            <a:off x="116525" y="4832750"/>
            <a:ext cx="1123950" cy="2190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7"/>
          <p:cNvSpPr txBox="1">
            <a:spLocks noGrp="1"/>
          </p:cNvSpPr>
          <p:nvPr>
            <p:ph type="body" idx="1"/>
          </p:nvPr>
        </p:nvSpPr>
        <p:spPr>
          <a:xfrm>
            <a:off x="2702525" y="1616375"/>
            <a:ext cx="5763000" cy="2374200"/>
          </a:xfrm>
          <a:prstGeom prst="rect">
            <a:avLst/>
          </a:prstGeom>
          <a:noFill/>
          <a:ln>
            <a:noFill/>
          </a:ln>
        </p:spPr>
        <p:txBody>
          <a:bodyPr spcFirstLastPara="1" wrap="square" lIns="91425" tIns="91425" rIns="91425" bIns="91425" anchor="t" anchorCtr="0">
            <a:normAutofit/>
          </a:bodyPr>
          <a:lstStyle/>
          <a:p>
            <a:pPr marL="457200" lvl="0" indent="-311150" algn="l" rtl="0">
              <a:lnSpc>
                <a:spcPct val="150000"/>
              </a:lnSpc>
              <a:spcBef>
                <a:spcPts val="0"/>
              </a:spcBef>
              <a:spcAft>
                <a:spcPts val="0"/>
              </a:spcAft>
              <a:buClr>
                <a:schemeClr val="dk1"/>
              </a:buClr>
              <a:buSzPts val="1300"/>
              <a:buChar char="●"/>
            </a:pPr>
            <a:r>
              <a:rPr lang="el-GR" sz="1300" dirty="0">
                <a:highlight>
                  <a:schemeClr val="lt1"/>
                </a:highlight>
              </a:rPr>
              <a:t>Επικοινωνία για την παρακίνηση του αυτιστικού προσωπικού  </a:t>
            </a:r>
          </a:p>
          <a:p>
            <a:pPr marL="457200" lvl="0" indent="-311150" algn="l" rtl="0">
              <a:lnSpc>
                <a:spcPct val="150000"/>
              </a:lnSpc>
              <a:spcBef>
                <a:spcPts val="0"/>
              </a:spcBef>
              <a:spcAft>
                <a:spcPts val="0"/>
              </a:spcAft>
              <a:buClr>
                <a:schemeClr val="dk1"/>
              </a:buClr>
              <a:buSzPts val="1300"/>
              <a:buChar char="●"/>
            </a:pPr>
            <a:r>
              <a:rPr lang="el-GR" sz="1300" dirty="0">
                <a:highlight>
                  <a:schemeClr val="lt1"/>
                </a:highlight>
              </a:rPr>
              <a:t>Παροχή ανατροφοδότησης στο αυτιστικό προσωπικό  </a:t>
            </a:r>
          </a:p>
          <a:p>
            <a:pPr marL="457200" lvl="0" indent="-311150" algn="l" rtl="0">
              <a:lnSpc>
                <a:spcPct val="150000"/>
              </a:lnSpc>
              <a:spcBef>
                <a:spcPts val="0"/>
              </a:spcBef>
              <a:spcAft>
                <a:spcPts val="0"/>
              </a:spcAft>
              <a:buClr>
                <a:schemeClr val="dk1"/>
              </a:buClr>
              <a:buSzPts val="1300"/>
              <a:buChar char="●"/>
            </a:pPr>
            <a:r>
              <a:rPr lang="el-GR" sz="1300" dirty="0">
                <a:highlight>
                  <a:schemeClr val="lt1"/>
                </a:highlight>
              </a:rPr>
              <a:t>Στρατηγικός προγραμματισμός εργασίας και καθορισμός στόχων  </a:t>
            </a:r>
          </a:p>
          <a:p>
            <a:pPr marL="457200" lvl="0" indent="-311150" algn="l" rtl="0">
              <a:lnSpc>
                <a:spcPct val="150000"/>
              </a:lnSpc>
              <a:spcBef>
                <a:spcPts val="0"/>
              </a:spcBef>
              <a:spcAft>
                <a:spcPts val="0"/>
              </a:spcAft>
              <a:buClr>
                <a:schemeClr val="dk1"/>
              </a:buClr>
              <a:buSzPts val="1300"/>
              <a:buChar char="●"/>
            </a:pPr>
            <a:r>
              <a:rPr lang="el-GR" sz="1300" dirty="0">
                <a:highlight>
                  <a:schemeClr val="lt1"/>
                </a:highlight>
              </a:rPr>
              <a:t>Ευαισθητοποίηση για την κοινωνική ένταξη των διευθυντών</a:t>
            </a:r>
            <a:endParaRPr sz="1300" dirty="0">
              <a:highlight>
                <a:schemeClr val="lt1"/>
              </a:highlight>
            </a:endParaRPr>
          </a:p>
        </p:txBody>
      </p:sp>
      <p:sp>
        <p:nvSpPr>
          <p:cNvPr id="146" name="Google Shape;146;p7"/>
          <p:cNvSpPr txBox="1"/>
          <p:nvPr/>
        </p:nvSpPr>
        <p:spPr>
          <a:xfrm>
            <a:off x="2630525" y="847450"/>
            <a:ext cx="4909500" cy="69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l" sz="2190" b="1">
                <a:solidFill>
                  <a:srgbClr val="FD8284"/>
                </a:solidFill>
                <a:latin typeface="Comfortaa"/>
                <a:ea typeface="Comfortaa"/>
                <a:cs typeface="Comfortaa"/>
                <a:sym typeface="Comfortaa"/>
              </a:rPr>
              <a:t>6. Περίληψη</a:t>
            </a:r>
            <a:endParaRPr sz="2190" b="1">
              <a:solidFill>
                <a:srgbClr val="FD8284"/>
              </a:solidFill>
              <a:latin typeface="Comfortaa"/>
              <a:ea typeface="Comfortaa"/>
              <a:cs typeface="Comfortaa"/>
              <a:sym typeface="Comfortaa"/>
            </a:endParaRPr>
          </a:p>
        </p:txBody>
      </p:sp>
      <p:pic>
        <p:nvPicPr>
          <p:cNvPr id="147" name="Google Shape;147;p7"/>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48" name="Google Shape;148;p7"/>
          <p:cNvSpPr/>
          <p:nvPr/>
        </p:nvSpPr>
        <p:spPr>
          <a:xfrm>
            <a:off x="2491148" y="62250"/>
            <a:ext cx="5160481"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 b="1" dirty="0">
                <a:solidFill>
                  <a:srgbClr val="002060"/>
                </a:solidFill>
              </a:rPr>
              <a:t>Σ</a:t>
            </a:r>
            <a:r>
              <a:rPr lang="el-GR" b="1" dirty="0" err="1">
                <a:solidFill>
                  <a:srgbClr val="002060"/>
                </a:solidFill>
              </a:rPr>
              <a:t>υναναστροφή</a:t>
            </a:r>
            <a:r>
              <a:rPr lang="el" b="1" dirty="0">
                <a:solidFill>
                  <a:srgbClr val="002060"/>
                </a:solidFill>
              </a:rPr>
              <a:t> με και μεταξύ του προσωπικού</a:t>
            </a:r>
            <a:endParaRPr sz="1400" b="1" i="0" u="none" strike="noStrike" cap="none" dirty="0">
              <a:solidFill>
                <a:srgbClr val="00206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8"/>
          <p:cNvSpPr txBox="1"/>
          <p:nvPr/>
        </p:nvSpPr>
        <p:spPr>
          <a:xfrm>
            <a:off x="2711812" y="1122928"/>
            <a:ext cx="3720376" cy="2119363"/>
          </a:xfrm>
          <a:prstGeom prst="rect">
            <a:avLst/>
          </a:prstGeom>
          <a:noFill/>
          <a:ln>
            <a:noFill/>
          </a:ln>
        </p:spPr>
        <p:txBody>
          <a:bodyPr spcFirstLastPara="1" wrap="square" lIns="0" tIns="0" rIns="0" bIns="0" anchor="t" anchorCtr="0">
            <a:spAutoFit/>
          </a:bodyPr>
          <a:lstStyle/>
          <a:p>
            <a:pPr marL="0" marR="0" lvl="0" indent="0" algn="ctr" rtl="0">
              <a:lnSpc>
                <a:spcPct val="312522"/>
              </a:lnSpc>
              <a:spcBef>
                <a:spcPts val="0"/>
              </a:spcBef>
              <a:spcAft>
                <a:spcPts val="0"/>
              </a:spcAft>
              <a:buNone/>
            </a:pPr>
            <a:r>
              <a:rPr lang="el" sz="4400" b="0" i="0" u="none" strike="noStrike" cap="none" dirty="0">
                <a:solidFill>
                  <a:srgbClr val="323232"/>
                </a:solidFill>
                <a:latin typeface="Arial"/>
                <a:ea typeface="Arial"/>
                <a:cs typeface="Arial"/>
                <a:sym typeface="Arial"/>
              </a:rPr>
              <a:t>Ευχαριστ</a:t>
            </a:r>
            <a:r>
              <a:rPr lang="en-US" sz="4400" b="0" i="0" u="none" strike="noStrike" cap="none" dirty="0">
                <a:solidFill>
                  <a:srgbClr val="323232"/>
                </a:solidFill>
                <a:latin typeface="Arial"/>
                <a:ea typeface="Arial"/>
                <a:cs typeface="Arial"/>
                <a:sym typeface="Arial"/>
              </a:rPr>
              <a:t>o</a:t>
            </a:r>
            <a:r>
              <a:rPr lang="el-GR" sz="4400" dirty="0" err="1">
                <a:solidFill>
                  <a:srgbClr val="323232"/>
                </a:solidFill>
              </a:rPr>
              <a:t>ύμε</a:t>
            </a:r>
            <a:r>
              <a:rPr lang="el" sz="4400" b="0" i="0" u="none" strike="noStrike" cap="none" dirty="0">
                <a:solidFill>
                  <a:srgbClr val="323232"/>
                </a:solidFill>
                <a:latin typeface="Arial"/>
                <a:ea typeface="Arial"/>
                <a:cs typeface="Arial"/>
                <a:sym typeface="Arial"/>
              </a:rPr>
              <a:t>!</a:t>
            </a:r>
            <a:endParaRPr sz="4400" b="0" i="0" u="none" strike="noStrike" cap="none" dirty="0">
              <a:solidFill>
                <a:srgbClr val="323232"/>
              </a:solidFill>
              <a:latin typeface="Arial"/>
              <a:ea typeface="Arial"/>
              <a:cs typeface="Arial"/>
              <a:sym typeface="Arial"/>
            </a:endParaRPr>
          </a:p>
        </p:txBody>
      </p:sp>
      <p:sp>
        <p:nvSpPr>
          <p:cNvPr id="154" name="Google Shape;154;p8"/>
          <p:cNvSpPr/>
          <p:nvPr/>
        </p:nvSpPr>
        <p:spPr>
          <a:xfrm>
            <a:off x="2491148" y="62250"/>
            <a:ext cx="5203613"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 b="1" dirty="0">
                <a:solidFill>
                  <a:srgbClr val="002060"/>
                </a:solidFill>
              </a:rPr>
              <a:t>Αλληλεπίδραση με και μεταξύ του προσωπικού</a:t>
            </a:r>
            <a:endParaRPr sz="1400" b="1" i="0" u="none" strike="noStrike" cap="none" dirty="0">
              <a:solidFill>
                <a:srgbClr val="002060"/>
              </a:solidFill>
              <a:latin typeface="Arial"/>
              <a:ea typeface="Arial"/>
              <a:cs typeface="Arial"/>
              <a:sym typeface="Arial"/>
            </a:endParaRPr>
          </a:p>
        </p:txBody>
      </p:sp>
      <p:pic>
        <p:nvPicPr>
          <p:cNvPr id="155" name="Google Shape;155;p8"/>
          <p:cNvPicPr preferRelativeResize="0"/>
          <p:nvPr/>
        </p:nvPicPr>
        <p:blipFill>
          <a:blip r:embed="rId3">
            <a:alphaModFix/>
          </a:blip>
          <a:stretch>
            <a:fillRect/>
          </a:stretch>
        </p:blipFill>
        <p:spPr>
          <a:xfrm>
            <a:off x="116525" y="4832750"/>
            <a:ext cx="1123950" cy="219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2"/>
          <p:cNvSpPr txBox="1">
            <a:spLocks noGrp="1"/>
          </p:cNvSpPr>
          <p:nvPr>
            <p:ph type="body" idx="1"/>
          </p:nvPr>
        </p:nvSpPr>
        <p:spPr>
          <a:xfrm>
            <a:off x="2466752" y="881750"/>
            <a:ext cx="5259600" cy="2719800"/>
          </a:xfrm>
          <a:prstGeom prst="rect">
            <a:avLst/>
          </a:prstGeom>
          <a:noFill/>
          <a:ln>
            <a:noFill/>
          </a:ln>
        </p:spPr>
        <p:txBody>
          <a:bodyPr spcFirstLastPara="1" wrap="square" lIns="91425" tIns="91425" rIns="91425" bIns="91425" anchor="t" anchorCtr="0">
            <a:normAutofit fontScale="32500" lnSpcReduction="20000"/>
          </a:bodyPr>
          <a:lstStyle/>
          <a:p>
            <a:pPr marL="0" indent="0" algn="just">
              <a:lnSpc>
                <a:spcPct val="150000"/>
              </a:lnSpc>
              <a:buSzPct val="150000"/>
              <a:buNone/>
            </a:pPr>
            <a:r>
              <a:rPr lang="el-GR" sz="3600" dirty="0"/>
              <a:t>Το έργο </a:t>
            </a:r>
            <a:r>
              <a:rPr lang="en-GB" sz="3600" dirty="0"/>
              <a:t>HOST </a:t>
            </a:r>
            <a:r>
              <a:rPr lang="el-GR" sz="3600" dirty="0"/>
              <a:t>στοχεύει στην εκπαίδευση Διευθυντών Φιλοξενίας και Ειδικών Ανθρώπινου Δυναμικού για τη διαχείριση και ανάπτυξη προσωπικού με αυτισμό.</a:t>
            </a:r>
          </a:p>
          <a:p>
            <a:pPr marL="0" lvl="0" indent="0" algn="l" rtl="0">
              <a:lnSpc>
                <a:spcPct val="115000"/>
              </a:lnSpc>
              <a:spcBef>
                <a:spcPts val="0"/>
              </a:spcBef>
              <a:spcAft>
                <a:spcPts val="0"/>
              </a:spcAft>
              <a:buSzPct val="164062"/>
              <a:buNone/>
            </a:pPr>
            <a:endParaRPr lang="el-GR" sz="3200" dirty="0"/>
          </a:p>
          <a:p>
            <a:pPr marL="0" indent="0" algn="l">
              <a:lnSpc>
                <a:spcPct val="100000"/>
              </a:lnSpc>
              <a:buSzPct val="164062"/>
              <a:buNone/>
            </a:pPr>
            <a:r>
              <a:rPr lang="el-GR" sz="4000" dirty="0"/>
              <a:t>Αποτελέσματα Έργου:</a:t>
            </a:r>
          </a:p>
          <a:p>
            <a:pPr marL="285750" indent="-261937" algn="just">
              <a:lnSpc>
                <a:spcPct val="170000"/>
              </a:lnSpc>
              <a:buClr>
                <a:schemeClr val="dk1"/>
              </a:buClr>
              <a:buSzPct val="156250"/>
              <a:buFont typeface="Arial"/>
              <a:buChar char="•"/>
            </a:pPr>
            <a:r>
              <a:rPr lang="el-GR" sz="3200" dirty="0"/>
              <a:t>Ολοκληρωμένο Εκπαιδευτικό Πρόγραμμα</a:t>
            </a:r>
          </a:p>
          <a:p>
            <a:pPr marL="285750" indent="-261937" algn="just">
              <a:lnSpc>
                <a:spcPct val="170000"/>
              </a:lnSpc>
              <a:buClr>
                <a:schemeClr val="dk1"/>
              </a:buClr>
              <a:buSzPct val="156250"/>
              <a:buFont typeface="Arial"/>
              <a:buChar char="•"/>
            </a:pPr>
            <a:r>
              <a:rPr lang="el-GR" sz="3200" dirty="0"/>
              <a:t>Μεθοδολογία Παράδοσης ΕΕΚ</a:t>
            </a:r>
          </a:p>
          <a:p>
            <a:pPr marL="285750" indent="-261937" algn="just">
              <a:lnSpc>
                <a:spcPct val="170000"/>
              </a:lnSpc>
              <a:buClr>
                <a:schemeClr val="dk1"/>
              </a:buClr>
              <a:buSzPct val="156250"/>
              <a:buFont typeface="Arial"/>
              <a:buChar char="•"/>
            </a:pPr>
            <a:r>
              <a:rPr lang="el-GR" sz="3200" dirty="0"/>
              <a:t>Επιτραπέζιο παιχνίδι για ομάδες φιλοξενίας με </a:t>
            </a:r>
            <a:r>
              <a:rPr lang="el-GR" sz="3200" dirty="0" err="1"/>
              <a:t>νευροδιαφορετικά</a:t>
            </a:r>
            <a:r>
              <a:rPr lang="el-GR" sz="3200" dirty="0"/>
              <a:t> άτομα</a:t>
            </a:r>
            <a:endParaRPr sz="3200" dirty="0"/>
          </a:p>
        </p:txBody>
      </p:sp>
      <p:pic>
        <p:nvPicPr>
          <p:cNvPr id="86" name="Google Shape;86;p2"/>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87" name="Google Shape;87;p2"/>
          <p:cNvSpPr/>
          <p:nvPr/>
        </p:nvSpPr>
        <p:spPr>
          <a:xfrm>
            <a:off x="2491148" y="62250"/>
            <a:ext cx="5259599"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GR" sz="1400" b="1" i="0" u="none" strike="noStrike" cap="none" dirty="0">
                <a:solidFill>
                  <a:srgbClr val="002060"/>
                </a:solidFill>
                <a:latin typeface="Arial"/>
                <a:ea typeface="Arial"/>
                <a:cs typeface="Arial"/>
                <a:sym typeface="Arial"/>
              </a:rPr>
              <a:t>Σ</a:t>
            </a:r>
            <a:r>
              <a:rPr lang="el-GR" b="1" dirty="0">
                <a:solidFill>
                  <a:srgbClr val="002060"/>
                </a:solidFill>
              </a:rPr>
              <a:t>υναναστροφή</a:t>
            </a:r>
            <a:r>
              <a:rPr lang="el" b="1" dirty="0">
                <a:solidFill>
                  <a:srgbClr val="002060"/>
                </a:solidFill>
              </a:rPr>
              <a:t> με και μεταξύ του προσωπικού</a:t>
            </a:r>
            <a:endParaRPr sz="1400" b="1" i="0" u="none" strike="noStrike" cap="none" dirty="0">
              <a:solidFill>
                <a:srgbClr val="00206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3"/>
          <p:cNvSpPr txBox="1">
            <a:spLocks noGrp="1"/>
          </p:cNvSpPr>
          <p:nvPr>
            <p:ph type="body" idx="1"/>
          </p:nvPr>
        </p:nvSpPr>
        <p:spPr>
          <a:xfrm>
            <a:off x="4313750" y="1254295"/>
            <a:ext cx="4221000" cy="2998500"/>
          </a:xfrm>
          <a:prstGeom prst="rect">
            <a:avLst/>
          </a:prstGeom>
          <a:noFill/>
          <a:ln>
            <a:noFill/>
          </a:ln>
        </p:spPr>
        <p:txBody>
          <a:bodyPr spcFirstLastPara="1" wrap="square" lIns="91425" tIns="91425" rIns="91425" bIns="91425" anchor="t" anchorCtr="0">
            <a:noAutofit/>
          </a:bodyPr>
          <a:lstStyle/>
          <a:p>
            <a:pPr marL="0" lvl="0" indent="0" algn="ctr" rtl="0">
              <a:lnSpc>
                <a:spcPct val="150000"/>
              </a:lnSpc>
              <a:spcBef>
                <a:spcPts val="0"/>
              </a:spcBef>
              <a:spcAft>
                <a:spcPts val="0"/>
              </a:spcAft>
              <a:buSzPct val="107142"/>
              <a:buNone/>
            </a:pPr>
            <a:r>
              <a:rPr lang="el-GR" sz="1400" dirty="0"/>
              <a:t>Ο στόχος της Ενότητας 2</a:t>
            </a:r>
            <a:endParaRPr sz="1400" dirty="0"/>
          </a:p>
          <a:p>
            <a:pPr marL="0" lvl="0" indent="0" algn="l" rtl="0">
              <a:lnSpc>
                <a:spcPct val="150000"/>
              </a:lnSpc>
              <a:spcBef>
                <a:spcPts val="0"/>
              </a:spcBef>
              <a:spcAft>
                <a:spcPts val="0"/>
              </a:spcAft>
              <a:buSzPts val="1650"/>
              <a:buNone/>
            </a:pPr>
            <a:endParaRPr sz="300" dirty="0"/>
          </a:p>
          <a:p>
            <a:pPr marL="0" lvl="0" indent="0" algn="l" rtl="0">
              <a:lnSpc>
                <a:spcPct val="150000"/>
              </a:lnSpc>
              <a:spcBef>
                <a:spcPts val="0"/>
              </a:spcBef>
              <a:spcAft>
                <a:spcPts val="0"/>
              </a:spcAft>
              <a:buSzPct val="165697"/>
              <a:buNone/>
            </a:pPr>
            <a:r>
              <a:rPr lang="el-GR" sz="900" b="0" dirty="0"/>
              <a:t>Αυτή η ενότητα ασχολείται με την επικοινωνιακή συμπεριφορά και τις δεξιότητες του διευθυντή, που είναι απαραίτητες για την παρακίνηση άλλων και την παροχή ανατροφοδότησης στο αυτιστικό προσωπικό.</a:t>
            </a:r>
          </a:p>
          <a:p>
            <a:pPr marL="0" lvl="0" indent="0" algn="l" rtl="0">
              <a:lnSpc>
                <a:spcPct val="150000"/>
              </a:lnSpc>
              <a:spcBef>
                <a:spcPts val="0"/>
              </a:spcBef>
              <a:spcAft>
                <a:spcPts val="0"/>
              </a:spcAft>
              <a:buSzPct val="165697"/>
              <a:buNone/>
            </a:pPr>
            <a:endParaRPr lang="el-GR" sz="900" b="0" dirty="0"/>
          </a:p>
          <a:p>
            <a:pPr marL="0" lvl="0" indent="0" algn="l" rtl="0">
              <a:lnSpc>
                <a:spcPct val="150000"/>
              </a:lnSpc>
              <a:spcBef>
                <a:spcPts val="0"/>
              </a:spcBef>
              <a:spcAft>
                <a:spcPts val="0"/>
              </a:spcAft>
              <a:buSzPct val="165697"/>
              <a:buNone/>
            </a:pPr>
            <a:r>
              <a:rPr lang="el-GR" sz="900" b="0" dirty="0"/>
              <a:t>Ένας κύριος στόχος είναι να περιγράψει και να κοινοποιήσει τα προφίλ εργασίας, τις εργασίες και τα καθήκοντα, καθώς και τις ευθύνες απέναντι στο προσωπικό με αυτισμό, και να βοηθήσει τους διευθυντές να μάθουν πώς να θέτουν, να συμφωνούν και να επικοινωνούν τους στόχους της εργασίας.</a:t>
            </a:r>
          </a:p>
          <a:p>
            <a:pPr marL="0" lvl="0" indent="0" algn="l" rtl="0">
              <a:lnSpc>
                <a:spcPct val="150000"/>
              </a:lnSpc>
              <a:spcBef>
                <a:spcPts val="0"/>
              </a:spcBef>
              <a:spcAft>
                <a:spcPts val="0"/>
              </a:spcAft>
              <a:buSzPct val="165697"/>
              <a:buNone/>
            </a:pPr>
            <a:r>
              <a:rPr lang="el-GR" sz="900" b="0" dirty="0"/>
              <a:t>Ένας άλλος στόχος είναι η διερεύνηση της κοινωνικής ένταξης και η εκπαίδευση των διευθυντών φιλοξενίας σχετικά με την προώθηση του αντίκτυπου και των οφελών.</a:t>
            </a:r>
            <a:endParaRPr sz="1100" dirty="0"/>
          </a:p>
        </p:txBody>
      </p:sp>
      <p:pic>
        <p:nvPicPr>
          <p:cNvPr id="93" name="Google Shape;93;p3"/>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94" name="Google Shape;94;p3"/>
          <p:cNvSpPr/>
          <p:nvPr/>
        </p:nvSpPr>
        <p:spPr>
          <a:xfrm>
            <a:off x="2491148" y="62250"/>
            <a:ext cx="5277275"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GR" b="1" dirty="0">
                <a:solidFill>
                  <a:srgbClr val="002060"/>
                </a:solidFill>
              </a:rPr>
              <a:t>Σ</a:t>
            </a:r>
            <a:r>
              <a:rPr lang="el-GR" sz="1400" b="1" i="0" u="none" strike="noStrike" cap="none" dirty="0">
                <a:solidFill>
                  <a:srgbClr val="002060"/>
                </a:solidFill>
                <a:latin typeface="Arial"/>
                <a:ea typeface="Arial"/>
                <a:cs typeface="Arial"/>
                <a:sym typeface="Arial"/>
              </a:rPr>
              <a:t>υναναστροφή</a:t>
            </a:r>
            <a:r>
              <a:rPr lang="el" b="1" dirty="0">
                <a:solidFill>
                  <a:srgbClr val="002060"/>
                </a:solidFill>
              </a:rPr>
              <a:t> με και μεταξύ του προσωπικού</a:t>
            </a:r>
            <a:endParaRPr sz="1400" b="1" i="0" u="none" strike="noStrike" cap="none" dirty="0">
              <a:solidFill>
                <a:srgbClr val="00206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g2bac66d7669_1_37"/>
          <p:cNvSpPr txBox="1">
            <a:spLocks noGrp="1"/>
          </p:cNvSpPr>
          <p:nvPr>
            <p:ph type="body" idx="1"/>
          </p:nvPr>
        </p:nvSpPr>
        <p:spPr>
          <a:xfrm>
            <a:off x="4060300" y="1577175"/>
            <a:ext cx="4463400" cy="2931900"/>
          </a:xfrm>
          <a:prstGeom prst="rect">
            <a:avLst/>
          </a:prstGeom>
          <a:noFill/>
          <a:ln>
            <a:noFill/>
          </a:ln>
        </p:spPr>
        <p:txBody>
          <a:bodyPr spcFirstLastPara="1" wrap="square" lIns="91425" tIns="91425" rIns="91425" bIns="91425" anchor="t" anchorCtr="0">
            <a:normAutofit fontScale="47500" lnSpcReduction="20000"/>
          </a:bodyPr>
          <a:lstStyle/>
          <a:p>
            <a:pPr marL="0" indent="0" algn="ctr">
              <a:lnSpc>
                <a:spcPct val="170000"/>
              </a:lnSpc>
              <a:buSzPct val="107142"/>
              <a:buNone/>
            </a:pPr>
            <a:r>
              <a:rPr lang="el" sz="2900" dirty="0"/>
              <a:t>Μαθησιακά Αποτελέσματα</a:t>
            </a:r>
            <a:r>
              <a:rPr lang="en-US" sz="2900" dirty="0"/>
              <a:t> </a:t>
            </a:r>
            <a:r>
              <a:rPr lang="el-GR" sz="2900" dirty="0"/>
              <a:t>της</a:t>
            </a:r>
            <a:r>
              <a:rPr lang="el" sz="2900" dirty="0"/>
              <a:t> Ενότητας 2 </a:t>
            </a:r>
            <a:endParaRPr sz="2900" dirty="0"/>
          </a:p>
          <a:p>
            <a:pPr marL="457200" lvl="0" indent="-333375" algn="just" rtl="0">
              <a:lnSpc>
                <a:spcPct val="150000"/>
              </a:lnSpc>
              <a:spcBef>
                <a:spcPts val="0"/>
              </a:spcBef>
              <a:spcAft>
                <a:spcPts val="0"/>
              </a:spcAft>
              <a:buClr>
                <a:schemeClr val="dk1"/>
              </a:buClr>
              <a:buSzPct val="139364"/>
              <a:buAutoNum type="arabicPeriod"/>
            </a:pPr>
            <a:r>
              <a:rPr lang="en-US" sz="2152" dirty="0">
                <a:highlight>
                  <a:schemeClr val="lt1"/>
                </a:highlight>
              </a:rPr>
              <a:t>Y</a:t>
            </a:r>
            <a:r>
              <a:rPr lang="el" sz="2152" dirty="0">
                <a:highlight>
                  <a:schemeClr val="lt1"/>
                </a:highlight>
              </a:rPr>
              <a:t>ποστ</a:t>
            </a:r>
            <a:r>
              <a:rPr lang="en-US" sz="2152" dirty="0" err="1">
                <a:highlight>
                  <a:schemeClr val="lt1"/>
                </a:highlight>
              </a:rPr>
              <a:t>ή</a:t>
            </a:r>
            <a:r>
              <a:rPr lang="el-GR" sz="2152" dirty="0" err="1">
                <a:highlight>
                  <a:schemeClr val="lt1"/>
                </a:highlight>
              </a:rPr>
              <a:t>ριξη</a:t>
            </a:r>
            <a:r>
              <a:rPr lang="el" sz="2152" dirty="0">
                <a:highlight>
                  <a:schemeClr val="lt1"/>
                </a:highlight>
              </a:rPr>
              <a:t> του αυτιστικό προσωπικό στην εργασία</a:t>
            </a:r>
            <a:endParaRPr sz="2152" dirty="0">
              <a:highlight>
                <a:schemeClr val="lt1"/>
              </a:highlight>
            </a:endParaRPr>
          </a:p>
          <a:p>
            <a:pPr marL="457200" lvl="0" indent="-333375" algn="just" rtl="0">
              <a:lnSpc>
                <a:spcPct val="150000"/>
              </a:lnSpc>
              <a:spcBef>
                <a:spcPts val="0"/>
              </a:spcBef>
              <a:spcAft>
                <a:spcPts val="0"/>
              </a:spcAft>
              <a:buClr>
                <a:schemeClr val="dk1"/>
              </a:buClr>
              <a:buSzPct val="139364"/>
              <a:buAutoNum type="arabicPeriod"/>
            </a:pPr>
            <a:r>
              <a:rPr lang="el" sz="2152" dirty="0">
                <a:highlight>
                  <a:schemeClr val="lt1"/>
                </a:highlight>
              </a:rPr>
              <a:t>Δημιουργία προφίλ εργασίας για αυτιστικό προσωπικό</a:t>
            </a:r>
            <a:endParaRPr sz="2152" dirty="0">
              <a:highlight>
                <a:schemeClr val="lt1"/>
              </a:highlight>
            </a:endParaRPr>
          </a:p>
          <a:p>
            <a:pPr marL="457200" lvl="0" indent="-333375" algn="just" rtl="0">
              <a:lnSpc>
                <a:spcPct val="150000"/>
              </a:lnSpc>
              <a:spcBef>
                <a:spcPts val="0"/>
              </a:spcBef>
              <a:spcAft>
                <a:spcPts val="0"/>
              </a:spcAft>
              <a:buClr>
                <a:schemeClr val="dk1"/>
              </a:buClr>
              <a:buSzPct val="139364"/>
              <a:buAutoNum type="arabicPeriod"/>
            </a:pPr>
            <a:r>
              <a:rPr lang="el" sz="2152" dirty="0">
                <a:highlight>
                  <a:schemeClr val="lt1"/>
                </a:highlight>
              </a:rPr>
              <a:t>Ορισμός στόχων και παρακολουθήση</a:t>
            </a:r>
            <a:endParaRPr sz="2152" dirty="0">
              <a:highlight>
                <a:schemeClr val="lt1"/>
              </a:highlight>
            </a:endParaRPr>
          </a:p>
          <a:p>
            <a:pPr marL="457200" lvl="0" indent="-333375" algn="just" rtl="0">
              <a:lnSpc>
                <a:spcPct val="150000"/>
              </a:lnSpc>
              <a:spcBef>
                <a:spcPts val="0"/>
              </a:spcBef>
              <a:spcAft>
                <a:spcPts val="0"/>
              </a:spcAft>
              <a:buClr>
                <a:schemeClr val="dk1"/>
              </a:buClr>
              <a:buSzPct val="139364"/>
              <a:buAutoNum type="arabicPeriod"/>
            </a:pPr>
            <a:r>
              <a:rPr lang="el" sz="2152" dirty="0">
                <a:highlight>
                  <a:schemeClr val="lt1"/>
                </a:highlight>
              </a:rPr>
              <a:t>Μάθηση σχετικά με την κοινωνική ένταξη στην εργασία</a:t>
            </a:r>
            <a:endParaRPr sz="2152" dirty="0">
              <a:highlight>
                <a:schemeClr val="lt1"/>
              </a:highlight>
            </a:endParaRPr>
          </a:p>
          <a:p>
            <a:pPr marL="457200" lvl="0" indent="-333375" algn="just" rtl="0">
              <a:lnSpc>
                <a:spcPct val="150000"/>
              </a:lnSpc>
              <a:spcBef>
                <a:spcPts val="0"/>
              </a:spcBef>
              <a:spcAft>
                <a:spcPts val="0"/>
              </a:spcAft>
              <a:buClr>
                <a:schemeClr val="dk1"/>
              </a:buClr>
              <a:buSzPct val="139364"/>
              <a:buAutoNum type="arabicPeriod"/>
            </a:pPr>
            <a:r>
              <a:rPr lang="el" sz="2152" dirty="0">
                <a:highlight>
                  <a:schemeClr val="lt1"/>
                </a:highlight>
              </a:rPr>
              <a:t>Πώς να επικοινωνήσετε με το αυτιστικό προσωπικό,</a:t>
            </a:r>
            <a:endParaRPr sz="2152" dirty="0">
              <a:highlight>
                <a:schemeClr val="lt1"/>
              </a:highlight>
            </a:endParaRPr>
          </a:p>
          <a:p>
            <a:pPr marL="457200" lvl="0" indent="-333375" algn="just" rtl="0">
              <a:lnSpc>
                <a:spcPct val="150000"/>
              </a:lnSpc>
              <a:spcBef>
                <a:spcPts val="0"/>
              </a:spcBef>
              <a:spcAft>
                <a:spcPts val="0"/>
              </a:spcAft>
              <a:buClr>
                <a:schemeClr val="dk1"/>
              </a:buClr>
              <a:buSzPct val="139364"/>
              <a:buAutoNum type="arabicPeriod"/>
            </a:pPr>
            <a:r>
              <a:rPr lang="el" sz="2152" dirty="0">
                <a:highlight>
                  <a:schemeClr val="lt1"/>
                </a:highlight>
              </a:rPr>
              <a:t>Πώς να παρέχετε ανατροφοδότηση στο αυτιστικό προσωπικό</a:t>
            </a:r>
            <a:endParaRPr dirty="0">
              <a:highlight>
                <a:schemeClr val="lt1"/>
              </a:highlight>
            </a:endParaRPr>
          </a:p>
        </p:txBody>
      </p:sp>
      <p:pic>
        <p:nvPicPr>
          <p:cNvPr id="100" name="Google Shape;100;g2bac66d7669_1_37"/>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01" name="Google Shape;101;g2bac66d7669_1_37"/>
          <p:cNvSpPr/>
          <p:nvPr/>
        </p:nvSpPr>
        <p:spPr>
          <a:xfrm>
            <a:off x="2491149" y="62250"/>
            <a:ext cx="5245470"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GR" sz="1400" b="1" i="0" u="none" strike="noStrike" cap="none" dirty="0">
                <a:solidFill>
                  <a:srgbClr val="002060"/>
                </a:solidFill>
                <a:latin typeface="Arial"/>
                <a:ea typeface="Arial"/>
                <a:cs typeface="Arial"/>
                <a:sym typeface="Arial"/>
              </a:rPr>
              <a:t>Σ</a:t>
            </a:r>
            <a:r>
              <a:rPr lang="el-GR" b="1" dirty="0">
                <a:solidFill>
                  <a:srgbClr val="002060"/>
                </a:solidFill>
              </a:rPr>
              <a:t>υναναστροφή</a:t>
            </a:r>
            <a:r>
              <a:rPr lang="el" b="1" dirty="0">
                <a:solidFill>
                  <a:srgbClr val="002060"/>
                </a:solidFill>
              </a:rPr>
              <a:t> με και μεταξύ του προσωπικού</a:t>
            </a:r>
            <a:endParaRPr sz="1400" b="1" i="0" u="none" strike="noStrike" cap="none" dirty="0">
              <a:solidFill>
                <a:srgbClr val="00206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4"/>
          <p:cNvSpPr txBox="1">
            <a:spLocks noGrp="1"/>
          </p:cNvSpPr>
          <p:nvPr>
            <p:ph type="body" idx="1"/>
          </p:nvPr>
        </p:nvSpPr>
        <p:spPr>
          <a:xfrm>
            <a:off x="2414375" y="646275"/>
            <a:ext cx="5447400" cy="3597000"/>
          </a:xfrm>
          <a:prstGeom prst="rect">
            <a:avLst/>
          </a:prstGeom>
          <a:noFill/>
          <a:ln>
            <a:noFill/>
          </a:ln>
        </p:spPr>
        <p:txBody>
          <a:bodyPr spcFirstLastPara="1" wrap="square" lIns="91425" tIns="91425" rIns="91425" bIns="91425" anchor="t" anchorCtr="0">
            <a:normAutofit fontScale="92500"/>
          </a:bodyPr>
          <a:lstStyle/>
          <a:p>
            <a:pPr marL="95250" lvl="0" indent="0" algn="just" rtl="0">
              <a:lnSpc>
                <a:spcPct val="150000"/>
              </a:lnSpc>
              <a:spcBef>
                <a:spcPts val="0"/>
              </a:spcBef>
              <a:spcAft>
                <a:spcPts val="0"/>
              </a:spcAft>
              <a:buSzPts val="2270"/>
              <a:buNone/>
            </a:pPr>
            <a:r>
              <a:rPr lang="el-GR" sz="2200" b="0" dirty="0">
                <a:solidFill>
                  <a:srgbClr val="FD8284"/>
                </a:solidFill>
              </a:rPr>
              <a:t>Περιεχόμενο ενότητας:</a:t>
            </a:r>
          </a:p>
          <a:p>
            <a:pPr indent="-317500" algn="just">
              <a:lnSpc>
                <a:spcPct val="150000"/>
              </a:lnSpc>
              <a:buSzPts val="1400"/>
              <a:buFont typeface="Comfortaa"/>
              <a:buChar char="•"/>
            </a:pPr>
            <a:r>
              <a:rPr lang="el-GR" sz="1500" b="0" dirty="0"/>
              <a:t>Ενότητα 1: Κατανόηση της επικοινωνιακής συμπεριφοράς και δεξιοτήτων παρακίνησης και ανατροφοδότησης από το αυτιστικό προσωπικό.</a:t>
            </a:r>
          </a:p>
          <a:p>
            <a:pPr indent="-317500" algn="just">
              <a:lnSpc>
                <a:spcPct val="150000"/>
              </a:lnSpc>
              <a:buSzPts val="1400"/>
              <a:buFont typeface="Comfortaa"/>
              <a:buChar char="•"/>
            </a:pPr>
            <a:r>
              <a:rPr lang="el-GR" sz="1500" b="0" dirty="0"/>
              <a:t>Ενότητα 2: Σχεδιασμός εργασίας: Προφίλ εργασίας, εργασία, καθήκοντα και ευθύνες έναντι του αυτιστικού προσωπικού.</a:t>
            </a:r>
          </a:p>
          <a:p>
            <a:pPr indent="-317500" algn="just">
              <a:lnSpc>
                <a:spcPct val="150000"/>
              </a:lnSpc>
              <a:buSzPts val="1400"/>
              <a:buFont typeface="Comfortaa"/>
              <a:buChar char="•"/>
            </a:pPr>
            <a:r>
              <a:rPr lang="el-GR" sz="1500" b="0" dirty="0"/>
              <a:t>Ενότητα 3: Θέση στόχων: Θέση, συμφωνία και επικοινωνία στόχων εργασίας.</a:t>
            </a:r>
          </a:p>
          <a:p>
            <a:pPr indent="-317500" algn="just">
              <a:lnSpc>
                <a:spcPct val="150000"/>
              </a:lnSpc>
              <a:buSzPts val="1400"/>
              <a:buFont typeface="Comfortaa"/>
              <a:buChar char="•"/>
            </a:pPr>
            <a:r>
              <a:rPr lang="el-GR" sz="1500" b="0" dirty="0"/>
              <a:t>Ενότητα 4: Κοινωνική ένταξη για διευθυντές.</a:t>
            </a:r>
            <a:endParaRPr lang="el" sz="1500" b="0" dirty="0"/>
          </a:p>
        </p:txBody>
      </p:sp>
      <p:pic>
        <p:nvPicPr>
          <p:cNvPr id="107" name="Google Shape;107;p4"/>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08" name="Google Shape;108;p4"/>
          <p:cNvSpPr/>
          <p:nvPr/>
        </p:nvSpPr>
        <p:spPr>
          <a:xfrm>
            <a:off x="2491149" y="62250"/>
            <a:ext cx="5370626"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 b="1" dirty="0">
                <a:solidFill>
                  <a:srgbClr val="002060"/>
                </a:solidFill>
              </a:rPr>
              <a:t>Σ</a:t>
            </a:r>
            <a:r>
              <a:rPr lang="el-GR" b="1" dirty="0" err="1">
                <a:solidFill>
                  <a:srgbClr val="002060"/>
                </a:solidFill>
              </a:rPr>
              <a:t>υναναστροφή</a:t>
            </a:r>
            <a:r>
              <a:rPr lang="el" b="1" dirty="0">
                <a:solidFill>
                  <a:srgbClr val="002060"/>
                </a:solidFill>
              </a:rPr>
              <a:t> με και μεταξύ του προσωπικού</a:t>
            </a:r>
            <a:endParaRPr sz="1400" b="1" i="0" u="none" strike="noStrike" cap="none" dirty="0">
              <a:solidFill>
                <a:srgbClr val="00206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2bac66d7b51_0_0"/>
          <p:cNvSpPr txBox="1">
            <a:spLocks noGrp="1"/>
          </p:cNvSpPr>
          <p:nvPr>
            <p:ph type="body" idx="1"/>
          </p:nvPr>
        </p:nvSpPr>
        <p:spPr>
          <a:xfrm>
            <a:off x="2414375" y="1527700"/>
            <a:ext cx="5447400" cy="2715600"/>
          </a:xfrm>
          <a:prstGeom prst="rect">
            <a:avLst/>
          </a:prstGeom>
          <a:noFill/>
          <a:ln>
            <a:noFill/>
          </a:ln>
        </p:spPr>
        <p:txBody>
          <a:bodyPr spcFirstLastPara="1" wrap="square" lIns="91425" tIns="91425" rIns="91425" bIns="91425" anchor="t" anchorCtr="0">
            <a:normAutofit/>
          </a:bodyPr>
          <a:lstStyle/>
          <a:p>
            <a:pPr marL="0" lvl="0" indent="0" algn="l" rtl="0">
              <a:lnSpc>
                <a:spcPct val="74434"/>
              </a:lnSpc>
              <a:spcBef>
                <a:spcPts val="1200"/>
              </a:spcBef>
              <a:spcAft>
                <a:spcPts val="0"/>
              </a:spcAft>
              <a:buNone/>
            </a:pPr>
            <a:r>
              <a:rPr lang="el" sz="1600" b="0" dirty="0"/>
              <a:t>Κατανόηση της επικοινωνίας, της συμπεριφοράς και των δεξιοτήτων για την παρακίνηση άλλων και την παροχή ανατροφοδότησης στο αυτιστικό προσωπικό</a:t>
            </a:r>
            <a:endParaRPr sz="1600" b="0" dirty="0"/>
          </a:p>
          <a:p>
            <a:pPr marL="0" lvl="0" indent="0" algn="l" rtl="0">
              <a:lnSpc>
                <a:spcPct val="74434"/>
              </a:lnSpc>
              <a:spcBef>
                <a:spcPts val="1200"/>
              </a:spcBef>
              <a:spcAft>
                <a:spcPts val="0"/>
              </a:spcAft>
              <a:buNone/>
            </a:pPr>
            <a:endParaRPr sz="1600" b="0" dirty="0"/>
          </a:p>
          <a:p>
            <a:pPr marL="0" lvl="0" indent="0" algn="l" rtl="0">
              <a:lnSpc>
                <a:spcPct val="105882"/>
              </a:lnSpc>
              <a:spcBef>
                <a:spcPts val="200"/>
              </a:spcBef>
              <a:spcAft>
                <a:spcPts val="0"/>
              </a:spcAft>
              <a:buNone/>
            </a:pPr>
            <a:r>
              <a:rPr lang="el" sz="1400" b="0" dirty="0"/>
              <a:t>2.α. Τραβώντας και κρατώντας την προσοχή τους</a:t>
            </a:r>
            <a:endParaRPr sz="1400" b="0" dirty="0"/>
          </a:p>
          <a:p>
            <a:pPr marL="0" lvl="0" indent="0" algn="l" rtl="0">
              <a:lnSpc>
                <a:spcPct val="105882"/>
              </a:lnSpc>
              <a:spcBef>
                <a:spcPts val="200"/>
              </a:spcBef>
              <a:spcAft>
                <a:spcPts val="0"/>
              </a:spcAft>
              <a:buNone/>
            </a:pPr>
            <a:r>
              <a:rPr lang="el" sz="1400" b="0" dirty="0"/>
              <a:t>2.β. Επεξεργασία πληροφοριών</a:t>
            </a:r>
            <a:endParaRPr sz="1400" b="0" dirty="0"/>
          </a:p>
          <a:p>
            <a:pPr marL="0" lvl="0" indent="0" algn="l" rtl="0">
              <a:lnSpc>
                <a:spcPct val="105882"/>
              </a:lnSpc>
              <a:spcBef>
                <a:spcPts val="200"/>
              </a:spcBef>
              <a:spcAft>
                <a:spcPts val="0"/>
              </a:spcAft>
              <a:buNone/>
            </a:pPr>
            <a:r>
              <a:rPr lang="el" sz="1400" b="0" dirty="0"/>
              <a:t>2.γ. Αποφυγή ερωτήσεων ανοιχτού τύπου</a:t>
            </a:r>
            <a:endParaRPr sz="1400" b="0" dirty="0"/>
          </a:p>
          <a:p>
            <a:pPr marL="0" lvl="0" indent="0" algn="l" rtl="0">
              <a:lnSpc>
                <a:spcPct val="105882"/>
              </a:lnSpc>
              <a:spcBef>
                <a:spcPts val="200"/>
              </a:spcBef>
              <a:spcAft>
                <a:spcPts val="0"/>
              </a:spcAft>
              <a:buNone/>
            </a:pPr>
            <a:r>
              <a:rPr lang="el" sz="1400" b="0" dirty="0"/>
              <a:t>2.δ. Ιδέες και Βέλτιστες Πρακτικές</a:t>
            </a:r>
            <a:endParaRPr sz="1400" b="0" dirty="0"/>
          </a:p>
          <a:p>
            <a:pPr marL="0" lvl="0" indent="0" algn="l" rtl="0">
              <a:lnSpc>
                <a:spcPct val="105882"/>
              </a:lnSpc>
              <a:spcBef>
                <a:spcPts val="200"/>
              </a:spcBef>
              <a:spcAft>
                <a:spcPts val="0"/>
              </a:spcAft>
              <a:buNone/>
            </a:pPr>
            <a:r>
              <a:rPr lang="el" sz="1400" b="0" dirty="0"/>
              <a:t>2.ε. Πώς να σχολιάσετε το προσωπικό με αυτισμό</a:t>
            </a:r>
            <a:endParaRPr sz="1400" b="0" dirty="0"/>
          </a:p>
        </p:txBody>
      </p:sp>
      <p:sp>
        <p:nvSpPr>
          <p:cNvPr id="114" name="Google Shape;114;g2bac66d7b51_0_0"/>
          <p:cNvSpPr txBox="1"/>
          <p:nvPr/>
        </p:nvSpPr>
        <p:spPr>
          <a:xfrm>
            <a:off x="2480875" y="847450"/>
            <a:ext cx="5325900" cy="69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l" sz="2190" b="1" dirty="0">
                <a:solidFill>
                  <a:srgbClr val="FD8284"/>
                </a:solidFill>
                <a:latin typeface="Comfortaa"/>
                <a:ea typeface="Comfortaa"/>
                <a:cs typeface="Comfortaa"/>
                <a:sym typeface="Comfortaa"/>
              </a:rPr>
              <a:t>2. Κατανόηση της Επικοινωνίας</a:t>
            </a:r>
            <a:endParaRPr sz="2190" b="1" dirty="0">
              <a:solidFill>
                <a:srgbClr val="FD8284"/>
              </a:solidFill>
              <a:latin typeface="Comfortaa"/>
              <a:ea typeface="Comfortaa"/>
              <a:cs typeface="Comfortaa"/>
              <a:sym typeface="Comfortaa"/>
            </a:endParaRPr>
          </a:p>
        </p:txBody>
      </p:sp>
      <p:pic>
        <p:nvPicPr>
          <p:cNvPr id="115" name="Google Shape;115;g2bac66d7b51_0_0"/>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16" name="Google Shape;116;g2bac66d7b51_0_0"/>
          <p:cNvSpPr/>
          <p:nvPr/>
        </p:nvSpPr>
        <p:spPr>
          <a:xfrm>
            <a:off x="2491148" y="62250"/>
            <a:ext cx="5315627"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 b="1" dirty="0">
                <a:solidFill>
                  <a:srgbClr val="002060"/>
                </a:solidFill>
              </a:rPr>
              <a:t>Σ</a:t>
            </a:r>
            <a:r>
              <a:rPr lang="el-GR" b="1" dirty="0" err="1">
                <a:solidFill>
                  <a:srgbClr val="002060"/>
                </a:solidFill>
              </a:rPr>
              <a:t>υναναστροφή</a:t>
            </a:r>
            <a:r>
              <a:rPr lang="el" b="1" dirty="0">
                <a:solidFill>
                  <a:srgbClr val="002060"/>
                </a:solidFill>
              </a:rPr>
              <a:t> με και μεταξύ του προσωπικού</a:t>
            </a:r>
            <a:endParaRPr sz="1400" b="1" i="0" u="none" strike="noStrike" cap="none" dirty="0">
              <a:solidFill>
                <a:srgbClr val="00206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2bac66d7b51_0_6"/>
          <p:cNvSpPr txBox="1">
            <a:spLocks noGrp="1"/>
          </p:cNvSpPr>
          <p:nvPr>
            <p:ph type="body" idx="1"/>
          </p:nvPr>
        </p:nvSpPr>
        <p:spPr>
          <a:xfrm>
            <a:off x="2369700" y="1455650"/>
            <a:ext cx="5015700" cy="2787600"/>
          </a:xfrm>
          <a:prstGeom prst="rect">
            <a:avLst/>
          </a:prstGeom>
          <a:noFill/>
          <a:ln>
            <a:noFill/>
          </a:ln>
        </p:spPr>
        <p:txBody>
          <a:bodyPr spcFirstLastPara="1" wrap="square" lIns="91425" tIns="91425" rIns="91425" bIns="91425" anchor="t" anchorCtr="0">
            <a:normAutofit/>
          </a:bodyPr>
          <a:lstStyle/>
          <a:p>
            <a:pPr marL="0" lvl="0" indent="0" algn="l" rtl="0">
              <a:lnSpc>
                <a:spcPct val="150000"/>
              </a:lnSpc>
              <a:spcBef>
                <a:spcPts val="0"/>
              </a:spcBef>
              <a:spcAft>
                <a:spcPts val="0"/>
              </a:spcAft>
              <a:buNone/>
            </a:pPr>
            <a:r>
              <a:rPr lang="el-GR" sz="1300" dirty="0"/>
              <a:t>Σχεδιασμός εργασίας: προφίλ εργασίας, εργασία, καθήκοντα και ευθύνες έναντι του προσωπικού με αυτισμό.</a:t>
            </a:r>
          </a:p>
          <a:p>
            <a:pPr marL="0" lvl="0" indent="0" algn="l" rtl="0">
              <a:lnSpc>
                <a:spcPct val="150000"/>
              </a:lnSpc>
              <a:spcBef>
                <a:spcPts val="0"/>
              </a:spcBef>
              <a:spcAft>
                <a:spcPts val="0"/>
              </a:spcAft>
              <a:buNone/>
            </a:pPr>
            <a:endParaRPr lang="el-GR" sz="1300" dirty="0"/>
          </a:p>
          <a:p>
            <a:pPr marL="0" lvl="0" indent="0" algn="l" rtl="0">
              <a:lnSpc>
                <a:spcPct val="150000"/>
              </a:lnSpc>
              <a:spcBef>
                <a:spcPts val="0"/>
              </a:spcBef>
              <a:spcAft>
                <a:spcPts val="0"/>
              </a:spcAft>
              <a:buNone/>
            </a:pPr>
            <a:r>
              <a:rPr lang="el-GR" sz="1300" dirty="0"/>
              <a:t>3.α. Πώς περιγράφεται μια δουλειά.</a:t>
            </a:r>
          </a:p>
          <a:p>
            <a:pPr marL="0" lvl="0" indent="0" algn="l" rtl="0">
              <a:lnSpc>
                <a:spcPct val="150000"/>
              </a:lnSpc>
              <a:spcBef>
                <a:spcPts val="0"/>
              </a:spcBef>
              <a:spcAft>
                <a:spcPts val="0"/>
              </a:spcAft>
              <a:buNone/>
            </a:pPr>
            <a:r>
              <a:rPr lang="el-GR" sz="1300" dirty="0"/>
              <a:t>3.β. Πώς οργανώνονται και ιεραρχούνται οι εργασίες.</a:t>
            </a:r>
          </a:p>
          <a:p>
            <a:pPr marL="0" lvl="0" indent="0" algn="l" rtl="0">
              <a:lnSpc>
                <a:spcPct val="150000"/>
              </a:lnSpc>
              <a:spcBef>
                <a:spcPts val="0"/>
              </a:spcBef>
              <a:spcAft>
                <a:spcPts val="0"/>
              </a:spcAft>
              <a:buNone/>
            </a:pPr>
            <a:r>
              <a:rPr lang="el-GR" sz="1300" dirty="0"/>
              <a:t>3.γ. Στρατηγικές που βοηθούν στην οργάνωση και την ιεράρχηση.</a:t>
            </a:r>
            <a:endParaRPr sz="1300" dirty="0"/>
          </a:p>
        </p:txBody>
      </p:sp>
      <p:sp>
        <p:nvSpPr>
          <p:cNvPr id="122" name="Google Shape;122;g2bac66d7b51_0_6"/>
          <p:cNvSpPr txBox="1"/>
          <p:nvPr/>
        </p:nvSpPr>
        <p:spPr>
          <a:xfrm>
            <a:off x="2480875" y="847450"/>
            <a:ext cx="5325900" cy="694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l" sz="2190" b="1">
                <a:solidFill>
                  <a:srgbClr val="FD8284"/>
                </a:solidFill>
                <a:latin typeface="Comfortaa"/>
                <a:ea typeface="Comfortaa"/>
                <a:cs typeface="Comfortaa"/>
                <a:sym typeface="Comfortaa"/>
              </a:rPr>
              <a:t>3. Προγραμματισμός Εργασίας</a:t>
            </a:r>
            <a:endParaRPr sz="2190" b="1">
              <a:solidFill>
                <a:srgbClr val="FD8284"/>
              </a:solidFill>
              <a:latin typeface="Comfortaa"/>
              <a:ea typeface="Comfortaa"/>
              <a:cs typeface="Comfortaa"/>
              <a:sym typeface="Comfortaa"/>
            </a:endParaRPr>
          </a:p>
        </p:txBody>
      </p:sp>
      <p:pic>
        <p:nvPicPr>
          <p:cNvPr id="123" name="Google Shape;123;g2bac66d7b51_0_6"/>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24" name="Google Shape;124;g2bac66d7b51_0_6"/>
          <p:cNvSpPr/>
          <p:nvPr/>
        </p:nvSpPr>
        <p:spPr>
          <a:xfrm>
            <a:off x="2491149" y="62250"/>
            <a:ext cx="5315626"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 b="1" dirty="0">
                <a:solidFill>
                  <a:srgbClr val="002060"/>
                </a:solidFill>
              </a:rPr>
              <a:t>Σ</a:t>
            </a:r>
            <a:r>
              <a:rPr lang="el-GR" b="1" dirty="0" err="1">
                <a:solidFill>
                  <a:srgbClr val="002060"/>
                </a:solidFill>
              </a:rPr>
              <a:t>υναναστροφή</a:t>
            </a:r>
            <a:r>
              <a:rPr lang="el" b="1" dirty="0">
                <a:solidFill>
                  <a:srgbClr val="002060"/>
                </a:solidFill>
              </a:rPr>
              <a:t> με και μεταξύ του προσωπικού</a:t>
            </a:r>
            <a:endParaRPr sz="1400" b="1" i="0" u="none" strike="noStrike" cap="none" dirty="0">
              <a:solidFill>
                <a:srgbClr val="00206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2bac66d7b51_0_12"/>
          <p:cNvSpPr txBox="1">
            <a:spLocks noGrp="1"/>
          </p:cNvSpPr>
          <p:nvPr>
            <p:ph type="body" idx="1"/>
          </p:nvPr>
        </p:nvSpPr>
        <p:spPr>
          <a:xfrm>
            <a:off x="2586175" y="1450100"/>
            <a:ext cx="5564100" cy="2793300"/>
          </a:xfrm>
          <a:prstGeom prst="rect">
            <a:avLst/>
          </a:prstGeom>
          <a:noFill/>
          <a:ln>
            <a:noFill/>
          </a:ln>
        </p:spPr>
        <p:txBody>
          <a:bodyPr spcFirstLastPara="1" wrap="square" lIns="91425" tIns="91425" rIns="91425" bIns="91425" anchor="t" anchorCtr="0">
            <a:normAutofit fontScale="85000" lnSpcReduction="20000"/>
          </a:bodyPr>
          <a:lstStyle/>
          <a:p>
            <a:pPr marL="0" lvl="0" indent="0" algn="l" rtl="0">
              <a:lnSpc>
                <a:spcPct val="150000"/>
              </a:lnSpc>
              <a:spcBef>
                <a:spcPts val="0"/>
              </a:spcBef>
              <a:spcAft>
                <a:spcPts val="0"/>
              </a:spcAft>
              <a:buNone/>
            </a:pPr>
            <a:r>
              <a:rPr lang="el-GR" sz="1600" b="0" dirty="0"/>
              <a:t>Θέστε, συμφωνήστε και επικοινωνήστε τους στόχους εργασίας μαζί τους.</a:t>
            </a:r>
          </a:p>
          <a:p>
            <a:pPr marL="0" lvl="0" indent="0" algn="l" rtl="0">
              <a:lnSpc>
                <a:spcPct val="150000"/>
              </a:lnSpc>
              <a:spcBef>
                <a:spcPts val="0"/>
              </a:spcBef>
              <a:spcAft>
                <a:spcPts val="0"/>
              </a:spcAft>
              <a:buNone/>
            </a:pPr>
            <a:endParaRPr lang="el-GR" sz="1600" b="0" dirty="0"/>
          </a:p>
          <a:p>
            <a:pPr marL="0" lvl="0" indent="0" algn="l" rtl="0">
              <a:lnSpc>
                <a:spcPct val="150000"/>
              </a:lnSpc>
              <a:spcBef>
                <a:spcPts val="0"/>
              </a:spcBef>
              <a:spcAft>
                <a:spcPts val="0"/>
              </a:spcAft>
              <a:buNone/>
            </a:pPr>
            <a:r>
              <a:rPr lang="el-GR" sz="1600" b="0" dirty="0"/>
              <a:t>4.α. Ορισμός στόχων με τον τρόπο </a:t>
            </a:r>
            <a:r>
              <a:rPr lang="en-GB" sz="1600" b="0" dirty="0"/>
              <a:t>S.M.A.R.T.</a:t>
            </a:r>
          </a:p>
          <a:p>
            <a:pPr marL="0" lvl="0" indent="0" algn="l" rtl="0">
              <a:lnSpc>
                <a:spcPct val="150000"/>
              </a:lnSpc>
              <a:spcBef>
                <a:spcPts val="0"/>
              </a:spcBef>
              <a:spcAft>
                <a:spcPts val="0"/>
              </a:spcAft>
              <a:buNone/>
            </a:pPr>
            <a:r>
              <a:rPr lang="en-GB" sz="1600" b="0" dirty="0"/>
              <a:t>4.</a:t>
            </a:r>
            <a:r>
              <a:rPr lang="el-GR" sz="1600" b="0" dirty="0"/>
              <a:t>β. Πώς να θέσετε στόχους και να τους παρακολουθείτε</a:t>
            </a:r>
          </a:p>
          <a:p>
            <a:pPr marL="0" lvl="0" indent="0" algn="l" rtl="0">
              <a:lnSpc>
                <a:spcPct val="150000"/>
              </a:lnSpc>
              <a:spcBef>
                <a:spcPts val="0"/>
              </a:spcBef>
              <a:spcAft>
                <a:spcPts val="0"/>
              </a:spcAft>
              <a:buNone/>
            </a:pPr>
            <a:r>
              <a:rPr lang="el-GR" sz="1600" b="0" dirty="0"/>
              <a:t>4.γ. Αποτελεσματική επικοινωνία για την εργασία με αυτιστικά άτομα</a:t>
            </a:r>
          </a:p>
          <a:p>
            <a:pPr marL="0" lvl="0" indent="0" algn="l" rtl="0">
              <a:lnSpc>
                <a:spcPct val="150000"/>
              </a:lnSpc>
              <a:spcBef>
                <a:spcPts val="0"/>
              </a:spcBef>
              <a:spcAft>
                <a:spcPts val="0"/>
              </a:spcAft>
              <a:buNone/>
            </a:pPr>
            <a:r>
              <a:rPr lang="el-GR" sz="1600" b="0" dirty="0"/>
              <a:t>4.δ. Ποια είναι μερικά αποτελεσματικά βήματα</a:t>
            </a:r>
            <a:endParaRPr sz="1300" b="0" dirty="0"/>
          </a:p>
        </p:txBody>
      </p:sp>
      <p:sp>
        <p:nvSpPr>
          <p:cNvPr id="130" name="Google Shape;130;g2bac66d7b51_0_12"/>
          <p:cNvSpPr txBox="1"/>
          <p:nvPr/>
        </p:nvSpPr>
        <p:spPr>
          <a:xfrm>
            <a:off x="2630525" y="847450"/>
            <a:ext cx="4909500" cy="69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l" sz="2190" b="1" dirty="0">
                <a:solidFill>
                  <a:srgbClr val="FD8284"/>
                </a:solidFill>
                <a:latin typeface="Comfortaa"/>
                <a:ea typeface="Comfortaa"/>
                <a:cs typeface="Comfortaa"/>
                <a:sym typeface="Comfortaa"/>
              </a:rPr>
              <a:t>4. </a:t>
            </a:r>
            <a:r>
              <a:rPr lang="el-GR" sz="2190" b="1" dirty="0" err="1">
                <a:solidFill>
                  <a:srgbClr val="FD8284"/>
                </a:solidFill>
                <a:latin typeface="Comfortaa"/>
                <a:ea typeface="Comfortaa"/>
                <a:cs typeface="Comfortaa"/>
                <a:sym typeface="Comfortaa"/>
              </a:rPr>
              <a:t>Ορισμ</a:t>
            </a:r>
            <a:r>
              <a:rPr lang="en-US" sz="2190" b="1" dirty="0" err="1">
                <a:solidFill>
                  <a:srgbClr val="FD8284"/>
                </a:solidFill>
                <a:latin typeface="Comfortaa"/>
                <a:ea typeface="Comfortaa"/>
                <a:cs typeface="Comfortaa"/>
                <a:sym typeface="Comfortaa"/>
              </a:rPr>
              <a:t>ό</a:t>
            </a:r>
            <a:r>
              <a:rPr lang="el-GR" sz="2190" b="1" dirty="0">
                <a:solidFill>
                  <a:srgbClr val="FD8284"/>
                </a:solidFill>
                <a:latin typeface="Comfortaa"/>
                <a:ea typeface="Comfortaa"/>
                <a:cs typeface="Comfortaa"/>
                <a:sym typeface="Comfortaa"/>
              </a:rPr>
              <a:t>ς</a:t>
            </a:r>
            <a:r>
              <a:rPr lang="el" sz="2190" b="1" dirty="0">
                <a:solidFill>
                  <a:srgbClr val="FD8284"/>
                </a:solidFill>
                <a:latin typeface="Comfortaa"/>
                <a:ea typeface="Comfortaa"/>
                <a:cs typeface="Comfortaa"/>
                <a:sym typeface="Comfortaa"/>
              </a:rPr>
              <a:t> στόχων</a:t>
            </a:r>
            <a:endParaRPr sz="2190" b="1" dirty="0">
              <a:solidFill>
                <a:srgbClr val="FD8284"/>
              </a:solidFill>
              <a:latin typeface="Comfortaa"/>
              <a:ea typeface="Comfortaa"/>
              <a:cs typeface="Comfortaa"/>
              <a:sym typeface="Comfortaa"/>
            </a:endParaRPr>
          </a:p>
        </p:txBody>
      </p:sp>
      <p:pic>
        <p:nvPicPr>
          <p:cNvPr id="131" name="Google Shape;131;g2bac66d7b51_0_12"/>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32" name="Google Shape;132;g2bac66d7b51_0_12"/>
          <p:cNvSpPr/>
          <p:nvPr/>
        </p:nvSpPr>
        <p:spPr>
          <a:xfrm>
            <a:off x="2491148" y="62250"/>
            <a:ext cx="5564099"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 b="1" dirty="0">
                <a:solidFill>
                  <a:srgbClr val="002060"/>
                </a:solidFill>
              </a:rPr>
              <a:t>Σ</a:t>
            </a:r>
            <a:r>
              <a:rPr lang="el-GR" b="1" dirty="0" err="1">
                <a:solidFill>
                  <a:srgbClr val="002060"/>
                </a:solidFill>
              </a:rPr>
              <a:t>υναναστροφή</a:t>
            </a:r>
            <a:r>
              <a:rPr lang="el" b="1" dirty="0">
                <a:solidFill>
                  <a:srgbClr val="002060"/>
                </a:solidFill>
              </a:rPr>
              <a:t> με και μεταξύ του προσωπικού</a:t>
            </a:r>
            <a:endParaRPr sz="1400" b="1" i="0" u="none" strike="noStrike" cap="none" dirty="0">
              <a:solidFill>
                <a:srgbClr val="00206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2bac66d7b51_0_18"/>
          <p:cNvSpPr txBox="1">
            <a:spLocks noGrp="1"/>
          </p:cNvSpPr>
          <p:nvPr>
            <p:ph type="body" idx="1"/>
          </p:nvPr>
        </p:nvSpPr>
        <p:spPr>
          <a:xfrm>
            <a:off x="2730275" y="1541950"/>
            <a:ext cx="5131500" cy="2701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l" sz="1600" dirty="0"/>
              <a:t>Κοινωνική Ένταξη για Διευθυντές</a:t>
            </a:r>
            <a:endParaRPr sz="1600" dirty="0"/>
          </a:p>
          <a:p>
            <a:pPr marL="0" lvl="0" indent="0" algn="l" rtl="0">
              <a:lnSpc>
                <a:spcPct val="105882"/>
              </a:lnSpc>
              <a:spcBef>
                <a:spcPts val="200"/>
              </a:spcBef>
              <a:spcAft>
                <a:spcPts val="0"/>
              </a:spcAft>
              <a:buNone/>
            </a:pPr>
            <a:endParaRPr sz="1300" dirty="0"/>
          </a:p>
          <a:p>
            <a:pPr marL="0" lvl="0" indent="0" algn="l" rtl="0">
              <a:lnSpc>
                <a:spcPct val="150000"/>
              </a:lnSpc>
              <a:spcBef>
                <a:spcPts val="0"/>
              </a:spcBef>
              <a:spcAft>
                <a:spcPts val="0"/>
              </a:spcAft>
              <a:buNone/>
            </a:pPr>
            <a:r>
              <a:rPr lang="el" sz="1300" b="0" dirty="0"/>
              <a:t>5.α. Σκοπός</a:t>
            </a:r>
            <a:endParaRPr sz="1300" b="0" dirty="0"/>
          </a:p>
          <a:p>
            <a:pPr marL="0" lvl="0" indent="0" algn="l" rtl="0">
              <a:lnSpc>
                <a:spcPct val="150000"/>
              </a:lnSpc>
              <a:spcBef>
                <a:spcPts val="800"/>
              </a:spcBef>
              <a:spcAft>
                <a:spcPts val="800"/>
              </a:spcAft>
              <a:buNone/>
            </a:pPr>
            <a:r>
              <a:rPr lang="el" sz="1300" b="0" dirty="0"/>
              <a:t>5.β. Ποια είναι τα οφέλη</a:t>
            </a:r>
            <a:endParaRPr sz="1300" b="0" dirty="0"/>
          </a:p>
        </p:txBody>
      </p:sp>
      <p:sp>
        <p:nvSpPr>
          <p:cNvPr id="138" name="Google Shape;138;g2bac66d7b51_0_18"/>
          <p:cNvSpPr txBox="1"/>
          <p:nvPr/>
        </p:nvSpPr>
        <p:spPr>
          <a:xfrm>
            <a:off x="2630525" y="847450"/>
            <a:ext cx="4909500" cy="69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l" sz="2190" b="1" dirty="0">
                <a:solidFill>
                  <a:srgbClr val="FD8284"/>
                </a:solidFill>
                <a:latin typeface="Comfortaa"/>
                <a:ea typeface="Comfortaa"/>
                <a:cs typeface="Comfortaa"/>
                <a:sym typeface="Comfortaa"/>
              </a:rPr>
              <a:t>5. Κοινωνική Ένταξη</a:t>
            </a:r>
            <a:endParaRPr sz="2190" b="1" dirty="0">
              <a:solidFill>
                <a:srgbClr val="FD8284"/>
              </a:solidFill>
              <a:latin typeface="Comfortaa"/>
              <a:ea typeface="Comfortaa"/>
              <a:cs typeface="Comfortaa"/>
              <a:sym typeface="Comfortaa"/>
            </a:endParaRPr>
          </a:p>
        </p:txBody>
      </p:sp>
      <p:pic>
        <p:nvPicPr>
          <p:cNvPr id="139" name="Google Shape;139;g2bac66d7b51_0_18"/>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40" name="Google Shape;140;g2bac66d7b51_0_18"/>
          <p:cNvSpPr/>
          <p:nvPr/>
        </p:nvSpPr>
        <p:spPr>
          <a:xfrm>
            <a:off x="2491148" y="62250"/>
            <a:ext cx="5285227" cy="351300"/>
          </a:xfrm>
          <a:prstGeom prst="rect">
            <a:avLst/>
          </a:prstGeom>
          <a:noFill/>
          <a:ln>
            <a:noFill/>
          </a:ln>
        </p:spPr>
        <p:txBody>
          <a:bodyPr spcFirstLastPara="1" wrap="square" lIns="91425" tIns="45700" rIns="91425" bIns="45700" anchor="t" anchorCtr="0">
            <a:noAutofit/>
          </a:bodyPr>
          <a:lstStyle/>
          <a:p>
            <a:pPr marL="0" marR="0" lvl="0" indent="0" algn="l" rtl="0">
              <a:lnSpc>
                <a:spcPct val="135000"/>
              </a:lnSpc>
              <a:spcBef>
                <a:spcPts val="0"/>
              </a:spcBef>
              <a:spcAft>
                <a:spcPts val="0"/>
              </a:spcAft>
              <a:buNone/>
            </a:pPr>
            <a:r>
              <a:rPr lang="el" sz="1400" b="1" i="0" u="none" strike="noStrike" cap="none" dirty="0">
                <a:solidFill>
                  <a:srgbClr val="002060"/>
                </a:solidFill>
                <a:latin typeface="Arial"/>
                <a:ea typeface="Arial"/>
                <a:cs typeface="Arial"/>
                <a:sym typeface="Arial"/>
              </a:rPr>
              <a:t>Ενότητα 2: </a:t>
            </a:r>
            <a:r>
              <a:rPr lang="el" b="1" dirty="0">
                <a:solidFill>
                  <a:srgbClr val="002060"/>
                </a:solidFill>
              </a:rPr>
              <a:t>Σ</a:t>
            </a:r>
            <a:r>
              <a:rPr lang="el-GR" b="1" dirty="0" err="1">
                <a:solidFill>
                  <a:srgbClr val="002060"/>
                </a:solidFill>
              </a:rPr>
              <a:t>υναναστροφή</a:t>
            </a:r>
            <a:r>
              <a:rPr lang="el" b="1" dirty="0">
                <a:solidFill>
                  <a:srgbClr val="002060"/>
                </a:solidFill>
              </a:rPr>
              <a:t> με και μεταξύ του προσωπικού</a:t>
            </a:r>
            <a:endParaRPr sz="1400" b="1" i="0" u="none" strike="noStrike" cap="none" dirty="0">
              <a:solidFill>
                <a:srgbClr val="00206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1184</TotalTime>
  <Words>603</Words>
  <Application>Microsoft Macintosh PowerPoint</Application>
  <PresentationFormat>On-screen Show (16:9)</PresentationFormat>
  <Paragraphs>69</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Comfortaa</vt:lpstr>
      <vt:lpstr>Comfortaa Medium</vt: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Anastasios Kondos</cp:lastModifiedBy>
  <cp:revision>23</cp:revision>
  <dcterms:modified xsi:type="dcterms:W3CDTF">2024-06-18T15:12:20Z</dcterms:modified>
</cp:coreProperties>
</file>