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Lst>
  <p:sldSz cy="5143500" cx="9144000"/>
  <p:notesSz cx="6797675" cy="9926625"/>
  <p:embeddedFontLst>
    <p:embeddedFont>
      <p:font typeface="Comfortaa Medium"/>
      <p:regular r:id="rId40"/>
      <p:bold r:id="rId41"/>
    </p:embeddedFont>
    <p:embeddedFont>
      <p:font typeface="Comfortaa"/>
      <p:regular r:id="rId42"/>
      <p:bold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44" roundtripDataSignature="AMtx7mgYhVX8PpfGIs0hJGvvLzLdlaF0R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omfortaaMedium-regular.fntdata"/><Relationship Id="rId20" Type="http://schemas.openxmlformats.org/officeDocument/2006/relationships/slide" Target="slides/slide14.xml"/><Relationship Id="rId42" Type="http://schemas.openxmlformats.org/officeDocument/2006/relationships/font" Target="fonts/Comfortaa-regular.fntdata"/><Relationship Id="rId41" Type="http://schemas.openxmlformats.org/officeDocument/2006/relationships/font" Target="fonts/ComfortaaMedium-bold.fntdata"/><Relationship Id="rId22" Type="http://schemas.openxmlformats.org/officeDocument/2006/relationships/slide" Target="slides/slide16.xml"/><Relationship Id="rId44" Type="http://customschemas.google.com/relationships/presentationmetadata" Target="metadata"/><Relationship Id="rId21" Type="http://schemas.openxmlformats.org/officeDocument/2006/relationships/slide" Target="slides/slide15.xml"/><Relationship Id="rId43" Type="http://schemas.openxmlformats.org/officeDocument/2006/relationships/font" Target="fonts/Comfortaa-bold.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Google Shape;203;p1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0" name="Google Shape;210;p1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2: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p1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4: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5" name="Google Shape;235;p1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3" name="Google Shape;243;p15: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6: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16: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17: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7" name="Google Shape;257;p1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8: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p1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9: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p19: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2: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0" name="Google Shape;280;p2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22: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p2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2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p2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24: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2" name="Google Shape;312;p2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2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0" name="Google Shape;320;p25: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6: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6: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27: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6" name="Google Shape;336;p2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28: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4" name="Google Shape;344;p2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29: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2" name="Google Shape;352;p29: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 name="Google Shape;135;p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3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0" name="Google Shape;360;p30: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3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8" name="Google Shape;368;p31: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32: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p32: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33: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6" name="Google Shape;386;p33: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4: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4: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5: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6: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6: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7: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6" name="Google Shape;166;p7: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8: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8: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9: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9:notes"/>
          <p:cNvSpPr txBox="1"/>
          <p:nvPr>
            <p:ph idx="1" type="body"/>
          </p:nvPr>
        </p:nvSpPr>
        <p:spPr>
          <a:xfrm>
            <a:off x="679768" y="4715153"/>
            <a:ext cx="5438140" cy="446698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4.png"/><Relationship Id="rId7" Type="http://schemas.openxmlformats.org/officeDocument/2006/relationships/image" Target="../media/image6.png"/><Relationship Id="rId8"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4.png"/><Relationship Id="rId7" Type="http://schemas.openxmlformats.org/officeDocument/2006/relationships/image" Target="../media/image6.png"/><Relationship Id="rId8"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1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image" Target="../media/image2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1">
    <p:spTree>
      <p:nvGrpSpPr>
        <p:cNvPr id="9" name="Shape 9"/>
        <p:cNvGrpSpPr/>
        <p:nvPr/>
      </p:nvGrpSpPr>
      <p:grpSpPr>
        <a:xfrm>
          <a:off x="0" y="0"/>
          <a:ext cx="0" cy="0"/>
          <a:chOff x="0" y="0"/>
          <a:chExt cx="0" cy="0"/>
        </a:xfrm>
      </p:grpSpPr>
      <p:pic>
        <p:nvPicPr>
          <p:cNvPr id="10" name="Google Shape;10;p35"/>
          <p:cNvPicPr preferRelativeResize="0"/>
          <p:nvPr/>
        </p:nvPicPr>
        <p:blipFill rotWithShape="1">
          <a:blip r:embed="rId2">
            <a:alphaModFix/>
          </a:blip>
          <a:srcRect b="0" l="41318" r="0" t="0"/>
          <a:stretch/>
        </p:blipFill>
        <p:spPr>
          <a:xfrm>
            <a:off x="-59925" y="874725"/>
            <a:ext cx="2494950" cy="4742225"/>
          </a:xfrm>
          <a:prstGeom prst="rect">
            <a:avLst/>
          </a:prstGeom>
          <a:noFill/>
          <a:ln>
            <a:noFill/>
          </a:ln>
        </p:spPr>
      </p:pic>
      <p:pic>
        <p:nvPicPr>
          <p:cNvPr id="11" name="Google Shape;11;p35"/>
          <p:cNvPicPr preferRelativeResize="0"/>
          <p:nvPr/>
        </p:nvPicPr>
        <p:blipFill rotWithShape="1">
          <a:blip r:embed="rId3">
            <a:alphaModFix/>
          </a:blip>
          <a:srcRect b="0" l="50914" r="0" t="23989"/>
          <a:stretch/>
        </p:blipFill>
        <p:spPr>
          <a:xfrm>
            <a:off x="-2" y="-12"/>
            <a:ext cx="2375100" cy="3677875"/>
          </a:xfrm>
          <a:prstGeom prst="rect">
            <a:avLst/>
          </a:prstGeom>
          <a:noFill/>
          <a:ln>
            <a:noFill/>
          </a:ln>
        </p:spPr>
      </p:pic>
      <p:pic>
        <p:nvPicPr>
          <p:cNvPr id="12" name="Google Shape;12;p35"/>
          <p:cNvPicPr preferRelativeResize="0"/>
          <p:nvPr/>
        </p:nvPicPr>
        <p:blipFill rotWithShape="1">
          <a:blip r:embed="rId4">
            <a:alphaModFix/>
          </a:blip>
          <a:srcRect b="0" l="0" r="0" t="0"/>
          <a:stretch/>
        </p:blipFill>
        <p:spPr>
          <a:xfrm>
            <a:off x="3000376" y="1372200"/>
            <a:ext cx="3143250" cy="933450"/>
          </a:xfrm>
          <a:prstGeom prst="rect">
            <a:avLst/>
          </a:prstGeom>
          <a:noFill/>
          <a:ln>
            <a:noFill/>
          </a:ln>
        </p:spPr>
      </p:pic>
      <p:pic>
        <p:nvPicPr>
          <p:cNvPr id="13" name="Google Shape;13;p35"/>
          <p:cNvPicPr preferRelativeResize="0"/>
          <p:nvPr/>
        </p:nvPicPr>
        <p:blipFill rotWithShape="1">
          <a:blip r:embed="rId5">
            <a:alphaModFix/>
          </a:blip>
          <a:srcRect b="0" l="0" r="0" t="0"/>
          <a:stretch/>
        </p:blipFill>
        <p:spPr>
          <a:xfrm flipH="1" rot="10800000">
            <a:off x="0" y="4054301"/>
            <a:ext cx="6661301" cy="420500"/>
          </a:xfrm>
          <a:prstGeom prst="rect">
            <a:avLst/>
          </a:prstGeom>
          <a:noFill/>
          <a:ln>
            <a:noFill/>
          </a:ln>
        </p:spPr>
      </p:pic>
      <p:pic>
        <p:nvPicPr>
          <p:cNvPr id="14" name="Google Shape;14;p35"/>
          <p:cNvPicPr preferRelativeResize="0"/>
          <p:nvPr/>
        </p:nvPicPr>
        <p:blipFill rotWithShape="1">
          <a:blip r:embed="rId6">
            <a:alphaModFix/>
          </a:blip>
          <a:srcRect b="0" l="0" r="0" t="0"/>
          <a:stretch/>
        </p:blipFill>
        <p:spPr>
          <a:xfrm>
            <a:off x="7916326" y="1595425"/>
            <a:ext cx="352425" cy="1952625"/>
          </a:xfrm>
          <a:prstGeom prst="rect">
            <a:avLst/>
          </a:prstGeom>
          <a:noFill/>
          <a:ln>
            <a:noFill/>
          </a:ln>
        </p:spPr>
      </p:pic>
      <p:pic>
        <p:nvPicPr>
          <p:cNvPr id="15" name="Google Shape;15;p35"/>
          <p:cNvPicPr preferRelativeResize="0"/>
          <p:nvPr/>
        </p:nvPicPr>
        <p:blipFill rotWithShape="1">
          <a:blip r:embed="rId7">
            <a:alphaModFix/>
          </a:blip>
          <a:srcRect b="0" l="0" r="0" t="0"/>
          <a:stretch/>
        </p:blipFill>
        <p:spPr>
          <a:xfrm>
            <a:off x="8701525" y="-82375"/>
            <a:ext cx="442475" cy="4079124"/>
          </a:xfrm>
          <a:prstGeom prst="rect">
            <a:avLst/>
          </a:prstGeom>
          <a:noFill/>
          <a:ln>
            <a:noFill/>
          </a:ln>
        </p:spPr>
      </p:pic>
      <p:pic>
        <p:nvPicPr>
          <p:cNvPr id="16" name="Google Shape;16;p35"/>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17" name="Google Shape;17;p35"/>
          <p:cNvSpPr txBox="1"/>
          <p:nvPr>
            <p:ph idx="1" type="subTitle"/>
          </p:nvPr>
        </p:nvSpPr>
        <p:spPr>
          <a:xfrm>
            <a:off x="1994400" y="2453100"/>
            <a:ext cx="5155200" cy="7932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1pPr>
            <a:lvl2pPr lvl="1"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2pPr>
            <a:lvl3pPr lvl="2"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3pPr>
            <a:lvl4pPr lvl="3"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4pPr>
            <a:lvl5pPr lvl="4"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5pPr>
            <a:lvl6pPr lvl="5"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6pPr>
            <a:lvl7pPr lvl="6"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7pPr>
            <a:lvl8pPr lvl="7"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8pPr>
            <a:lvl9pPr lvl="8"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7" name="Shape 97"/>
        <p:cNvGrpSpPr/>
        <p:nvPr/>
      </p:nvGrpSpPr>
      <p:grpSpPr>
        <a:xfrm>
          <a:off x="0" y="0"/>
          <a:ext cx="0" cy="0"/>
          <a:chOff x="0" y="0"/>
          <a:chExt cx="0" cy="0"/>
        </a:xfrm>
      </p:grpSpPr>
      <p:sp>
        <p:nvSpPr>
          <p:cNvPr id="98" name="Google Shape;98;p45"/>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99" name="Google Shape;99;p45"/>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00" name="Google Shape;100;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1" name="Shape 101"/>
        <p:cNvGrpSpPr/>
        <p:nvPr/>
      </p:nvGrpSpPr>
      <p:grpSpPr>
        <a:xfrm>
          <a:off x="0" y="0"/>
          <a:ext cx="0" cy="0"/>
          <a:chOff x="0" y="0"/>
          <a:chExt cx="0" cy="0"/>
        </a:xfrm>
      </p:grpSpPr>
      <p:sp>
        <p:nvSpPr>
          <p:cNvPr id="102" name="Google Shape;102;p46"/>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03" name="Google Shape;103;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04" name="Shape 104"/>
        <p:cNvGrpSpPr/>
        <p:nvPr/>
      </p:nvGrpSpPr>
      <p:grpSpPr>
        <a:xfrm>
          <a:off x="0" y="0"/>
          <a:ext cx="0" cy="0"/>
          <a:chOff x="0" y="0"/>
          <a:chExt cx="0" cy="0"/>
        </a:xfrm>
      </p:grpSpPr>
      <p:sp>
        <p:nvSpPr>
          <p:cNvPr id="105" name="Google Shape;105;p47"/>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47"/>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07" name="Google Shape;107;p47"/>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08" name="Google Shape;108;p47"/>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09" name="Google Shape;109;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0" name="Shape 110"/>
        <p:cNvGrpSpPr/>
        <p:nvPr/>
      </p:nvGrpSpPr>
      <p:grpSpPr>
        <a:xfrm>
          <a:off x="0" y="0"/>
          <a:ext cx="0" cy="0"/>
          <a:chOff x="0" y="0"/>
          <a:chExt cx="0" cy="0"/>
        </a:xfrm>
      </p:grpSpPr>
      <p:sp>
        <p:nvSpPr>
          <p:cNvPr id="111" name="Google Shape;111;p48"/>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112" name="Google Shape;112;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3" name="Shape 113"/>
        <p:cNvGrpSpPr/>
        <p:nvPr/>
      </p:nvGrpSpPr>
      <p:grpSpPr>
        <a:xfrm>
          <a:off x="0" y="0"/>
          <a:ext cx="0" cy="0"/>
          <a:chOff x="0" y="0"/>
          <a:chExt cx="0" cy="0"/>
        </a:xfrm>
      </p:grpSpPr>
      <p:sp>
        <p:nvSpPr>
          <p:cNvPr id="114" name="Google Shape;114;p49"/>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15" name="Google Shape;115;p49"/>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116" name="Google Shape;116;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7" name="Shape 117"/>
        <p:cNvGrpSpPr/>
        <p:nvPr/>
      </p:nvGrpSpPr>
      <p:grpSpPr>
        <a:xfrm>
          <a:off x="0" y="0"/>
          <a:ext cx="0" cy="0"/>
          <a:chOff x="0" y="0"/>
          <a:chExt cx="0" cy="0"/>
        </a:xfrm>
      </p:grpSpPr>
      <p:sp>
        <p:nvSpPr>
          <p:cNvPr id="118" name="Google Shape;118;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5">
  <p:cSld name="CUSTOM_4">
    <p:spTree>
      <p:nvGrpSpPr>
        <p:cNvPr id="18" name="Shape 18"/>
        <p:cNvGrpSpPr/>
        <p:nvPr/>
      </p:nvGrpSpPr>
      <p:grpSpPr>
        <a:xfrm>
          <a:off x="0" y="0"/>
          <a:ext cx="0" cy="0"/>
          <a:chOff x="0" y="0"/>
          <a:chExt cx="0" cy="0"/>
        </a:xfrm>
      </p:grpSpPr>
      <p:pic>
        <p:nvPicPr>
          <p:cNvPr id="19" name="Google Shape;19;p36"/>
          <p:cNvPicPr preferRelativeResize="0"/>
          <p:nvPr/>
        </p:nvPicPr>
        <p:blipFill rotWithShape="1">
          <a:blip r:embed="rId2">
            <a:alphaModFix/>
          </a:blip>
          <a:srcRect b="0" l="41318" r="0" t="0"/>
          <a:stretch/>
        </p:blipFill>
        <p:spPr>
          <a:xfrm>
            <a:off x="-70625" y="993850"/>
            <a:ext cx="2565574" cy="4742225"/>
          </a:xfrm>
          <a:prstGeom prst="rect">
            <a:avLst/>
          </a:prstGeom>
          <a:noFill/>
          <a:ln>
            <a:noFill/>
          </a:ln>
        </p:spPr>
      </p:pic>
      <p:pic>
        <p:nvPicPr>
          <p:cNvPr id="20" name="Google Shape;20;p36"/>
          <p:cNvPicPr preferRelativeResize="0"/>
          <p:nvPr/>
        </p:nvPicPr>
        <p:blipFill rotWithShape="1">
          <a:blip r:embed="rId3">
            <a:alphaModFix/>
          </a:blip>
          <a:srcRect b="0" l="50914" r="0" t="23989"/>
          <a:stretch/>
        </p:blipFill>
        <p:spPr>
          <a:xfrm>
            <a:off x="-2" y="142675"/>
            <a:ext cx="2375100" cy="3677875"/>
          </a:xfrm>
          <a:prstGeom prst="rect">
            <a:avLst/>
          </a:prstGeom>
          <a:noFill/>
          <a:ln>
            <a:noFill/>
          </a:ln>
        </p:spPr>
      </p:pic>
      <p:pic>
        <p:nvPicPr>
          <p:cNvPr id="21" name="Google Shape;21;p36"/>
          <p:cNvPicPr preferRelativeResize="0"/>
          <p:nvPr/>
        </p:nvPicPr>
        <p:blipFill rotWithShape="1">
          <a:blip r:embed="rId4">
            <a:alphaModFix/>
          </a:blip>
          <a:srcRect b="0" l="0" r="0" t="0"/>
          <a:stretch/>
        </p:blipFill>
        <p:spPr>
          <a:xfrm>
            <a:off x="7332175" y="3705420"/>
            <a:ext cx="1174800" cy="348879"/>
          </a:xfrm>
          <a:prstGeom prst="rect">
            <a:avLst/>
          </a:prstGeom>
          <a:noFill/>
          <a:ln>
            <a:noFill/>
          </a:ln>
        </p:spPr>
      </p:pic>
      <p:pic>
        <p:nvPicPr>
          <p:cNvPr id="22" name="Google Shape;22;p36"/>
          <p:cNvPicPr preferRelativeResize="0"/>
          <p:nvPr/>
        </p:nvPicPr>
        <p:blipFill rotWithShape="1">
          <a:blip r:embed="rId5">
            <a:alphaModFix/>
          </a:blip>
          <a:srcRect b="0" l="0" r="0" t="0"/>
          <a:stretch/>
        </p:blipFill>
        <p:spPr>
          <a:xfrm flipH="1" rot="10800000">
            <a:off x="0" y="4225026"/>
            <a:ext cx="6661301" cy="420500"/>
          </a:xfrm>
          <a:prstGeom prst="rect">
            <a:avLst/>
          </a:prstGeom>
          <a:noFill/>
          <a:ln>
            <a:noFill/>
          </a:ln>
        </p:spPr>
      </p:pic>
      <p:pic>
        <p:nvPicPr>
          <p:cNvPr id="23" name="Google Shape;23;p36"/>
          <p:cNvPicPr preferRelativeResize="0"/>
          <p:nvPr/>
        </p:nvPicPr>
        <p:blipFill rotWithShape="1">
          <a:blip r:embed="rId6">
            <a:alphaModFix/>
          </a:blip>
          <a:srcRect b="0" l="0" r="0" t="0"/>
          <a:stretch/>
        </p:blipFill>
        <p:spPr>
          <a:xfrm>
            <a:off x="7986100" y="1595425"/>
            <a:ext cx="282650" cy="1566075"/>
          </a:xfrm>
          <a:prstGeom prst="rect">
            <a:avLst/>
          </a:prstGeom>
          <a:noFill/>
          <a:ln>
            <a:noFill/>
          </a:ln>
        </p:spPr>
      </p:pic>
      <p:pic>
        <p:nvPicPr>
          <p:cNvPr id="24" name="Google Shape;24;p36"/>
          <p:cNvPicPr preferRelativeResize="0"/>
          <p:nvPr/>
        </p:nvPicPr>
        <p:blipFill rotWithShape="1">
          <a:blip r:embed="rId7">
            <a:alphaModFix/>
          </a:blip>
          <a:srcRect b="0" l="0" r="0" t="0"/>
          <a:stretch/>
        </p:blipFill>
        <p:spPr>
          <a:xfrm>
            <a:off x="8701525" y="-988725"/>
            <a:ext cx="549725" cy="5067851"/>
          </a:xfrm>
          <a:prstGeom prst="rect">
            <a:avLst/>
          </a:prstGeom>
          <a:noFill/>
          <a:ln>
            <a:noFill/>
          </a:ln>
        </p:spPr>
      </p:pic>
      <p:pic>
        <p:nvPicPr>
          <p:cNvPr id="25" name="Google Shape;25;p36"/>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26" name="Google Shape;26;p36"/>
          <p:cNvSpPr txBox="1"/>
          <p:nvPr>
            <p:ph idx="1" type="body"/>
          </p:nvPr>
        </p:nvSpPr>
        <p:spPr>
          <a:xfrm>
            <a:off x="2813025" y="1341725"/>
            <a:ext cx="4542900" cy="24129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p:cSld name="CUSTOM_3">
    <p:spTree>
      <p:nvGrpSpPr>
        <p:cNvPr id="27" name="Shape 27"/>
        <p:cNvGrpSpPr/>
        <p:nvPr/>
      </p:nvGrpSpPr>
      <p:grpSpPr>
        <a:xfrm>
          <a:off x="0" y="0"/>
          <a:ext cx="0" cy="0"/>
          <a:chOff x="0" y="0"/>
          <a:chExt cx="0" cy="0"/>
        </a:xfrm>
      </p:grpSpPr>
      <p:sp>
        <p:nvSpPr>
          <p:cNvPr id="28" name="Google Shape;28;p37"/>
          <p:cNvSpPr/>
          <p:nvPr/>
        </p:nvSpPr>
        <p:spPr>
          <a:xfrm rot="5400000">
            <a:off x="7151400" y="2453750"/>
            <a:ext cx="3595800" cy="3894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 name="Google Shape;29;p37"/>
          <p:cNvGrpSpPr/>
          <p:nvPr/>
        </p:nvGrpSpPr>
        <p:grpSpPr>
          <a:xfrm>
            <a:off x="1922176" y="538720"/>
            <a:ext cx="6595856" cy="469184"/>
            <a:chOff x="67201" y="3050732"/>
            <a:chExt cx="6595856" cy="469184"/>
          </a:xfrm>
        </p:grpSpPr>
        <p:grpSp>
          <p:nvGrpSpPr>
            <p:cNvPr id="30" name="Google Shape;30;p37"/>
            <p:cNvGrpSpPr/>
            <p:nvPr/>
          </p:nvGrpSpPr>
          <p:grpSpPr>
            <a:xfrm flipH="1" rot="10800000">
              <a:off x="67201" y="3050753"/>
              <a:ext cx="876505" cy="469163"/>
              <a:chOff x="1168350" y="1235525"/>
              <a:chExt cx="5519550" cy="2954425"/>
            </a:xfrm>
          </p:grpSpPr>
          <p:cxnSp>
            <p:nvCxnSpPr>
              <p:cNvPr id="31" name="Google Shape;31;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2" name="Google Shape;32;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3" name="Google Shape;33;p37"/>
            <p:cNvGrpSpPr/>
            <p:nvPr/>
          </p:nvGrpSpPr>
          <p:grpSpPr>
            <a:xfrm flipH="1" rot="10800000">
              <a:off x="943478" y="3050753"/>
              <a:ext cx="876505" cy="469163"/>
              <a:chOff x="1168350" y="1235525"/>
              <a:chExt cx="5519550" cy="2954425"/>
            </a:xfrm>
          </p:grpSpPr>
          <p:cxnSp>
            <p:nvCxnSpPr>
              <p:cNvPr id="34" name="Google Shape;34;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5" name="Google Shape;35;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6" name="Google Shape;36;p37"/>
            <p:cNvGrpSpPr/>
            <p:nvPr/>
          </p:nvGrpSpPr>
          <p:grpSpPr>
            <a:xfrm flipH="1" rot="10800000">
              <a:off x="1819755" y="3050753"/>
              <a:ext cx="876505" cy="469163"/>
              <a:chOff x="1168350" y="1235525"/>
              <a:chExt cx="5519550" cy="2954425"/>
            </a:xfrm>
          </p:grpSpPr>
          <p:cxnSp>
            <p:nvCxnSpPr>
              <p:cNvPr id="37" name="Google Shape;37;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8" name="Google Shape;38;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9" name="Google Shape;39;p37"/>
            <p:cNvGrpSpPr/>
            <p:nvPr/>
          </p:nvGrpSpPr>
          <p:grpSpPr>
            <a:xfrm flipH="1" rot="10800000">
              <a:off x="2696032" y="3050753"/>
              <a:ext cx="876505" cy="469163"/>
              <a:chOff x="1168350" y="1235525"/>
              <a:chExt cx="5519550" cy="2954425"/>
            </a:xfrm>
          </p:grpSpPr>
          <p:cxnSp>
            <p:nvCxnSpPr>
              <p:cNvPr id="40" name="Google Shape;40;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1" name="Google Shape;41;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2" name="Google Shape;42;p37"/>
            <p:cNvGrpSpPr/>
            <p:nvPr/>
          </p:nvGrpSpPr>
          <p:grpSpPr>
            <a:xfrm flipH="1" rot="10800000">
              <a:off x="3572526" y="3050753"/>
              <a:ext cx="876505" cy="469163"/>
              <a:chOff x="1168350" y="1235525"/>
              <a:chExt cx="5519550" cy="2954425"/>
            </a:xfrm>
          </p:grpSpPr>
          <p:cxnSp>
            <p:nvCxnSpPr>
              <p:cNvPr id="43" name="Google Shape;43;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4" name="Google Shape;44;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5" name="Google Shape;45;p37"/>
            <p:cNvGrpSpPr/>
            <p:nvPr/>
          </p:nvGrpSpPr>
          <p:grpSpPr>
            <a:xfrm flipH="1" rot="10800000">
              <a:off x="4448803" y="3050753"/>
              <a:ext cx="876505" cy="469163"/>
              <a:chOff x="1168350" y="1235525"/>
              <a:chExt cx="5519550" cy="2954425"/>
            </a:xfrm>
          </p:grpSpPr>
          <p:cxnSp>
            <p:nvCxnSpPr>
              <p:cNvPr id="46" name="Google Shape;46;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7" name="Google Shape;47;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8" name="Google Shape;48;p37"/>
            <p:cNvGrpSpPr/>
            <p:nvPr/>
          </p:nvGrpSpPr>
          <p:grpSpPr>
            <a:xfrm flipH="1" rot="10800000">
              <a:off x="5325080" y="3050753"/>
              <a:ext cx="876505" cy="469163"/>
              <a:chOff x="1168350" y="1235525"/>
              <a:chExt cx="5519550" cy="2954425"/>
            </a:xfrm>
          </p:grpSpPr>
          <p:cxnSp>
            <p:nvCxnSpPr>
              <p:cNvPr id="49" name="Google Shape;49;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50" name="Google Shape;50;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cxnSp>
          <p:nvCxnSpPr>
            <p:cNvPr id="51" name="Google Shape;51;p37"/>
            <p:cNvCxnSpPr/>
            <p:nvPr/>
          </p:nvCxnSpPr>
          <p:spPr>
            <a:xfrm flipH="1" rot="10800000">
              <a:off x="6201357" y="3050732"/>
              <a:ext cx="461700" cy="461700"/>
            </a:xfrm>
            <a:prstGeom prst="straightConnector1">
              <a:avLst/>
            </a:prstGeom>
            <a:noFill/>
            <a:ln cap="flat" cmpd="sng" w="28575">
              <a:solidFill>
                <a:srgbClr val="23456E"/>
              </a:solidFill>
              <a:prstDash val="solid"/>
              <a:round/>
              <a:headEnd len="sm" w="sm" type="none"/>
              <a:tailEnd len="sm" w="sm" type="none"/>
            </a:ln>
          </p:spPr>
        </p:cxnSp>
      </p:grpSp>
      <p:sp>
        <p:nvSpPr>
          <p:cNvPr id="52" name="Google Shape;52;p37"/>
          <p:cNvSpPr/>
          <p:nvPr/>
        </p:nvSpPr>
        <p:spPr>
          <a:xfrm rot="-2700000">
            <a:off x="-2694662" y="-249931"/>
            <a:ext cx="4857824" cy="4143787"/>
          </a:xfrm>
          <a:prstGeom prst="triangle">
            <a:avLst>
              <a:gd fmla="val 50000" name="adj"/>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3" name="Google Shape;53;p37"/>
          <p:cNvPicPr preferRelativeResize="0"/>
          <p:nvPr/>
        </p:nvPicPr>
        <p:blipFill rotWithShape="1">
          <a:blip r:embed="rId2">
            <a:alphaModFix/>
          </a:blip>
          <a:srcRect b="7011" l="242" r="-2085" t="11533"/>
          <a:stretch/>
        </p:blipFill>
        <p:spPr>
          <a:xfrm rot="-8099996">
            <a:off x="-1972935" y="-644764"/>
            <a:ext cx="4627878" cy="3965298"/>
          </a:xfrm>
          <a:prstGeom prst="rect">
            <a:avLst/>
          </a:prstGeom>
          <a:noFill/>
          <a:ln>
            <a:noFill/>
          </a:ln>
        </p:spPr>
      </p:pic>
      <p:sp>
        <p:nvSpPr>
          <p:cNvPr id="54" name="Google Shape;54;p37"/>
          <p:cNvSpPr/>
          <p:nvPr/>
        </p:nvSpPr>
        <p:spPr>
          <a:xfrm rot="3600006">
            <a:off x="3613847" y="4048015"/>
            <a:ext cx="752402" cy="610071"/>
          </a:xfrm>
          <a:prstGeom prst="triangle">
            <a:avLst>
              <a:gd fmla="val 50000" name="adj"/>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37"/>
          <p:cNvSpPr/>
          <p:nvPr/>
        </p:nvSpPr>
        <p:spPr>
          <a:xfrm>
            <a:off x="3229750" y="3874675"/>
            <a:ext cx="683400" cy="683400"/>
          </a:xfrm>
          <a:prstGeom prst="donut">
            <a:avLst>
              <a:gd fmla="val 2171"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6" name="Google Shape;56;p37"/>
          <p:cNvGrpSpPr/>
          <p:nvPr/>
        </p:nvGrpSpPr>
        <p:grpSpPr>
          <a:xfrm rot="5400000">
            <a:off x="333975" y="4208913"/>
            <a:ext cx="1209600" cy="188100"/>
            <a:chOff x="322300" y="4485375"/>
            <a:chExt cx="1209600" cy="188100"/>
          </a:xfrm>
        </p:grpSpPr>
        <p:cxnSp>
          <p:nvCxnSpPr>
            <p:cNvPr id="57" name="Google Shape;57;p37"/>
            <p:cNvCxnSpPr/>
            <p:nvPr/>
          </p:nvCxnSpPr>
          <p:spPr>
            <a:xfrm flipH="1" rot="10800000">
              <a:off x="3223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58" name="Google Shape;58;p37"/>
            <p:cNvCxnSpPr/>
            <p:nvPr/>
          </p:nvCxnSpPr>
          <p:spPr>
            <a:xfrm flipH="1" rot="10800000">
              <a:off x="5239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59" name="Google Shape;59;p37"/>
            <p:cNvCxnSpPr/>
            <p:nvPr/>
          </p:nvCxnSpPr>
          <p:spPr>
            <a:xfrm flipH="1" rot="10800000">
              <a:off x="7255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0" name="Google Shape;60;p37"/>
            <p:cNvCxnSpPr/>
            <p:nvPr/>
          </p:nvCxnSpPr>
          <p:spPr>
            <a:xfrm flipH="1" rot="10800000">
              <a:off x="9271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1" name="Google Shape;61;p37"/>
            <p:cNvCxnSpPr/>
            <p:nvPr/>
          </p:nvCxnSpPr>
          <p:spPr>
            <a:xfrm flipH="1" rot="10800000">
              <a:off x="11287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2" name="Google Shape;62;p37"/>
            <p:cNvCxnSpPr/>
            <p:nvPr/>
          </p:nvCxnSpPr>
          <p:spPr>
            <a:xfrm flipH="1" rot="10800000">
              <a:off x="1330300" y="4485375"/>
              <a:ext cx="201600" cy="188100"/>
            </a:xfrm>
            <a:prstGeom prst="straightConnector1">
              <a:avLst/>
            </a:prstGeom>
            <a:noFill/>
            <a:ln cap="flat" cmpd="sng" w="38100">
              <a:solidFill>
                <a:srgbClr val="23456E"/>
              </a:solidFill>
              <a:prstDash val="solid"/>
              <a:round/>
              <a:headEnd len="sm" w="sm" type="none"/>
              <a:tailEnd len="sm" w="sm" type="none"/>
            </a:ln>
          </p:spPr>
        </p:cxnSp>
      </p:grpSp>
      <p:pic>
        <p:nvPicPr>
          <p:cNvPr id="63" name="Google Shape;63;p37"/>
          <p:cNvPicPr preferRelativeResize="0"/>
          <p:nvPr/>
        </p:nvPicPr>
        <p:blipFill rotWithShape="1">
          <a:blip r:embed="rId3">
            <a:alphaModFix/>
          </a:blip>
          <a:srcRect b="0" l="0" r="0" t="0"/>
          <a:stretch/>
        </p:blipFill>
        <p:spPr>
          <a:xfrm>
            <a:off x="2952676" y="4446350"/>
            <a:ext cx="705974" cy="208525"/>
          </a:xfrm>
          <a:prstGeom prst="rect">
            <a:avLst/>
          </a:prstGeom>
          <a:noFill/>
          <a:ln>
            <a:noFill/>
          </a:ln>
        </p:spPr>
      </p:pic>
      <p:sp>
        <p:nvSpPr>
          <p:cNvPr id="64" name="Google Shape;64;p37"/>
          <p:cNvSpPr txBox="1"/>
          <p:nvPr>
            <p:ph idx="1" type="body"/>
          </p:nvPr>
        </p:nvSpPr>
        <p:spPr>
          <a:xfrm>
            <a:off x="3379151" y="1249447"/>
            <a:ext cx="5144586" cy="3029828"/>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CUSTOM_2">
    <p:spTree>
      <p:nvGrpSpPr>
        <p:cNvPr id="65" name="Shape 65"/>
        <p:cNvGrpSpPr/>
        <p:nvPr/>
      </p:nvGrpSpPr>
      <p:grpSpPr>
        <a:xfrm>
          <a:off x="0" y="0"/>
          <a:ext cx="0" cy="0"/>
          <a:chOff x="0" y="0"/>
          <a:chExt cx="0" cy="0"/>
        </a:xfrm>
      </p:grpSpPr>
      <p:pic>
        <p:nvPicPr>
          <p:cNvPr id="66" name="Google Shape;66;p38"/>
          <p:cNvPicPr preferRelativeResize="0"/>
          <p:nvPr/>
        </p:nvPicPr>
        <p:blipFill rotWithShape="1">
          <a:blip r:embed="rId2">
            <a:alphaModFix/>
          </a:blip>
          <a:srcRect b="0" l="0" r="0" t="0"/>
          <a:stretch/>
        </p:blipFill>
        <p:spPr>
          <a:xfrm>
            <a:off x="7763332" y="282765"/>
            <a:ext cx="981627" cy="289935"/>
          </a:xfrm>
          <a:prstGeom prst="rect">
            <a:avLst/>
          </a:prstGeom>
          <a:noFill/>
          <a:ln>
            <a:noFill/>
          </a:ln>
        </p:spPr>
      </p:pic>
      <p:sp>
        <p:nvSpPr>
          <p:cNvPr id="67" name="Google Shape;67;p38"/>
          <p:cNvSpPr/>
          <p:nvPr/>
        </p:nvSpPr>
        <p:spPr>
          <a:xfrm rot="10800000">
            <a:off x="6963600" y="-110"/>
            <a:ext cx="2180400" cy="1773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8" name="Google Shape;68;p38"/>
          <p:cNvPicPr preferRelativeResize="0"/>
          <p:nvPr/>
        </p:nvPicPr>
        <p:blipFill rotWithShape="1">
          <a:blip r:embed="rId3">
            <a:alphaModFix/>
          </a:blip>
          <a:srcRect b="0" l="74507" r="12189" t="45438"/>
          <a:stretch/>
        </p:blipFill>
        <p:spPr>
          <a:xfrm rot="10800000">
            <a:off x="0" y="2251252"/>
            <a:ext cx="604500" cy="2656098"/>
          </a:xfrm>
          <a:prstGeom prst="rect">
            <a:avLst/>
          </a:prstGeom>
          <a:noFill/>
          <a:ln>
            <a:noFill/>
          </a:ln>
        </p:spPr>
      </p:pic>
      <p:sp>
        <p:nvSpPr>
          <p:cNvPr id="69" name="Google Shape;69;p38"/>
          <p:cNvSpPr/>
          <p:nvPr/>
        </p:nvSpPr>
        <p:spPr>
          <a:xfrm>
            <a:off x="8150425" y="3465450"/>
            <a:ext cx="604500" cy="604500"/>
          </a:xfrm>
          <a:prstGeom prst="ellipse">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0" name="Google Shape;70;p38"/>
          <p:cNvPicPr preferRelativeResize="0"/>
          <p:nvPr/>
        </p:nvPicPr>
        <p:blipFill rotWithShape="1">
          <a:blip r:embed="rId4">
            <a:alphaModFix/>
          </a:blip>
          <a:srcRect b="0" l="0" r="0" t="0"/>
          <a:stretch/>
        </p:blipFill>
        <p:spPr>
          <a:xfrm flipH="1">
            <a:off x="8343975" y="2571750"/>
            <a:ext cx="217400" cy="713525"/>
          </a:xfrm>
          <a:prstGeom prst="rect">
            <a:avLst/>
          </a:prstGeom>
          <a:noFill/>
          <a:ln>
            <a:noFill/>
          </a:ln>
        </p:spPr>
      </p:pic>
      <p:sp>
        <p:nvSpPr>
          <p:cNvPr id="71" name="Google Shape;71;p38"/>
          <p:cNvSpPr/>
          <p:nvPr/>
        </p:nvSpPr>
        <p:spPr>
          <a:xfrm>
            <a:off x="7763313" y="3628050"/>
            <a:ext cx="819000" cy="819000"/>
          </a:xfrm>
          <a:prstGeom prst="donut">
            <a:avLst>
              <a:gd fmla="val 1940"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8"/>
          <p:cNvSpPr txBox="1"/>
          <p:nvPr>
            <p:ph idx="1" type="body"/>
          </p:nvPr>
        </p:nvSpPr>
        <p:spPr>
          <a:xfrm>
            <a:off x="965148" y="1577175"/>
            <a:ext cx="6390900" cy="27021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
        <p:nvSpPr>
          <p:cNvPr id="73" name="Google Shape;73;p38"/>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1pPr>
            <a:lvl2pPr lvl="1"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2pPr>
            <a:lvl3pPr lvl="2"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3pPr>
            <a:lvl4pPr lvl="3"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4pPr>
            <a:lvl5pPr lvl="4"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5pPr>
            <a:lvl6pPr lvl="5"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6pPr>
            <a:lvl7pPr lvl="6"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7pPr>
            <a:lvl8pPr lvl="7"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8pPr>
            <a:lvl9pPr lvl="8"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8" name="Shape 78"/>
        <p:cNvGrpSpPr/>
        <p:nvPr/>
      </p:nvGrpSpPr>
      <p:grpSpPr>
        <a:xfrm>
          <a:off x="0" y="0"/>
          <a:ext cx="0" cy="0"/>
          <a:chOff x="0" y="0"/>
          <a:chExt cx="0" cy="0"/>
        </a:xfrm>
      </p:grpSpPr>
      <p:sp>
        <p:nvSpPr>
          <p:cNvPr id="79" name="Google Shape;79;p40"/>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80" name="Google Shape;80;p40"/>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81" name="Google Shape;81;p4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2" name="Shape 82"/>
        <p:cNvGrpSpPr/>
        <p:nvPr/>
      </p:nvGrpSpPr>
      <p:grpSpPr>
        <a:xfrm>
          <a:off x="0" y="0"/>
          <a:ext cx="0" cy="0"/>
          <a:chOff x="0" y="0"/>
          <a:chExt cx="0" cy="0"/>
        </a:xfrm>
      </p:grpSpPr>
      <p:sp>
        <p:nvSpPr>
          <p:cNvPr id="83" name="Google Shape;83;p41"/>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84" name="Google Shape;84;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5" name="Shape 85"/>
        <p:cNvGrpSpPr/>
        <p:nvPr/>
      </p:nvGrpSpPr>
      <p:grpSpPr>
        <a:xfrm>
          <a:off x="0" y="0"/>
          <a:ext cx="0" cy="0"/>
          <a:chOff x="0" y="0"/>
          <a:chExt cx="0" cy="0"/>
        </a:xfrm>
      </p:grpSpPr>
      <p:sp>
        <p:nvSpPr>
          <p:cNvPr id="86" name="Google Shape;86;p4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87" name="Google Shape;87;p4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88" name="Google Shape;88;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89" name="Shape 89"/>
        <p:cNvGrpSpPr/>
        <p:nvPr/>
      </p:nvGrpSpPr>
      <p:grpSpPr>
        <a:xfrm>
          <a:off x="0" y="0"/>
          <a:ext cx="0" cy="0"/>
          <a:chOff x="0" y="0"/>
          <a:chExt cx="0" cy="0"/>
        </a:xfrm>
      </p:grpSpPr>
      <p:sp>
        <p:nvSpPr>
          <p:cNvPr id="90" name="Google Shape;90;p4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1" name="Google Shape;91;p43"/>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92" name="Google Shape;92;p43"/>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93" name="Google Shape;93;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4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6" name="Google Shape;96;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11" Type="http://schemas.openxmlformats.org/officeDocument/2006/relationships/slideLayout" Target="../slideLayouts/slideLayout15.xml"/><Relationship Id="rId10" Type="http://schemas.openxmlformats.org/officeDocument/2006/relationships/slideLayout" Target="../slideLayouts/slideLayout14.xml"/><Relationship Id="rId12" Type="http://schemas.openxmlformats.org/officeDocument/2006/relationships/theme" Target="../theme/theme2.xml"/><Relationship Id="rId9" Type="http://schemas.openxmlformats.org/officeDocument/2006/relationships/slideLayout" Target="../slideLayouts/slideLayout13.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slideLayout" Target="../slideLayouts/slideLayout11.xml"/><Relationship Id="rId8"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3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3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74" name="Shape 74"/>
        <p:cNvGrpSpPr/>
        <p:nvPr/>
      </p:nvGrpSpPr>
      <p:grpSpPr>
        <a:xfrm>
          <a:off x="0" y="0"/>
          <a:ext cx="0" cy="0"/>
          <a:chOff x="0" y="0"/>
          <a:chExt cx="0" cy="0"/>
        </a:xfrm>
      </p:grpSpPr>
      <p:sp>
        <p:nvSpPr>
          <p:cNvPr id="75" name="Google Shape;75;p3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6" name="Google Shape;76;p3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77" name="Google Shape;77;p3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9.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www.youtube.com/watch?v=wxVgd8h1svU" TargetMode="External"/><Relationship Id="rId4" Type="http://schemas.openxmlformats.org/officeDocument/2006/relationships/image" Target="../media/image21.png"/><Relationship Id="rId5" Type="http://schemas.openxmlformats.org/officeDocument/2006/relationships/image" Target="../media/image1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1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1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1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9.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1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19.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19.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9.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19.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19.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2.png"/><Relationship Id="rId4" Type="http://schemas.openxmlformats.org/officeDocument/2006/relationships/image" Target="../media/image19.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19.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19.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9.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1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www.youtube.com/watch?v=9hci51w8xhkV" TargetMode="External"/><Relationship Id="rId4" Type="http://schemas.openxmlformats.org/officeDocument/2006/relationships/hyperlink" Target="https://www.youtube.com/watch?v=9hci51w8xhkV" TargetMode="External"/><Relationship Id="rId5" Type="http://schemas.openxmlformats.org/officeDocument/2006/relationships/image" Target="../media/image21.png"/><Relationship Id="rId6" Type="http://schemas.openxmlformats.org/officeDocument/2006/relationships/image" Target="../media/image1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hyperlink" Target="https://www.qmbase.com/en/introduction-to-the-concepts-of-change-management/#Section-6" TargetMode="External"/><Relationship Id="rId4" Type="http://schemas.openxmlformats.org/officeDocument/2006/relationships/hyperlink" Target="https://www.qmbase.com/en/introduction-to-the-concepts-of-change-management/#Section-5" TargetMode="External"/><Relationship Id="rId5" Type="http://schemas.openxmlformats.org/officeDocument/2006/relationships/image" Target="../media/image21.png"/><Relationship Id="rId6"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
          <p:cNvSpPr txBox="1"/>
          <p:nvPr>
            <p:ph idx="1" type="subTitle"/>
          </p:nvPr>
        </p:nvSpPr>
        <p:spPr>
          <a:xfrm>
            <a:off x="1240464" y="2658662"/>
            <a:ext cx="6627628" cy="124703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100"/>
              <a:buNone/>
            </a:pPr>
            <a:r>
              <a:rPr lang="en-US"/>
              <a:t>Das Spektrum der Gastfreundschaft</a:t>
            </a:r>
            <a:endParaRPr/>
          </a:p>
          <a:p>
            <a:pPr indent="0" lvl="0" marL="0" rtl="0" algn="ctr">
              <a:lnSpc>
                <a:spcPct val="100000"/>
              </a:lnSpc>
              <a:spcBef>
                <a:spcPts val="0"/>
              </a:spcBef>
              <a:spcAft>
                <a:spcPts val="0"/>
              </a:spcAft>
              <a:buSzPts val="2100"/>
              <a:buNone/>
            </a:pPr>
            <a:r>
              <a:t/>
            </a:r>
            <a:endParaRPr/>
          </a:p>
          <a:p>
            <a:pPr indent="0" lvl="0" marL="0" rtl="0" algn="ctr">
              <a:lnSpc>
                <a:spcPct val="100000"/>
              </a:lnSpc>
              <a:spcBef>
                <a:spcPts val="0"/>
              </a:spcBef>
              <a:spcAft>
                <a:spcPts val="0"/>
              </a:spcAft>
              <a:buSzPts val="2100"/>
              <a:buNone/>
            </a:pPr>
            <a:r>
              <a:rPr lang="en-US" sz="1000"/>
              <a:t>Projektnummer: 2022-1-CY01-KA220-VET-000086365</a:t>
            </a:r>
            <a:endParaRPr sz="1000"/>
          </a:p>
        </p:txBody>
      </p:sp>
      <p:pic>
        <p:nvPicPr>
          <p:cNvPr id="124" name="Google Shape;124;p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25" name="Google Shape;125;p1"/>
          <p:cNvSpPr/>
          <p:nvPr/>
        </p:nvSpPr>
        <p:spPr>
          <a:xfrm>
            <a:off x="1353878" y="4589502"/>
            <a:ext cx="7023504" cy="507791"/>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900"/>
              <a:buFont typeface="Arial"/>
              <a:buNone/>
            </a:pPr>
            <a:r>
              <a:rPr b="1" i="0" lang="en-US" sz="900" u="none" cap="none" strike="noStrike">
                <a:solidFill>
                  <a:srgbClr val="1F4E79"/>
                </a:solidFill>
                <a:latin typeface="Calibri"/>
                <a:ea typeface="Calibri"/>
                <a:cs typeface="Calibri"/>
                <a:sym typeface="Calibri"/>
              </a:rPr>
              <a:t>Dieses Projekt wurde mit Unterstützung der Europäischen Kommission finanziert. Diese Veröffentlichung spiegelt ausschließlich die Ansichten des Autors wider. Die Kommission kann nicht für die Verwendung der darin enthaltenen Informationen verantwortlich gemacht werden.</a:t>
            </a:r>
            <a:endParaRPr b="0" i="0" sz="900" u="none" cap="none" strike="noStrike">
              <a:solidFill>
                <a:srgbClr val="000000"/>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0"/>
          <p:cNvSpPr txBox="1"/>
          <p:nvPr>
            <p:ph idx="1" type="body"/>
          </p:nvPr>
        </p:nvSpPr>
        <p:spPr>
          <a:xfrm>
            <a:off x="2281554" y="443296"/>
            <a:ext cx="5237825" cy="4306689"/>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300">
                <a:solidFill>
                  <a:srgbClr val="FD8284"/>
                </a:solidFill>
              </a:rPr>
              <a:t>Praktische Tools in unserem Change-Management</a:t>
            </a:r>
            <a:endParaRPr sz="1300"/>
          </a:p>
          <a:p>
            <a:pPr indent="0" lvl="0" marL="0" rtl="0" algn="l">
              <a:lnSpc>
                <a:spcPct val="115000"/>
              </a:lnSpc>
              <a:spcBef>
                <a:spcPts val="0"/>
              </a:spcBef>
              <a:spcAft>
                <a:spcPts val="0"/>
              </a:spcAft>
              <a:buSzPts val="2100"/>
              <a:buNone/>
            </a:pPr>
            <a:r>
              <a:t/>
            </a:r>
            <a:endParaRPr sz="1300">
              <a:solidFill>
                <a:srgbClr val="FD8284"/>
              </a:solidFill>
            </a:endParaRPr>
          </a:p>
          <a:p>
            <a:pPr indent="0" lvl="0" marL="0" rtl="0" algn="l">
              <a:lnSpc>
                <a:spcPct val="115000"/>
              </a:lnSpc>
              <a:spcBef>
                <a:spcPts val="0"/>
              </a:spcBef>
              <a:spcAft>
                <a:spcPts val="0"/>
              </a:spcAft>
              <a:buSzPts val="2100"/>
              <a:buNone/>
            </a:pPr>
            <a:r>
              <a:rPr lang="en-US" sz="1300"/>
              <a:t>Digitale und nicht digitale Change-Management-Tools können den für das Change-Management verantwortlichen Hospitality-ManagerInnen dabei helfen, Aufgaben zu recherchieren, zu analysieren, vorzubereiten und umzusetzen.</a:t>
            </a:r>
            <a:endParaRPr sz="1300"/>
          </a:p>
          <a:p>
            <a:pPr indent="0" lvl="0" marL="0" rtl="0" algn="l">
              <a:lnSpc>
                <a:spcPct val="115000"/>
              </a:lnSpc>
              <a:spcBef>
                <a:spcPts val="0"/>
              </a:spcBef>
              <a:spcAft>
                <a:spcPts val="0"/>
              </a:spcAft>
              <a:buSzPts val="2100"/>
              <a:buNone/>
            </a:pPr>
            <a:r>
              <a:t/>
            </a:r>
            <a:endParaRPr sz="1300"/>
          </a:p>
          <a:p>
            <a:pPr indent="-342900" lvl="0" marL="342900" rtl="0" algn="l">
              <a:lnSpc>
                <a:spcPct val="115000"/>
              </a:lnSpc>
              <a:spcBef>
                <a:spcPts val="0"/>
              </a:spcBef>
              <a:spcAft>
                <a:spcPts val="0"/>
              </a:spcAft>
              <a:buSzPts val="2100"/>
              <a:buFont typeface="Arial"/>
              <a:buChar char="•"/>
            </a:pPr>
            <a:r>
              <a:rPr lang="en-US" sz="1300"/>
              <a:t>In einem </a:t>
            </a:r>
            <a:r>
              <a:rPr lang="en-US" sz="1300">
                <a:solidFill>
                  <a:srgbClr val="FD8284"/>
                </a:solidFill>
              </a:rPr>
              <a:t>kleinen Unternehmen </a:t>
            </a:r>
            <a:r>
              <a:rPr lang="en-US" sz="1300"/>
              <a:t>können digitale Tools beispielsweise einfach aus Tabellen, Gantt-Diagrammen und Flussdiagrammen bestehen.</a:t>
            </a:r>
            <a:endParaRPr sz="1300"/>
          </a:p>
          <a:p>
            <a:pPr indent="-342900" lvl="0" marL="342900" rtl="0" algn="l">
              <a:lnSpc>
                <a:spcPct val="115000"/>
              </a:lnSpc>
              <a:spcBef>
                <a:spcPts val="0"/>
              </a:spcBef>
              <a:spcAft>
                <a:spcPts val="0"/>
              </a:spcAft>
              <a:buSzPts val="2100"/>
              <a:buFont typeface="Arial"/>
              <a:buChar char="•"/>
            </a:pPr>
            <a:r>
              <a:rPr lang="en-US" sz="1300">
                <a:solidFill>
                  <a:srgbClr val="FD8284"/>
                </a:solidFill>
              </a:rPr>
              <a:t>Größere Organisationen </a:t>
            </a:r>
            <a:r>
              <a:rPr lang="en-US" sz="1300"/>
              <a:t>nutzen in der Regel Softwarepakete, um Änderungsprotokolle digital zu verwalten und den beteiligten Mitarbeitenden eine integrierte, ganzheitliche Sicht auf Änderungen und deren Auswirkungen zu bieten.</a:t>
            </a:r>
            <a:endParaRPr sz="1300"/>
          </a:p>
          <a:p>
            <a:pPr indent="0" lvl="0" marL="0" rtl="0" algn="l">
              <a:lnSpc>
                <a:spcPct val="115000"/>
              </a:lnSpc>
              <a:spcBef>
                <a:spcPts val="0"/>
              </a:spcBef>
              <a:spcAft>
                <a:spcPts val="0"/>
              </a:spcAft>
              <a:buSzPts val="2100"/>
              <a:buNone/>
            </a:pPr>
            <a:r>
              <a:t/>
            </a:r>
            <a:endParaRPr sz="1300">
              <a:solidFill>
                <a:srgbClr val="FD8284"/>
              </a:solidFill>
            </a:endParaRPr>
          </a:p>
        </p:txBody>
      </p:sp>
      <p:sp>
        <p:nvSpPr>
          <p:cNvPr id="206" name="Google Shape;206;p10"/>
          <p:cNvSpPr/>
          <p:nvPr/>
        </p:nvSpPr>
        <p:spPr>
          <a:xfrm>
            <a:off x="3201218" y="62262"/>
            <a:ext cx="3310418"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pic>
        <p:nvPicPr>
          <p:cNvPr id="207" name="Google Shape;207;p1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1"/>
          <p:cNvSpPr txBox="1"/>
          <p:nvPr>
            <p:ph type="title"/>
          </p:nvPr>
        </p:nvSpPr>
        <p:spPr>
          <a:xfrm>
            <a:off x="594805" y="634386"/>
            <a:ext cx="7386220" cy="694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100"/>
              <a:buNone/>
            </a:pPr>
            <a:r>
              <a:rPr lang="en-US" sz="1800"/>
              <a:t>Praktische Tools: Wichtige nicht-digitale Tools. </a:t>
            </a:r>
            <a:br>
              <a:rPr lang="en-US" sz="1800"/>
            </a:br>
            <a:br>
              <a:rPr lang="en-US" sz="1800"/>
            </a:br>
            <a:r>
              <a:rPr lang="en-US" sz="1500">
                <a:solidFill>
                  <a:schemeClr val="dk1"/>
                </a:solidFill>
              </a:rPr>
              <a:t>Verantwortliche Führungskräfte im Gastgewerbe, die sich mit der Integration von Personal mit ASS befassen, können Folgendes nutzen:</a:t>
            </a:r>
            <a:br>
              <a:rPr lang="en-US" sz="1500">
                <a:solidFill>
                  <a:schemeClr val="dk1"/>
                </a:solidFill>
              </a:rPr>
            </a:br>
            <a:br>
              <a:rPr lang="en-US" sz="1800"/>
            </a:br>
            <a:br>
              <a:rPr lang="en-US" sz="1800"/>
            </a:br>
            <a:endParaRPr sz="1800"/>
          </a:p>
        </p:txBody>
      </p:sp>
      <p:sp>
        <p:nvSpPr>
          <p:cNvPr id="213" name="Google Shape;213;p11"/>
          <p:cNvSpPr/>
          <p:nvPr/>
        </p:nvSpPr>
        <p:spPr>
          <a:xfrm>
            <a:off x="3201218" y="62262"/>
            <a:ext cx="3199582"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214" name="Google Shape;214;p11"/>
          <p:cNvSpPr txBox="1"/>
          <p:nvPr>
            <p:ph idx="1" type="body"/>
          </p:nvPr>
        </p:nvSpPr>
        <p:spPr>
          <a:xfrm>
            <a:off x="719610" y="1822622"/>
            <a:ext cx="7128249" cy="2702100"/>
          </a:xfrm>
          <a:prstGeom prst="rect">
            <a:avLst/>
          </a:prstGeom>
          <a:noFill/>
          <a:ln>
            <a:noFill/>
          </a:ln>
        </p:spPr>
        <p:txBody>
          <a:bodyPr anchorCtr="0" anchor="t" bIns="91425" lIns="91425" spcFirstLastPara="1" rIns="91425" wrap="square" tIns="91425">
            <a:noAutofit/>
          </a:bodyPr>
          <a:lstStyle/>
          <a:p>
            <a:pPr indent="-336550" lvl="0" marL="342900" rtl="0" algn="l">
              <a:lnSpc>
                <a:spcPct val="135000"/>
              </a:lnSpc>
              <a:spcBef>
                <a:spcPts val="0"/>
              </a:spcBef>
              <a:spcAft>
                <a:spcPts val="0"/>
              </a:spcAft>
              <a:buSzPts val="2000"/>
              <a:buFont typeface="Arial"/>
              <a:buChar char="•"/>
            </a:pPr>
            <a:r>
              <a:rPr lang="en-US" sz="1400">
                <a:solidFill>
                  <a:srgbClr val="FD8284"/>
                </a:solidFill>
              </a:rPr>
              <a:t>Kulturanalyse: </a:t>
            </a:r>
            <a:r>
              <a:rPr lang="en-US" sz="1400"/>
              <a:t>Zur Identifizierung von Hindernissen für Veränderungen.</a:t>
            </a:r>
            <a:endParaRPr sz="1400"/>
          </a:p>
          <a:p>
            <a:pPr indent="-336550" lvl="0" marL="342900" rtl="0" algn="l">
              <a:lnSpc>
                <a:spcPct val="135000"/>
              </a:lnSpc>
              <a:spcBef>
                <a:spcPts val="0"/>
              </a:spcBef>
              <a:spcAft>
                <a:spcPts val="0"/>
              </a:spcAft>
              <a:buSzPts val="2000"/>
              <a:buFont typeface="Arial"/>
              <a:buChar char="•"/>
            </a:pPr>
            <a:r>
              <a:rPr lang="en-US" sz="1400">
                <a:solidFill>
                  <a:srgbClr val="FD8284"/>
                </a:solidFill>
              </a:rPr>
              <a:t>Konfliktmanagement: </a:t>
            </a:r>
            <a:r>
              <a:rPr lang="en-US" sz="1400"/>
              <a:t>Vermittlung bei eskalierenden Spannungen.</a:t>
            </a:r>
            <a:endParaRPr sz="1400"/>
          </a:p>
          <a:p>
            <a:pPr indent="-336550" lvl="0" marL="342900" rtl="0" algn="l">
              <a:lnSpc>
                <a:spcPct val="135000"/>
              </a:lnSpc>
              <a:spcBef>
                <a:spcPts val="0"/>
              </a:spcBef>
              <a:spcAft>
                <a:spcPts val="0"/>
              </a:spcAft>
              <a:buSzPts val="2000"/>
              <a:buFont typeface="Arial"/>
              <a:buChar char="•"/>
            </a:pPr>
            <a:r>
              <a:rPr lang="en-US" sz="1400">
                <a:solidFill>
                  <a:srgbClr val="FD8284"/>
                </a:solidFill>
              </a:rPr>
              <a:t>Teambuilding: </a:t>
            </a:r>
            <a:r>
              <a:rPr lang="en-US" sz="1400"/>
              <a:t>Zur Stärkung des Teamzusammenhalts in turbulenten Zeiten.</a:t>
            </a:r>
            <a:endParaRPr sz="1400"/>
          </a:p>
          <a:p>
            <a:pPr indent="-336550" lvl="0" marL="342900" rtl="0" algn="l">
              <a:lnSpc>
                <a:spcPct val="135000"/>
              </a:lnSpc>
              <a:spcBef>
                <a:spcPts val="0"/>
              </a:spcBef>
              <a:spcAft>
                <a:spcPts val="0"/>
              </a:spcAft>
              <a:buSzPts val="2000"/>
              <a:buFont typeface="Arial"/>
              <a:buChar char="•"/>
            </a:pPr>
            <a:r>
              <a:rPr lang="en-US" sz="1400">
                <a:solidFill>
                  <a:srgbClr val="FD8284"/>
                </a:solidFill>
              </a:rPr>
              <a:t>Änderungsberichterstattung: </a:t>
            </a:r>
            <a:r>
              <a:rPr lang="en-US" sz="1400"/>
              <a:t>Zur Dokumentation des Fortschritts anhand der wichtigsten Leistungsindikatoren (KPIs).</a:t>
            </a:r>
            <a:endParaRPr sz="1400"/>
          </a:p>
          <a:p>
            <a:pPr indent="-336550" lvl="0" marL="342900" rtl="0" algn="l">
              <a:lnSpc>
                <a:spcPct val="135000"/>
              </a:lnSpc>
              <a:spcBef>
                <a:spcPts val="0"/>
              </a:spcBef>
              <a:spcAft>
                <a:spcPts val="0"/>
              </a:spcAft>
              <a:buSzPts val="2000"/>
              <a:buFont typeface="Arial"/>
              <a:buChar char="•"/>
            </a:pPr>
            <a:r>
              <a:rPr lang="en-US" sz="1400">
                <a:solidFill>
                  <a:srgbClr val="FD8284"/>
                </a:solidFill>
              </a:rPr>
              <a:t>Coaching: </a:t>
            </a:r>
            <a:r>
              <a:rPr lang="en-US" sz="1400"/>
              <a:t>Um Personal bei der Anpassung an neue Rollen zu helfen.</a:t>
            </a:r>
            <a:endParaRPr sz="1400"/>
          </a:p>
        </p:txBody>
      </p:sp>
      <p:pic>
        <p:nvPicPr>
          <p:cNvPr id="215" name="Google Shape;215;p1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2"/>
          <p:cNvSpPr txBox="1"/>
          <p:nvPr>
            <p:ph idx="1" type="body"/>
          </p:nvPr>
        </p:nvSpPr>
        <p:spPr>
          <a:xfrm>
            <a:off x="2397398" y="896471"/>
            <a:ext cx="5504163" cy="4306689"/>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300">
                <a:solidFill>
                  <a:srgbClr val="FD8284"/>
                </a:solidFill>
              </a:rPr>
              <a:t>Schlüsselphasen eines effektiven Change-Management-Prozesses</a:t>
            </a:r>
            <a:endParaRPr sz="1300"/>
          </a:p>
          <a:p>
            <a:pPr indent="0" lvl="0" marL="0" rtl="0" algn="l">
              <a:lnSpc>
                <a:spcPct val="115000"/>
              </a:lnSpc>
              <a:spcBef>
                <a:spcPts val="0"/>
              </a:spcBef>
              <a:spcAft>
                <a:spcPts val="0"/>
              </a:spcAft>
              <a:buSzPts val="2100"/>
              <a:buNone/>
            </a:pPr>
            <a:r>
              <a:t/>
            </a:r>
            <a:endParaRPr sz="1300">
              <a:solidFill>
                <a:srgbClr val="FD8284"/>
              </a:solidFill>
            </a:endParaRPr>
          </a:p>
          <a:p>
            <a:pPr indent="-342900" lvl="0" marL="342900" rtl="0" algn="l">
              <a:lnSpc>
                <a:spcPct val="115000"/>
              </a:lnSpc>
              <a:spcBef>
                <a:spcPts val="0"/>
              </a:spcBef>
              <a:spcAft>
                <a:spcPts val="0"/>
              </a:spcAft>
              <a:buSzPts val="2100"/>
              <a:buFont typeface="Arial"/>
              <a:buChar char="•"/>
            </a:pPr>
            <a:r>
              <a:rPr lang="en-US" sz="1300">
                <a:solidFill>
                  <a:schemeClr val="dk1"/>
                </a:solidFill>
              </a:rPr>
              <a:t>Identifizieren Sie Bereiche, die einer Änderung bedürfen</a:t>
            </a:r>
            <a:endParaRPr sz="1300"/>
          </a:p>
          <a:p>
            <a:pPr indent="-342900" lvl="0" marL="342900" rtl="0" algn="l">
              <a:lnSpc>
                <a:spcPct val="115000"/>
              </a:lnSpc>
              <a:spcBef>
                <a:spcPts val="0"/>
              </a:spcBef>
              <a:spcAft>
                <a:spcPts val="0"/>
              </a:spcAft>
              <a:buSzPts val="2100"/>
              <a:buFont typeface="Arial"/>
              <a:buChar char="•"/>
            </a:pPr>
            <a:r>
              <a:rPr lang="en-US" sz="1300">
                <a:solidFill>
                  <a:schemeClr val="dk1"/>
                </a:solidFill>
              </a:rPr>
              <a:t>Brainstormen Sie Ideen zur Umsetzung von Änderungen</a:t>
            </a:r>
            <a:endParaRPr sz="1300"/>
          </a:p>
          <a:p>
            <a:pPr indent="-342900" lvl="0" marL="342900" rtl="0" algn="l">
              <a:lnSpc>
                <a:spcPct val="115000"/>
              </a:lnSpc>
              <a:spcBef>
                <a:spcPts val="0"/>
              </a:spcBef>
              <a:spcAft>
                <a:spcPts val="0"/>
              </a:spcAft>
              <a:buSzPts val="2100"/>
              <a:buFont typeface="Arial"/>
              <a:buChar char="•"/>
            </a:pPr>
            <a:r>
              <a:rPr lang="en-US" sz="1300">
                <a:solidFill>
                  <a:schemeClr val="dk1"/>
                </a:solidFill>
              </a:rPr>
              <a:t>Erstellen Sie Ihren Change-Management-Workflow</a:t>
            </a:r>
            <a:endParaRPr sz="1300"/>
          </a:p>
          <a:p>
            <a:pPr indent="-342900" lvl="0" marL="342900" rtl="0" algn="l">
              <a:lnSpc>
                <a:spcPct val="115000"/>
              </a:lnSpc>
              <a:spcBef>
                <a:spcPts val="0"/>
              </a:spcBef>
              <a:spcAft>
                <a:spcPts val="0"/>
              </a:spcAft>
              <a:buSzPts val="2100"/>
              <a:buFont typeface="Arial"/>
              <a:buChar char="•"/>
            </a:pPr>
            <a:r>
              <a:rPr lang="en-US" sz="1300">
                <a:solidFill>
                  <a:schemeClr val="dk1"/>
                </a:solidFill>
              </a:rPr>
              <a:t>Implementieren Sie den Änderungsprozess und überwachen Sie seine Ergebnisse/Erfolge</a:t>
            </a:r>
            <a:endParaRPr sz="1300">
              <a:solidFill>
                <a:schemeClr val="dk1"/>
              </a:solidFill>
            </a:endParaRPr>
          </a:p>
          <a:p>
            <a:pPr indent="-342900" lvl="0" marL="342900" rtl="0" algn="l">
              <a:lnSpc>
                <a:spcPct val="115000"/>
              </a:lnSpc>
              <a:spcBef>
                <a:spcPts val="0"/>
              </a:spcBef>
              <a:spcAft>
                <a:spcPts val="0"/>
              </a:spcAft>
              <a:buSzPts val="2100"/>
              <a:buFont typeface="Arial"/>
              <a:buChar char="•"/>
            </a:pPr>
            <a:r>
              <a:rPr lang="en-US" sz="1300">
                <a:solidFill>
                  <a:schemeClr val="dk1"/>
                </a:solidFill>
              </a:rPr>
              <a:t>Messen und optimieren Sie Prozesse im Laufe </a:t>
            </a:r>
            <a:br>
              <a:rPr lang="en-US" sz="1300">
                <a:solidFill>
                  <a:schemeClr val="dk1"/>
                </a:solidFill>
              </a:rPr>
            </a:br>
            <a:r>
              <a:rPr lang="en-US" sz="1300">
                <a:solidFill>
                  <a:schemeClr val="dk1"/>
                </a:solidFill>
              </a:rPr>
              <a:t>der Zeit</a:t>
            </a:r>
            <a:endParaRPr sz="1300"/>
          </a:p>
          <a:p>
            <a:pPr indent="0" lvl="0" marL="0" rtl="0" algn="l">
              <a:lnSpc>
                <a:spcPct val="115000"/>
              </a:lnSpc>
              <a:spcBef>
                <a:spcPts val="0"/>
              </a:spcBef>
              <a:spcAft>
                <a:spcPts val="0"/>
              </a:spcAft>
              <a:buSzPts val="2100"/>
              <a:buNone/>
            </a:pPr>
            <a:r>
              <a:t/>
            </a:r>
            <a:endParaRPr sz="1300">
              <a:solidFill>
                <a:schemeClr val="dk1"/>
              </a:solidFill>
            </a:endParaRPr>
          </a:p>
          <a:p>
            <a:pPr indent="0" lvl="0" marL="0" rtl="0" algn="l">
              <a:lnSpc>
                <a:spcPct val="115000"/>
              </a:lnSpc>
              <a:spcBef>
                <a:spcPts val="0"/>
              </a:spcBef>
              <a:spcAft>
                <a:spcPts val="0"/>
              </a:spcAft>
              <a:buSzPts val="2100"/>
              <a:buNone/>
            </a:pPr>
            <a:r>
              <a:rPr lang="en-US" sz="1300">
                <a:solidFill>
                  <a:srgbClr val="FD8284"/>
                </a:solidFill>
              </a:rPr>
              <a:t>„5 Schritte im Change-Management-Prozess“ </a:t>
            </a:r>
            <a:endParaRPr sz="1300"/>
          </a:p>
          <a:p>
            <a:pPr indent="0" lvl="0" marL="0" rtl="0" algn="l">
              <a:lnSpc>
                <a:spcPct val="115000"/>
              </a:lnSpc>
              <a:spcBef>
                <a:spcPts val="300"/>
              </a:spcBef>
              <a:spcAft>
                <a:spcPts val="0"/>
              </a:spcAft>
              <a:buSzPts val="2100"/>
              <a:buNone/>
            </a:pPr>
            <a:r>
              <a:rPr lang="en-US" sz="1300" u="sng">
                <a:solidFill>
                  <a:schemeClr val="hlink"/>
                </a:solidFill>
                <a:hlinkClick r:id="rId3"/>
              </a:rPr>
              <a:t>https://www.youtube.com/watch?v=wxVgd8h1svU</a:t>
            </a:r>
            <a:endParaRPr sz="1300"/>
          </a:p>
          <a:p>
            <a:pPr indent="0" lvl="0" marL="0" rtl="0" algn="l">
              <a:lnSpc>
                <a:spcPct val="115000"/>
              </a:lnSpc>
              <a:spcBef>
                <a:spcPts val="300"/>
              </a:spcBef>
              <a:spcAft>
                <a:spcPts val="0"/>
              </a:spcAft>
              <a:buSzPts val="2100"/>
              <a:buNone/>
            </a:pPr>
            <a:r>
              <a:t/>
            </a:r>
            <a:endParaRPr sz="1300">
              <a:solidFill>
                <a:schemeClr val="dk1"/>
              </a:solidFill>
            </a:endParaRPr>
          </a:p>
          <a:p>
            <a:pPr indent="0" lvl="0" marL="0" rtl="0" algn="l">
              <a:lnSpc>
                <a:spcPct val="115000"/>
              </a:lnSpc>
              <a:spcBef>
                <a:spcPts val="0"/>
              </a:spcBef>
              <a:spcAft>
                <a:spcPts val="0"/>
              </a:spcAft>
              <a:buSzPts val="2100"/>
              <a:buNone/>
            </a:pPr>
            <a:r>
              <a:t/>
            </a:r>
            <a:endParaRPr sz="1300">
              <a:solidFill>
                <a:schemeClr val="dk1"/>
              </a:solidFill>
            </a:endParaRPr>
          </a:p>
        </p:txBody>
      </p:sp>
      <p:sp>
        <p:nvSpPr>
          <p:cNvPr id="221" name="Google Shape;221;p12"/>
          <p:cNvSpPr/>
          <p:nvPr/>
        </p:nvSpPr>
        <p:spPr>
          <a:xfrm>
            <a:off x="3201217" y="62262"/>
            <a:ext cx="3569037"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222" name="Google Shape;222;p12"/>
          <p:cNvSpPr txBox="1"/>
          <p:nvPr/>
        </p:nvSpPr>
        <p:spPr>
          <a:xfrm>
            <a:off x="1635398" y="445444"/>
            <a:ext cx="8864620" cy="451027"/>
          </a:xfrm>
          <a:prstGeom prst="rect">
            <a:avLst/>
          </a:prstGeom>
          <a:noFill/>
          <a:ln>
            <a:noFill/>
          </a:ln>
        </p:spPr>
        <p:txBody>
          <a:bodyPr anchorCtr="0" anchor="t" bIns="91425" lIns="91425" spcFirstLastPara="1" rIns="91425" wrap="square" tIns="91425">
            <a:normAutofit fontScale="90000" lnSpcReduction="10000"/>
          </a:bodyPr>
          <a:lstStyle/>
          <a:p>
            <a:pPr indent="0" lvl="0" marL="0" marR="0" rtl="0" algn="just">
              <a:lnSpc>
                <a:spcPct val="100000"/>
              </a:lnSpc>
              <a:spcBef>
                <a:spcPts val="0"/>
              </a:spcBef>
              <a:spcAft>
                <a:spcPts val="0"/>
              </a:spcAft>
              <a:buClr>
                <a:srgbClr val="000000"/>
              </a:buClr>
              <a:buSzPct val="100000"/>
              <a:buFont typeface="Arial"/>
              <a:buNone/>
            </a:pPr>
            <a:r>
              <a:rPr b="1" i="0" lang="en-US" sz="2000" u="none" cap="none" strike="noStrike">
                <a:solidFill>
                  <a:srgbClr val="FD8284"/>
                </a:solidFill>
                <a:latin typeface="Comfortaa"/>
                <a:ea typeface="Comfortaa"/>
                <a:cs typeface="Comfortaa"/>
                <a:sym typeface="Comfortaa"/>
              </a:rPr>
              <a:t>Umsetzung</a:t>
            </a:r>
            <a:r>
              <a:rPr b="0" i="0" lang="en-US" sz="2000" u="none" cap="none" strike="noStrike">
                <a:solidFill>
                  <a:srgbClr val="FD8284"/>
                </a:solidFill>
                <a:latin typeface="Arial"/>
                <a:ea typeface="Arial"/>
                <a:cs typeface="Arial"/>
                <a:sym typeface="Arial"/>
              </a:rPr>
              <a:t> </a:t>
            </a:r>
            <a:r>
              <a:rPr b="1" i="0" lang="en-US" sz="2000" u="none" cap="none" strike="noStrike">
                <a:solidFill>
                  <a:srgbClr val="FD8284"/>
                </a:solidFill>
                <a:latin typeface="Comfortaa"/>
                <a:ea typeface="Comfortaa"/>
                <a:cs typeface="Comfortaa"/>
                <a:sym typeface="Comfortaa"/>
              </a:rPr>
              <a:t>und</a:t>
            </a:r>
            <a:r>
              <a:rPr b="0" i="0" lang="en-US" sz="2000" u="none" cap="none" strike="noStrike">
                <a:solidFill>
                  <a:srgbClr val="FD8284"/>
                </a:solidFill>
                <a:latin typeface="Arial"/>
                <a:ea typeface="Arial"/>
                <a:cs typeface="Arial"/>
                <a:sym typeface="Arial"/>
              </a:rPr>
              <a:t> </a:t>
            </a:r>
            <a:r>
              <a:rPr b="1" i="0" lang="en-US" sz="2000" u="none" cap="none" strike="noStrike">
                <a:solidFill>
                  <a:srgbClr val="FD8284"/>
                </a:solidFill>
                <a:latin typeface="Comfortaa"/>
                <a:ea typeface="Comfortaa"/>
                <a:cs typeface="Comfortaa"/>
                <a:sym typeface="Comfortaa"/>
              </a:rPr>
              <a:t>Überwachungsanpassungen</a:t>
            </a:r>
            <a:endParaRPr b="1" i="0" sz="2000" u="none" cap="none" strike="noStrike">
              <a:solidFill>
                <a:srgbClr val="FD8284"/>
              </a:solidFill>
              <a:latin typeface="Comfortaa"/>
              <a:ea typeface="Comfortaa"/>
              <a:cs typeface="Comfortaa"/>
              <a:sym typeface="Comfortaa"/>
            </a:endParaRPr>
          </a:p>
        </p:txBody>
      </p:sp>
      <p:pic>
        <p:nvPicPr>
          <p:cNvPr id="223" name="Google Shape;223;p12"/>
          <p:cNvPicPr preferRelativeResize="0"/>
          <p:nvPr/>
        </p:nvPicPr>
        <p:blipFill rotWithShape="1">
          <a:blip r:embed="rId4">
            <a:alphaModFix/>
          </a:blip>
          <a:srcRect b="0" l="0" r="0" t="0"/>
          <a:stretch/>
        </p:blipFill>
        <p:spPr>
          <a:xfrm>
            <a:off x="1952351" y="3367141"/>
            <a:ext cx="445047" cy="475529"/>
          </a:xfrm>
          <a:prstGeom prst="rect">
            <a:avLst/>
          </a:prstGeom>
          <a:noFill/>
          <a:ln>
            <a:noFill/>
          </a:ln>
        </p:spPr>
      </p:pic>
      <p:pic>
        <p:nvPicPr>
          <p:cNvPr id="224" name="Google Shape;224;p12"/>
          <p:cNvPicPr preferRelativeResize="0"/>
          <p:nvPr/>
        </p:nvPicPr>
        <p:blipFill rotWithShape="1">
          <a:blip r:embed="rId5">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3"/>
          <p:cNvSpPr txBox="1"/>
          <p:nvPr>
            <p:ph type="title"/>
          </p:nvPr>
        </p:nvSpPr>
        <p:spPr>
          <a:xfrm>
            <a:off x="269641" y="445444"/>
            <a:ext cx="9276907" cy="694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FD8284"/>
              </a:buClr>
              <a:buSzPts val="3100"/>
              <a:buFont typeface="Comfortaa"/>
              <a:buNone/>
            </a:pPr>
            <a:r>
              <a:rPr lang="en-US" sz="1800"/>
              <a:t>Schlüsselphasen eines effektiven Change-Management-Prozesses</a:t>
            </a:r>
            <a:br>
              <a:rPr lang="en-US" sz="1800"/>
            </a:br>
            <a:br>
              <a:rPr lang="en-US" sz="1800"/>
            </a:br>
            <a:br>
              <a:rPr lang="en-US" sz="1800"/>
            </a:br>
            <a:br>
              <a:rPr lang="en-US" sz="1800"/>
            </a:br>
            <a:endParaRPr sz="1800"/>
          </a:p>
        </p:txBody>
      </p:sp>
      <p:sp>
        <p:nvSpPr>
          <p:cNvPr id="230" name="Google Shape;230;p13"/>
          <p:cNvSpPr/>
          <p:nvPr/>
        </p:nvSpPr>
        <p:spPr>
          <a:xfrm>
            <a:off x="3201218" y="62262"/>
            <a:ext cx="3208818"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231" name="Google Shape;231;p13"/>
          <p:cNvSpPr txBox="1"/>
          <p:nvPr>
            <p:ph idx="1" type="body"/>
          </p:nvPr>
        </p:nvSpPr>
        <p:spPr>
          <a:xfrm>
            <a:off x="609600" y="995954"/>
            <a:ext cx="7225553" cy="3549151"/>
          </a:xfrm>
          <a:prstGeom prst="rect">
            <a:avLst/>
          </a:prstGeom>
          <a:noFill/>
          <a:ln>
            <a:noFill/>
          </a:ln>
        </p:spPr>
        <p:txBody>
          <a:bodyPr anchorCtr="0" anchor="t" bIns="91425" lIns="91425" spcFirstLastPara="1" rIns="91425" wrap="square" tIns="91425">
            <a:noAutofit/>
          </a:bodyPr>
          <a:lstStyle/>
          <a:p>
            <a:pPr indent="0" lvl="0" marL="0" rtl="0" algn="just">
              <a:lnSpc>
                <a:spcPct val="135000"/>
              </a:lnSpc>
              <a:spcBef>
                <a:spcPts val="0"/>
              </a:spcBef>
              <a:spcAft>
                <a:spcPts val="0"/>
              </a:spcAft>
              <a:buSzPts val="2100"/>
              <a:buNone/>
            </a:pPr>
            <a:r>
              <a:rPr lang="en-US" sz="1090">
                <a:solidFill>
                  <a:srgbClr val="FD8284"/>
                </a:solidFill>
              </a:rPr>
              <a:t>Identifizieren Sie Bereiche, die einer Änderung bedürfen: </a:t>
            </a:r>
            <a:r>
              <a:rPr lang="en-US" sz="1090">
                <a:solidFill>
                  <a:schemeClr val="dk1"/>
                </a:solidFill>
              </a:rPr>
              <a:t>Änderungsbedarf für die Einbeziehung von Mitarbeitenden mit Autismus kann sich auf die Implementierung neuer Technologien, die Anpassung der Organisationsstruktur, die Veränderung der Unternehmenskultur, die Schulung des Personals und andere Änderungen am Arbeitsplatz und an den Arbeitsabläufen beziehen.</a:t>
            </a:r>
            <a:endParaRPr sz="1090">
              <a:solidFill>
                <a:schemeClr val="dk1"/>
              </a:solidFill>
            </a:endParaRPr>
          </a:p>
          <a:p>
            <a:pPr indent="0" lvl="0" marL="0" rtl="0" algn="just">
              <a:lnSpc>
                <a:spcPct val="135000"/>
              </a:lnSpc>
              <a:spcBef>
                <a:spcPts val="0"/>
              </a:spcBef>
              <a:spcAft>
                <a:spcPts val="0"/>
              </a:spcAft>
              <a:buSzPts val="2100"/>
              <a:buNone/>
            </a:pPr>
            <a:r>
              <a:rPr lang="en-US" sz="1090">
                <a:solidFill>
                  <a:srgbClr val="FD8284"/>
                </a:solidFill>
              </a:rPr>
              <a:t>Brainstormen Sie Ideen für die Umsetzung von Änderungen: </a:t>
            </a:r>
            <a:r>
              <a:rPr lang="en-US" sz="1090">
                <a:solidFill>
                  <a:schemeClr val="dk1"/>
                </a:solidFill>
              </a:rPr>
              <a:t>Überlegen Sie sich, welche Änderungen Sie vornehmen möchten, und überlegen Sie, wie Sie – und Ihr Change-Management-Team – diese umsetzen möchten und wie Sie dorthin gelangen.</a:t>
            </a:r>
            <a:endParaRPr sz="1090"/>
          </a:p>
          <a:p>
            <a:pPr indent="0" lvl="0" marL="0" rtl="0" algn="just">
              <a:lnSpc>
                <a:spcPct val="135000"/>
              </a:lnSpc>
              <a:spcBef>
                <a:spcPts val="0"/>
              </a:spcBef>
              <a:spcAft>
                <a:spcPts val="0"/>
              </a:spcAft>
              <a:buSzPts val="2100"/>
              <a:buNone/>
            </a:pPr>
            <a:r>
              <a:rPr lang="en-US" sz="1090">
                <a:solidFill>
                  <a:srgbClr val="FD8284"/>
                </a:solidFill>
              </a:rPr>
              <a:t>Erstellen Sie Ihren Change-Management-Workflow: </a:t>
            </a:r>
            <a:r>
              <a:rPr lang="en-US" sz="1090">
                <a:solidFill>
                  <a:schemeClr val="dk1"/>
                </a:solidFill>
              </a:rPr>
              <a:t>Ein umfassender Change-Management-Workflow beschreibt detailliert alle Schritte, die für die identifizierte Änderung erforderlich sind.</a:t>
            </a:r>
            <a:endParaRPr sz="1090"/>
          </a:p>
          <a:p>
            <a:pPr indent="0" lvl="0" marL="0" rtl="0" algn="just">
              <a:lnSpc>
                <a:spcPct val="135000"/>
              </a:lnSpc>
              <a:spcBef>
                <a:spcPts val="0"/>
              </a:spcBef>
              <a:spcAft>
                <a:spcPts val="0"/>
              </a:spcAft>
              <a:buSzPts val="2100"/>
              <a:buNone/>
            </a:pPr>
            <a:r>
              <a:rPr lang="en-US" sz="1090">
                <a:solidFill>
                  <a:srgbClr val="FD8284"/>
                </a:solidFill>
              </a:rPr>
              <a:t>Implementieren Sie den Änderungsprozess und überwachen Sie seine Ergebnisse/Erfolge: </a:t>
            </a:r>
            <a:r>
              <a:rPr lang="en-US" sz="1090">
                <a:solidFill>
                  <a:schemeClr val="dk1"/>
                </a:solidFill>
              </a:rPr>
              <a:t>Es ist wichtig, den Erfolg des Implementierungsprozesses in jeder Phase zu überwachen. Wenn eine Change-Management-Strategie Raum für Flexibilität bietet, wird sie zum Fahrplan für den Erfolg.</a:t>
            </a:r>
            <a:endParaRPr sz="1090">
              <a:solidFill>
                <a:schemeClr val="dk1"/>
              </a:solidFill>
            </a:endParaRPr>
          </a:p>
          <a:p>
            <a:pPr indent="0" lvl="0" marL="0" rtl="0" algn="just">
              <a:lnSpc>
                <a:spcPct val="135000"/>
              </a:lnSpc>
              <a:spcBef>
                <a:spcPts val="0"/>
              </a:spcBef>
              <a:spcAft>
                <a:spcPts val="0"/>
              </a:spcAft>
              <a:buSzPts val="2100"/>
              <a:buNone/>
            </a:pPr>
            <a:r>
              <a:rPr lang="en-US" sz="1090">
                <a:solidFill>
                  <a:srgbClr val="FD8284"/>
                </a:solidFill>
              </a:rPr>
              <a:t>Messen und optimieren Sie Prozesse im Laufe der Zeit: </a:t>
            </a:r>
            <a:r>
              <a:rPr lang="en-US" sz="1090">
                <a:solidFill>
                  <a:schemeClr val="dk1"/>
                </a:solidFill>
              </a:rPr>
              <a:t>Die Verfolgung von KPIs im Laufe der Zeit hilft dabei, Geschäftsprozesse zu messen/optimieren. Verwenden Sie einen datengesteuerten Ansatz, um Prozessanpassungen zu optimieren.</a:t>
            </a:r>
            <a:endParaRPr sz="1090">
              <a:solidFill>
                <a:schemeClr val="dk1"/>
              </a:solidFill>
            </a:endParaRPr>
          </a:p>
          <a:p>
            <a:pPr indent="0" lvl="0" marL="0" rtl="0" algn="l">
              <a:lnSpc>
                <a:spcPct val="135000"/>
              </a:lnSpc>
              <a:spcBef>
                <a:spcPts val="0"/>
              </a:spcBef>
              <a:spcAft>
                <a:spcPts val="0"/>
              </a:spcAft>
              <a:buSzPts val="2100"/>
              <a:buNone/>
            </a:pPr>
            <a:r>
              <a:t/>
            </a:r>
            <a:endParaRPr sz="1090">
              <a:solidFill>
                <a:schemeClr val="dk1"/>
              </a:solidFill>
            </a:endParaRPr>
          </a:p>
          <a:p>
            <a:pPr indent="0" lvl="0" marL="0" rtl="0" algn="l">
              <a:lnSpc>
                <a:spcPct val="135000"/>
              </a:lnSpc>
              <a:spcBef>
                <a:spcPts val="0"/>
              </a:spcBef>
              <a:spcAft>
                <a:spcPts val="0"/>
              </a:spcAft>
              <a:buSzPts val="2100"/>
              <a:buNone/>
            </a:pPr>
            <a:r>
              <a:t/>
            </a:r>
            <a:endParaRPr sz="1090">
              <a:solidFill>
                <a:schemeClr val="dk1"/>
              </a:solidFill>
            </a:endParaRPr>
          </a:p>
          <a:p>
            <a:pPr indent="-209550" lvl="0" marL="342900" rtl="0" algn="l">
              <a:lnSpc>
                <a:spcPct val="135000"/>
              </a:lnSpc>
              <a:spcBef>
                <a:spcPts val="0"/>
              </a:spcBef>
              <a:spcAft>
                <a:spcPts val="0"/>
              </a:spcAft>
              <a:buSzPts val="2100"/>
              <a:buFont typeface="Arial"/>
              <a:buNone/>
            </a:pPr>
            <a:r>
              <a:t/>
            </a:r>
            <a:endParaRPr sz="1090">
              <a:solidFill>
                <a:schemeClr val="dk1"/>
              </a:solidFill>
            </a:endParaRPr>
          </a:p>
          <a:p>
            <a:pPr indent="-209550" lvl="0" marL="342900" rtl="0" algn="l">
              <a:lnSpc>
                <a:spcPct val="135000"/>
              </a:lnSpc>
              <a:spcBef>
                <a:spcPts val="0"/>
              </a:spcBef>
              <a:spcAft>
                <a:spcPts val="0"/>
              </a:spcAft>
              <a:buSzPts val="2100"/>
              <a:buFont typeface="Arial"/>
              <a:buNone/>
            </a:pPr>
            <a:r>
              <a:t/>
            </a:r>
            <a:endParaRPr sz="1090">
              <a:solidFill>
                <a:schemeClr val="dk1"/>
              </a:solidFill>
            </a:endParaRPr>
          </a:p>
        </p:txBody>
      </p:sp>
      <p:pic>
        <p:nvPicPr>
          <p:cNvPr id="232" name="Google Shape;232;p1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4"/>
          <p:cNvSpPr txBox="1"/>
          <p:nvPr>
            <p:ph idx="1" type="body"/>
          </p:nvPr>
        </p:nvSpPr>
        <p:spPr>
          <a:xfrm>
            <a:off x="398704" y="420103"/>
            <a:ext cx="4002966" cy="4493642"/>
          </a:xfrm>
          <a:prstGeom prst="rect">
            <a:avLst/>
          </a:prstGeom>
          <a:noFill/>
          <a:ln>
            <a:noFill/>
          </a:ln>
        </p:spPr>
        <p:txBody>
          <a:bodyPr anchorCtr="0" anchor="t" bIns="91425" lIns="91425" spcFirstLastPara="1" rIns="91425" wrap="square" tIns="91425">
            <a:normAutofit fontScale="77500" lnSpcReduction="20000"/>
          </a:bodyPr>
          <a:lstStyle/>
          <a:p>
            <a:pPr indent="0" lvl="0" marL="0" rtl="0" algn="l">
              <a:lnSpc>
                <a:spcPct val="115000"/>
              </a:lnSpc>
              <a:spcBef>
                <a:spcPts val="0"/>
              </a:spcBef>
              <a:spcAft>
                <a:spcPts val="0"/>
              </a:spcAft>
              <a:buSzPct val="88235"/>
              <a:buNone/>
            </a:pPr>
            <a:r>
              <a:rPr lang="en-US">
                <a:solidFill>
                  <a:srgbClr val="FD8284"/>
                </a:solidFill>
              </a:rPr>
              <a:t>So erstellen Sie einen Change-Management-Plan</a:t>
            </a:r>
            <a:endParaRPr/>
          </a:p>
          <a:p>
            <a:pPr indent="0" lvl="0" marL="0" rtl="0" algn="l">
              <a:lnSpc>
                <a:spcPct val="115000"/>
              </a:lnSpc>
              <a:spcBef>
                <a:spcPts val="0"/>
              </a:spcBef>
              <a:spcAft>
                <a:spcPts val="0"/>
              </a:spcAft>
              <a:buSzPct val="117647"/>
              <a:buNone/>
            </a:pPr>
            <a:r>
              <a:t/>
            </a:r>
            <a:endParaRPr>
              <a:solidFill>
                <a:srgbClr val="FD8284"/>
              </a:solidFill>
            </a:endParaRPr>
          </a:p>
          <a:p>
            <a:pPr indent="0" lvl="0" marL="0" rtl="0" algn="l">
              <a:lnSpc>
                <a:spcPct val="115000"/>
              </a:lnSpc>
              <a:spcBef>
                <a:spcPts val="0"/>
              </a:spcBef>
              <a:spcAft>
                <a:spcPts val="0"/>
              </a:spcAft>
              <a:buSzPct val="164705"/>
              <a:buNone/>
            </a:pPr>
            <a:r>
              <a:rPr lang="en-US" sz="1500">
                <a:solidFill>
                  <a:schemeClr val="dk1"/>
                </a:solidFill>
              </a:rPr>
              <a:t>Ein </a:t>
            </a:r>
            <a:r>
              <a:rPr lang="en-US" sz="1500">
                <a:solidFill>
                  <a:srgbClr val="FD8284"/>
                </a:solidFill>
              </a:rPr>
              <a:t>Change-Management-Plan</a:t>
            </a:r>
            <a:r>
              <a:rPr lang="en-US" sz="1500">
                <a:solidFill>
                  <a:schemeClr val="dk1"/>
                </a:solidFill>
              </a:rPr>
              <a:t> </a:t>
            </a:r>
            <a:endParaRPr/>
          </a:p>
          <a:p>
            <a:pPr indent="0" lvl="0" marL="0" rtl="0" algn="l">
              <a:lnSpc>
                <a:spcPct val="115000"/>
              </a:lnSpc>
              <a:spcBef>
                <a:spcPts val="0"/>
              </a:spcBef>
              <a:spcAft>
                <a:spcPts val="0"/>
              </a:spcAft>
              <a:buSzPct val="164705"/>
              <a:buNone/>
            </a:pPr>
            <a:r>
              <a:t/>
            </a:r>
            <a:endParaRPr sz="1500">
              <a:solidFill>
                <a:schemeClr val="dk1"/>
              </a:solidFill>
            </a:endParaRPr>
          </a:p>
          <a:p>
            <a:pPr indent="-342956" lvl="0" marL="342900" rtl="0" algn="just">
              <a:lnSpc>
                <a:spcPct val="135000"/>
              </a:lnSpc>
              <a:spcBef>
                <a:spcPts val="0"/>
              </a:spcBef>
              <a:spcAft>
                <a:spcPts val="0"/>
              </a:spcAft>
              <a:buSzPct val="176470"/>
              <a:buFont typeface="Arial"/>
              <a:buChar char="•"/>
            </a:pPr>
            <a:r>
              <a:rPr lang="en-US" sz="1500">
                <a:solidFill>
                  <a:schemeClr val="dk1"/>
                </a:solidFill>
              </a:rPr>
              <a:t>hilft beim Einstieg in die Schulung und Betreuung. Es kann zur Beantwortung möglicher Fragen genutzt werden.</a:t>
            </a:r>
            <a:endParaRPr sz="1500">
              <a:solidFill>
                <a:schemeClr val="dk1"/>
              </a:solidFill>
            </a:endParaRPr>
          </a:p>
          <a:p>
            <a:pPr indent="-342956" lvl="0" marL="342900" rtl="0" algn="just">
              <a:lnSpc>
                <a:spcPct val="135000"/>
              </a:lnSpc>
              <a:spcBef>
                <a:spcPts val="0"/>
              </a:spcBef>
              <a:spcAft>
                <a:spcPts val="0"/>
              </a:spcAft>
              <a:buSzPct val="176470"/>
              <a:buFont typeface="Arial"/>
              <a:buChar char="•"/>
            </a:pPr>
            <a:r>
              <a:rPr lang="en-US" sz="1500">
                <a:solidFill>
                  <a:schemeClr val="dk1"/>
                </a:solidFill>
              </a:rPr>
              <a:t>kann auch dazu beitragen, den Widerstand gegen Veränderungen abzubauen und ein positiveres Arbeitsumfeld zu schaffen.</a:t>
            </a:r>
            <a:endParaRPr sz="1500"/>
          </a:p>
          <a:p>
            <a:pPr indent="-342956" lvl="0" marL="342900" rtl="0" algn="just">
              <a:lnSpc>
                <a:spcPct val="135000"/>
              </a:lnSpc>
              <a:spcBef>
                <a:spcPts val="0"/>
              </a:spcBef>
              <a:spcAft>
                <a:spcPts val="0"/>
              </a:spcAft>
              <a:buSzPct val="176470"/>
              <a:buFont typeface="Arial"/>
              <a:buChar char="•"/>
            </a:pPr>
            <a:r>
              <a:rPr lang="en-US" sz="1500">
                <a:solidFill>
                  <a:schemeClr val="dk1"/>
                </a:solidFill>
              </a:rPr>
              <a:t>ist ein Tool zur Kontrolle der Auswirkungen von Änderungen während der Ausführungs- und Kontrollphase. Dadurch werden Kosten- und Zeitüberschreitungen, inkohärenter Umfang oder ein </a:t>
            </a:r>
            <a:r>
              <a:rPr lang="en-US" sz="1500"/>
              <a:t>Change-M</a:t>
            </a:r>
            <a:r>
              <a:rPr lang="en-US" sz="1500">
                <a:solidFill>
                  <a:schemeClr val="dk1"/>
                </a:solidFill>
              </a:rPr>
              <a:t>anagement von schlechter Qualität vermieden.</a:t>
            </a:r>
            <a:endParaRPr sz="1500"/>
          </a:p>
        </p:txBody>
      </p:sp>
      <p:sp>
        <p:nvSpPr>
          <p:cNvPr id="238" name="Google Shape;238;p14"/>
          <p:cNvSpPr/>
          <p:nvPr/>
        </p:nvSpPr>
        <p:spPr>
          <a:xfrm>
            <a:off x="3201217" y="62262"/>
            <a:ext cx="3227291"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239" name="Google Shape;239;p14"/>
          <p:cNvSpPr txBox="1"/>
          <p:nvPr/>
        </p:nvSpPr>
        <p:spPr>
          <a:xfrm>
            <a:off x="4473388" y="496441"/>
            <a:ext cx="3719636" cy="309311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1600" u="none" cap="none" strike="noStrike">
                <a:solidFill>
                  <a:srgbClr val="FD8284"/>
                </a:solidFill>
                <a:latin typeface="Comfortaa"/>
                <a:ea typeface="Comfortaa"/>
                <a:cs typeface="Comfortaa"/>
                <a:sym typeface="Comfortaa"/>
              </a:rPr>
              <a:t>Schritte zum Erstellen eines Change-Management-Plans</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D828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FD8284"/>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FD8284"/>
                </a:solidFill>
                <a:latin typeface="Comfortaa"/>
                <a:ea typeface="Comfortaa"/>
                <a:cs typeface="Comfortaa"/>
                <a:sym typeface="Comfortaa"/>
              </a:rPr>
              <a:t>1. </a:t>
            </a:r>
            <a:r>
              <a:rPr b="0" i="0" lang="en-US" sz="1200" u="none" cap="none" strike="noStrike">
                <a:solidFill>
                  <a:srgbClr val="000000"/>
                </a:solidFill>
                <a:latin typeface="Comfortaa"/>
                <a:ea typeface="Comfortaa"/>
                <a:cs typeface="Comfortaa"/>
                <a:sym typeface="Comfortaa"/>
              </a:rPr>
              <a:t>Definieren Sie Ihre Change-Management-Ziele</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FD8284"/>
                </a:solidFill>
                <a:latin typeface="Comfortaa"/>
                <a:ea typeface="Comfortaa"/>
                <a:cs typeface="Comfortaa"/>
                <a:sym typeface="Comfortaa"/>
              </a:rPr>
              <a:t>2. </a:t>
            </a:r>
            <a:r>
              <a:rPr b="0" i="0" lang="en-US" sz="1200" u="none" cap="none" strike="noStrike">
                <a:solidFill>
                  <a:srgbClr val="000000"/>
                </a:solidFill>
                <a:latin typeface="Comfortaa"/>
                <a:ea typeface="Comfortaa"/>
                <a:cs typeface="Comfortaa"/>
                <a:sym typeface="Comfortaa"/>
              </a:rPr>
              <a:t>Bauen Sie Ihr Change-Team auf</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FD8284"/>
                </a:solidFill>
                <a:latin typeface="Comfortaa"/>
                <a:ea typeface="Comfortaa"/>
                <a:cs typeface="Comfortaa"/>
                <a:sym typeface="Comfortaa"/>
              </a:rPr>
              <a:t>3. </a:t>
            </a:r>
            <a:r>
              <a:rPr b="0" i="0" lang="en-US" sz="1200" u="none" cap="none" strike="noStrike">
                <a:solidFill>
                  <a:srgbClr val="000000"/>
                </a:solidFill>
                <a:latin typeface="Comfortaa"/>
                <a:ea typeface="Comfortaa"/>
                <a:cs typeface="Comfortaa"/>
                <a:sym typeface="Comfortaa"/>
              </a:rPr>
              <a:t>Entwickeln Sie mit Ihrem Team Ihren Change-Management-Plan</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FD8284"/>
                </a:solidFill>
                <a:latin typeface="Comfortaa"/>
                <a:ea typeface="Comfortaa"/>
                <a:cs typeface="Comfortaa"/>
                <a:sym typeface="Comfortaa"/>
              </a:rPr>
              <a:t>4. </a:t>
            </a:r>
            <a:r>
              <a:rPr b="0" i="0" lang="en-US" sz="1200" u="none" cap="none" strike="noStrike">
                <a:solidFill>
                  <a:srgbClr val="000000"/>
                </a:solidFill>
                <a:latin typeface="Comfortaa"/>
                <a:ea typeface="Comfortaa"/>
                <a:cs typeface="Comfortaa"/>
                <a:sym typeface="Comfortaa"/>
              </a:rPr>
              <a:t>Erstellen Sie eine Kommunikationsstrategie</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FD8284"/>
                </a:solidFill>
                <a:latin typeface="Comfortaa"/>
                <a:ea typeface="Comfortaa"/>
                <a:cs typeface="Comfortaa"/>
                <a:sym typeface="Comfortaa"/>
              </a:rPr>
              <a:t>5. </a:t>
            </a:r>
            <a:r>
              <a:rPr b="0" i="0" lang="en-US" sz="1200" u="none" cap="none" strike="noStrike">
                <a:solidFill>
                  <a:srgbClr val="000000"/>
                </a:solidFill>
                <a:latin typeface="Comfortaa"/>
                <a:ea typeface="Comfortaa"/>
                <a:cs typeface="Comfortaa"/>
                <a:sym typeface="Comfortaa"/>
              </a:rPr>
              <a:t>Führen Sie Ihren Change-Management-Plan aus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FD8284"/>
                </a:solidFill>
                <a:latin typeface="Comfortaa"/>
                <a:ea typeface="Comfortaa"/>
                <a:cs typeface="Comfortaa"/>
                <a:sym typeface="Comfortaa"/>
              </a:rPr>
              <a:t>6. </a:t>
            </a:r>
            <a:r>
              <a:rPr b="0" i="0" lang="en-US" sz="1200" u="none" cap="none" strike="noStrike">
                <a:solidFill>
                  <a:srgbClr val="000000"/>
                </a:solidFill>
                <a:latin typeface="Comfortaa"/>
                <a:ea typeface="Comfortaa"/>
                <a:cs typeface="Comfortaa"/>
                <a:sym typeface="Comfortaa"/>
              </a:rPr>
              <a:t>Den Plan auswerten, überprüfen und anpassen</a:t>
            </a:r>
            <a:endParaRPr b="0" i="0" sz="1200" u="none" cap="none" strike="noStrike">
              <a:solidFill>
                <a:srgbClr val="000000"/>
              </a:solidFill>
              <a:latin typeface="Arial"/>
              <a:ea typeface="Arial"/>
              <a:cs typeface="Arial"/>
              <a:sym typeface="Arial"/>
            </a:endParaRPr>
          </a:p>
        </p:txBody>
      </p:sp>
      <p:pic>
        <p:nvPicPr>
          <p:cNvPr id="240" name="Google Shape;240;p1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15"/>
          <p:cNvSpPr txBox="1"/>
          <p:nvPr>
            <p:ph idx="1" type="body"/>
          </p:nvPr>
        </p:nvSpPr>
        <p:spPr>
          <a:xfrm>
            <a:off x="568844" y="321926"/>
            <a:ext cx="7169400" cy="44040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1759"/>
              <a:buNone/>
            </a:pPr>
            <a:r>
              <a:rPr lang="en-US" sz="1417">
                <a:solidFill>
                  <a:srgbClr val="FD8284"/>
                </a:solidFill>
              </a:rPr>
              <a:t>Schritt 1: Definieren Sie Ihre Change-Management-Ziele</a:t>
            </a:r>
            <a:endParaRPr sz="1727"/>
          </a:p>
          <a:p>
            <a:pPr indent="0" lvl="0" marL="0" rtl="0" algn="l">
              <a:lnSpc>
                <a:spcPct val="95000"/>
              </a:lnSpc>
              <a:spcBef>
                <a:spcPts val="0"/>
              </a:spcBef>
              <a:spcAft>
                <a:spcPts val="0"/>
              </a:spcAft>
              <a:buSzPts val="1759"/>
              <a:buNone/>
            </a:pPr>
            <a:r>
              <a:t/>
            </a:r>
            <a:endParaRPr sz="565">
              <a:solidFill>
                <a:srgbClr val="FD8284"/>
              </a:solidFill>
            </a:endParaRPr>
          </a:p>
          <a:p>
            <a:pPr indent="0" lvl="0" marL="0" rtl="0" algn="l">
              <a:lnSpc>
                <a:spcPct val="95000"/>
              </a:lnSpc>
              <a:spcBef>
                <a:spcPts val="0"/>
              </a:spcBef>
              <a:spcAft>
                <a:spcPts val="0"/>
              </a:spcAft>
              <a:buSzPts val="1759"/>
              <a:buNone/>
            </a:pPr>
            <a:r>
              <a:rPr lang="en-US" sz="1030">
                <a:solidFill>
                  <a:schemeClr val="dk1"/>
                </a:solidFill>
              </a:rPr>
              <a:t>Hierzu gehört das Identifizieren der Herausforderungen oder Chancen, die durch die Änderung entstehen können, sowie die Formulierung der gewünschten und erwarteten Ergebnisse.</a:t>
            </a:r>
            <a:endParaRPr sz="1030">
              <a:solidFill>
                <a:schemeClr val="dk1"/>
              </a:solidFill>
            </a:endParaRPr>
          </a:p>
          <a:p>
            <a:pPr indent="0" lvl="0" marL="0" rtl="0" algn="l">
              <a:lnSpc>
                <a:spcPct val="95000"/>
              </a:lnSpc>
              <a:spcBef>
                <a:spcPts val="0"/>
              </a:spcBef>
              <a:spcAft>
                <a:spcPts val="0"/>
              </a:spcAft>
              <a:buSzPts val="1759"/>
              <a:buNone/>
            </a:pPr>
            <a:r>
              <a:t/>
            </a:r>
            <a:endParaRPr sz="1030">
              <a:solidFill>
                <a:schemeClr val="dk1"/>
              </a:solidFill>
            </a:endParaRPr>
          </a:p>
          <a:p>
            <a:pPr indent="-327625" lvl="0" marL="342900" rtl="0" algn="l">
              <a:lnSpc>
                <a:spcPct val="115000"/>
              </a:lnSpc>
              <a:spcBef>
                <a:spcPts val="0"/>
              </a:spcBef>
              <a:spcAft>
                <a:spcPts val="0"/>
              </a:spcAft>
              <a:buSzPts val="1859"/>
              <a:buFont typeface="Arial"/>
              <a:buChar char="•"/>
            </a:pPr>
            <a:r>
              <a:rPr lang="en-US" sz="1030">
                <a:solidFill>
                  <a:srgbClr val="FD8284"/>
                </a:solidFill>
              </a:rPr>
              <a:t>Verstehen Sie die Änderungen: </a:t>
            </a:r>
            <a:r>
              <a:rPr lang="en-US" sz="1030">
                <a:solidFill>
                  <a:schemeClr val="dk1"/>
                </a:solidFill>
              </a:rPr>
              <a:t>Machen Sie sich mit den erforderlichen Änderungen, ihren Auswirkungen sowie den Methoden vertraut, die Sie zur Priorisierung von Änderungsanforderungen verwenden.</a:t>
            </a:r>
            <a:endParaRPr sz="1727"/>
          </a:p>
          <a:p>
            <a:pPr indent="-333975" lvl="0" marL="342900" rtl="0" algn="l">
              <a:lnSpc>
                <a:spcPct val="115000"/>
              </a:lnSpc>
              <a:spcBef>
                <a:spcPts val="0"/>
              </a:spcBef>
              <a:spcAft>
                <a:spcPts val="0"/>
              </a:spcAft>
              <a:buSzPts val="1959"/>
              <a:buFont typeface="Arial"/>
              <a:buChar char="•"/>
            </a:pPr>
            <a:r>
              <a:rPr lang="en-US" sz="1030">
                <a:solidFill>
                  <a:srgbClr val="FD8284"/>
                </a:solidFill>
              </a:rPr>
              <a:t>Setzen Sie sich Sensibilisierungsziele: </a:t>
            </a:r>
            <a:r>
              <a:rPr lang="en-US" sz="1100"/>
              <a:t>Ihr Plan sieht vor, dass die Mitarbeitenden sich der Änderungen bewusst sind und sie diese annehmen</a:t>
            </a:r>
            <a:r>
              <a:rPr lang="en-US" sz="1030">
                <a:solidFill>
                  <a:schemeClr val="dk1"/>
                </a:solidFill>
              </a:rPr>
              <a:t>.</a:t>
            </a:r>
            <a:endParaRPr sz="1727"/>
          </a:p>
          <a:p>
            <a:pPr indent="-327625" lvl="0" marL="342900" rtl="0" algn="l">
              <a:lnSpc>
                <a:spcPct val="115000"/>
              </a:lnSpc>
              <a:spcBef>
                <a:spcPts val="0"/>
              </a:spcBef>
              <a:spcAft>
                <a:spcPts val="0"/>
              </a:spcAft>
              <a:buSzPts val="1859"/>
              <a:buFont typeface="Arial"/>
              <a:buChar char="•"/>
            </a:pPr>
            <a:r>
              <a:rPr lang="en-US" sz="1030">
                <a:solidFill>
                  <a:srgbClr val="FD8284"/>
                </a:solidFill>
              </a:rPr>
              <a:t>KPIs definieren: </a:t>
            </a:r>
            <a:r>
              <a:rPr lang="en-US" sz="1030">
                <a:solidFill>
                  <a:schemeClr val="dk1"/>
                </a:solidFill>
              </a:rPr>
              <a:t>Definieren Sie quantifizierbare KPIs, um den Erfolg Ihres Plans sicherzustellen. Wie werden Sie Ihren Erfolg messen? Wenden Sie die Kennzahlen an, die im Kontext der Änderung sinnvoll sind.</a:t>
            </a:r>
            <a:endParaRPr sz="2000"/>
          </a:p>
          <a:p>
            <a:pPr indent="-209578" lvl="0" marL="342900" rtl="0" algn="l">
              <a:lnSpc>
                <a:spcPct val="115000"/>
              </a:lnSpc>
              <a:spcBef>
                <a:spcPts val="0"/>
              </a:spcBef>
              <a:spcAft>
                <a:spcPts val="0"/>
              </a:spcAft>
              <a:buSzPts val="1959"/>
              <a:buFont typeface="Arial"/>
              <a:buNone/>
            </a:pPr>
            <a:r>
              <a:t/>
            </a:r>
            <a:endParaRPr sz="900"/>
          </a:p>
          <a:p>
            <a:pPr indent="0" lvl="0" marL="0" rtl="0" algn="l">
              <a:lnSpc>
                <a:spcPct val="95000"/>
              </a:lnSpc>
              <a:spcBef>
                <a:spcPts val="0"/>
              </a:spcBef>
              <a:spcAft>
                <a:spcPts val="0"/>
              </a:spcAft>
              <a:buSzPts val="1759"/>
              <a:buNone/>
            </a:pPr>
            <a:r>
              <a:rPr lang="en-US" sz="1400">
                <a:solidFill>
                  <a:srgbClr val="FD8284"/>
                </a:solidFill>
              </a:rPr>
              <a:t>Schritt 2: Bauen Sie Ihr Change-Team auf</a:t>
            </a:r>
            <a:endParaRPr sz="1400"/>
          </a:p>
          <a:p>
            <a:pPr indent="0" lvl="0" marL="0" rtl="0" algn="l">
              <a:lnSpc>
                <a:spcPct val="95000"/>
              </a:lnSpc>
              <a:spcBef>
                <a:spcPts val="0"/>
              </a:spcBef>
              <a:spcAft>
                <a:spcPts val="0"/>
              </a:spcAft>
              <a:buSzPts val="1759"/>
              <a:buNone/>
            </a:pPr>
            <a:r>
              <a:t/>
            </a:r>
            <a:endParaRPr sz="332">
              <a:solidFill>
                <a:srgbClr val="FD8284"/>
              </a:solidFill>
            </a:endParaRPr>
          </a:p>
          <a:p>
            <a:pPr indent="0" lvl="0" marL="0" rtl="0" algn="l">
              <a:lnSpc>
                <a:spcPct val="95000"/>
              </a:lnSpc>
              <a:spcBef>
                <a:spcPts val="0"/>
              </a:spcBef>
              <a:spcAft>
                <a:spcPts val="0"/>
              </a:spcAft>
              <a:buSzPts val="1759"/>
              <a:buNone/>
            </a:pPr>
            <a:r>
              <a:t/>
            </a:r>
            <a:endParaRPr sz="332">
              <a:solidFill>
                <a:schemeClr val="dk1"/>
              </a:solidFill>
            </a:endParaRPr>
          </a:p>
          <a:p>
            <a:pPr indent="-270475" lvl="0" marL="285750" rtl="0" algn="l">
              <a:lnSpc>
                <a:spcPct val="95000"/>
              </a:lnSpc>
              <a:spcBef>
                <a:spcPts val="0"/>
              </a:spcBef>
              <a:spcAft>
                <a:spcPts val="0"/>
              </a:spcAft>
              <a:buSzPts val="1859"/>
              <a:buFont typeface="Arial"/>
              <a:buChar char="•"/>
            </a:pPr>
            <a:r>
              <a:rPr lang="en-US" sz="1030">
                <a:solidFill>
                  <a:schemeClr val="dk1"/>
                </a:solidFill>
              </a:rPr>
              <a:t>Priorisieren Sie den Aufbau eines starken Change-Management-Teams mit den </a:t>
            </a:r>
            <a:r>
              <a:rPr lang="en-US" sz="1030">
                <a:solidFill>
                  <a:srgbClr val="FD8284"/>
                </a:solidFill>
              </a:rPr>
              <a:t>erforderlichen Ressourcen</a:t>
            </a:r>
            <a:r>
              <a:rPr lang="en-US" sz="1030">
                <a:solidFill>
                  <a:schemeClr val="dk1"/>
                </a:solidFill>
              </a:rPr>
              <a:t>, indem Sie Personen in Führungspositionen aus verschiedenen Abteilungen (einschließlich Finanzen) berücksichtigen.</a:t>
            </a:r>
            <a:endParaRPr sz="1727"/>
          </a:p>
          <a:p>
            <a:pPr indent="-270475" lvl="0" marL="285750" rtl="0" algn="l">
              <a:lnSpc>
                <a:spcPct val="95000"/>
              </a:lnSpc>
              <a:spcBef>
                <a:spcPts val="0"/>
              </a:spcBef>
              <a:spcAft>
                <a:spcPts val="0"/>
              </a:spcAft>
              <a:buSzPts val="1859"/>
              <a:buFont typeface="Arial"/>
              <a:buChar char="•"/>
            </a:pPr>
            <a:r>
              <a:rPr lang="en-US" sz="1030">
                <a:solidFill>
                  <a:schemeClr val="dk1"/>
                </a:solidFill>
              </a:rPr>
              <a:t>Der Aufbau von </a:t>
            </a:r>
            <a:r>
              <a:rPr lang="en-US" sz="1030">
                <a:solidFill>
                  <a:srgbClr val="FD8284"/>
                </a:solidFill>
              </a:rPr>
              <a:t>Allianzen </a:t>
            </a:r>
            <a:r>
              <a:rPr lang="en-US" sz="1030">
                <a:solidFill>
                  <a:schemeClr val="dk1"/>
                </a:solidFill>
              </a:rPr>
              <a:t>mit verschiedenen Abteilungen erleichtert es, </a:t>
            </a:r>
            <a:r>
              <a:rPr lang="en-US" sz="1030"/>
              <a:t>mit dem Rest des Teams zu kommunizieren und es über die Änderungen zu informieren, sowie während des gesamten Änderungsprozesses Unterstützung zu bieten.</a:t>
            </a:r>
            <a:endParaRPr sz="1030"/>
          </a:p>
          <a:p>
            <a:pPr indent="-209550" lvl="0" marL="342900" rtl="0" algn="l">
              <a:lnSpc>
                <a:spcPct val="115000"/>
              </a:lnSpc>
              <a:spcBef>
                <a:spcPts val="0"/>
              </a:spcBef>
              <a:spcAft>
                <a:spcPts val="0"/>
              </a:spcAft>
              <a:buSzPts val="1759"/>
              <a:buFont typeface="Arial"/>
              <a:buNone/>
            </a:pPr>
            <a:r>
              <a:t/>
            </a:r>
            <a:endParaRPr sz="1804">
              <a:solidFill>
                <a:schemeClr val="dk1"/>
              </a:solidFill>
            </a:endParaRPr>
          </a:p>
          <a:p>
            <a:pPr indent="0" lvl="0" marL="0" rtl="0" algn="l">
              <a:lnSpc>
                <a:spcPct val="95000"/>
              </a:lnSpc>
              <a:spcBef>
                <a:spcPts val="0"/>
              </a:spcBef>
              <a:spcAft>
                <a:spcPts val="0"/>
              </a:spcAft>
              <a:buSzPts val="1759"/>
              <a:buNone/>
            </a:pPr>
            <a:r>
              <a:t/>
            </a:r>
            <a:endParaRPr sz="1727">
              <a:solidFill>
                <a:srgbClr val="FD8284"/>
              </a:solidFill>
            </a:endParaRPr>
          </a:p>
          <a:p>
            <a:pPr indent="0" lvl="0" marL="0" rtl="0" algn="l">
              <a:lnSpc>
                <a:spcPct val="95000"/>
              </a:lnSpc>
              <a:spcBef>
                <a:spcPts val="0"/>
              </a:spcBef>
              <a:spcAft>
                <a:spcPts val="0"/>
              </a:spcAft>
              <a:buSzPts val="1759"/>
              <a:buNone/>
            </a:pPr>
            <a:r>
              <a:t/>
            </a:r>
            <a:endParaRPr sz="1727">
              <a:solidFill>
                <a:schemeClr val="dk1"/>
              </a:solidFill>
            </a:endParaRPr>
          </a:p>
        </p:txBody>
      </p:sp>
      <p:sp>
        <p:nvSpPr>
          <p:cNvPr id="246" name="Google Shape;246;p15"/>
          <p:cNvSpPr/>
          <p:nvPr/>
        </p:nvSpPr>
        <p:spPr>
          <a:xfrm>
            <a:off x="3212642" y="130837"/>
            <a:ext cx="3280521" cy="383100"/>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pic>
        <p:nvPicPr>
          <p:cNvPr id="247" name="Google Shape;247;p1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6"/>
          <p:cNvSpPr txBox="1"/>
          <p:nvPr>
            <p:ph idx="1" type="body"/>
          </p:nvPr>
        </p:nvSpPr>
        <p:spPr>
          <a:xfrm>
            <a:off x="855905" y="541539"/>
            <a:ext cx="7169508" cy="4404130"/>
          </a:xfrm>
          <a:prstGeom prst="rect">
            <a:avLst/>
          </a:prstGeom>
          <a:noFill/>
          <a:ln>
            <a:noFill/>
          </a:ln>
        </p:spPr>
        <p:txBody>
          <a:bodyPr anchorCtr="0" anchor="t" bIns="91425" lIns="91425" spcFirstLastPara="1" rIns="91425" wrap="square" tIns="91425">
            <a:normAutofit fontScale="47500" lnSpcReduction="20000"/>
          </a:bodyPr>
          <a:lstStyle/>
          <a:p>
            <a:pPr indent="0" lvl="0" marL="0" rtl="0" algn="l">
              <a:lnSpc>
                <a:spcPct val="115000"/>
              </a:lnSpc>
              <a:spcBef>
                <a:spcPts val="0"/>
              </a:spcBef>
              <a:spcAft>
                <a:spcPts val="0"/>
              </a:spcAft>
              <a:buSzPct val="136363"/>
              <a:buNone/>
            </a:pPr>
            <a:r>
              <a:rPr lang="en-US" sz="2800">
                <a:solidFill>
                  <a:srgbClr val="FD8284"/>
                </a:solidFill>
              </a:rPr>
              <a:t>Schritt 3: Entwickeln Sie mit Ihrem Team Ihren Change-Management-Plan</a:t>
            </a:r>
            <a:endParaRPr/>
          </a:p>
          <a:p>
            <a:pPr indent="0" lvl="0" marL="0" rtl="0" algn="l">
              <a:lnSpc>
                <a:spcPct val="115000"/>
              </a:lnSpc>
              <a:spcBef>
                <a:spcPts val="0"/>
              </a:spcBef>
              <a:spcAft>
                <a:spcPts val="0"/>
              </a:spcAft>
              <a:buSzPts val="2100"/>
              <a:buNone/>
            </a:pPr>
            <a:r>
              <a:t/>
            </a:r>
            <a:endParaRPr sz="600">
              <a:solidFill>
                <a:srgbClr val="FD8284"/>
              </a:solidFill>
            </a:endParaRPr>
          </a:p>
          <a:p>
            <a:pPr indent="0" lvl="0" marL="0" rtl="0" algn="l">
              <a:lnSpc>
                <a:spcPct val="115000"/>
              </a:lnSpc>
              <a:spcBef>
                <a:spcPts val="0"/>
              </a:spcBef>
              <a:spcAft>
                <a:spcPts val="0"/>
              </a:spcAft>
              <a:buSzPts val="2100"/>
              <a:buNone/>
            </a:pPr>
            <a:r>
              <a:t/>
            </a:r>
            <a:endParaRPr sz="600">
              <a:solidFill>
                <a:schemeClr val="dk1"/>
              </a:solidFill>
            </a:endParaRPr>
          </a:p>
          <a:p>
            <a:pPr indent="-342955" lvl="0" marL="342900" rtl="0" algn="l">
              <a:lnSpc>
                <a:spcPct val="135000"/>
              </a:lnSpc>
              <a:spcBef>
                <a:spcPts val="0"/>
              </a:spcBef>
              <a:spcAft>
                <a:spcPts val="0"/>
              </a:spcAft>
              <a:buSzPct val="173553"/>
              <a:buFont typeface="Arial"/>
              <a:buChar char="•"/>
            </a:pPr>
            <a:r>
              <a:rPr lang="en-US" sz="2300">
                <a:solidFill>
                  <a:srgbClr val="FD8284"/>
                </a:solidFill>
              </a:rPr>
              <a:t>Erstellen Sie eine Aufgabenliste: </a:t>
            </a:r>
            <a:r>
              <a:rPr lang="en-US" sz="2300">
                <a:solidFill>
                  <a:schemeClr val="dk1"/>
                </a:solidFill>
              </a:rPr>
              <a:t>Dies ist eine Checkliste mit umsetzbaren Aufgaben, die Sie erledigen müssen, um Ihre Ziele zu erreichen. So bleibt Ihr Team auf Kurs und sie kann leicht als Referenz verwendet werden, wenn die nächsten Schritte festgelegt werden.</a:t>
            </a:r>
            <a:endParaRPr sz="2300"/>
          </a:p>
          <a:p>
            <a:pPr indent="-342955" lvl="0" marL="342900" rtl="0" algn="l">
              <a:lnSpc>
                <a:spcPct val="135000"/>
              </a:lnSpc>
              <a:spcBef>
                <a:spcPts val="0"/>
              </a:spcBef>
              <a:spcAft>
                <a:spcPts val="0"/>
              </a:spcAft>
              <a:buSzPct val="173553"/>
              <a:buFont typeface="Arial"/>
              <a:buChar char="•"/>
            </a:pPr>
            <a:r>
              <a:rPr lang="en-US" sz="2300">
                <a:solidFill>
                  <a:srgbClr val="FD8284"/>
                </a:solidFill>
              </a:rPr>
              <a:t>Erstellen Sie einen Zeitplan: </a:t>
            </a:r>
            <a:r>
              <a:rPr lang="en-US" sz="2300">
                <a:solidFill>
                  <a:schemeClr val="dk1"/>
                </a:solidFill>
              </a:rPr>
              <a:t>Weisen Sie jeder Aufgabe auf Ihrer Liste konkrete Fälligkeitsdaten zu und stellen Sie sicher, dass diese Termine eingehalten werden. Wenn Aufgaben vor der Einführung der Änderungen nicht abgeschlossen werden können, sollten Sie ihre Fälligkeitsdaten anpassen oder sie nach Wichtigkeit und Machbarkeit priorisieren.</a:t>
            </a:r>
            <a:endParaRPr sz="2300">
              <a:solidFill>
                <a:schemeClr val="dk1"/>
              </a:solidFill>
            </a:endParaRPr>
          </a:p>
          <a:p>
            <a:pPr indent="-209550" lvl="0" marL="342900" rtl="0" algn="l">
              <a:lnSpc>
                <a:spcPct val="135000"/>
              </a:lnSpc>
              <a:spcBef>
                <a:spcPts val="0"/>
              </a:spcBef>
              <a:spcAft>
                <a:spcPts val="0"/>
              </a:spcAft>
              <a:buSzPct val="272727"/>
              <a:buFont typeface="Arial"/>
              <a:buNone/>
            </a:pPr>
            <a:r>
              <a:t/>
            </a:r>
            <a:endParaRPr sz="1400">
              <a:solidFill>
                <a:schemeClr val="dk1"/>
              </a:solidFill>
            </a:endParaRPr>
          </a:p>
          <a:p>
            <a:pPr indent="-209550" lvl="0" marL="342900" rtl="0" algn="l">
              <a:lnSpc>
                <a:spcPct val="135000"/>
              </a:lnSpc>
              <a:spcBef>
                <a:spcPts val="0"/>
              </a:spcBef>
              <a:spcAft>
                <a:spcPts val="0"/>
              </a:spcAft>
              <a:buSzPct val="272727"/>
              <a:buFont typeface="Arial"/>
              <a:buNone/>
            </a:pPr>
            <a:r>
              <a:t/>
            </a:r>
            <a:endParaRPr sz="1400">
              <a:solidFill>
                <a:schemeClr val="dk1"/>
              </a:solidFill>
            </a:endParaRPr>
          </a:p>
          <a:p>
            <a:pPr indent="0" lvl="0" marL="0" rtl="0" algn="l">
              <a:lnSpc>
                <a:spcPct val="115000"/>
              </a:lnSpc>
              <a:spcBef>
                <a:spcPts val="0"/>
              </a:spcBef>
              <a:spcAft>
                <a:spcPts val="0"/>
              </a:spcAft>
              <a:buSzPct val="136363"/>
              <a:buNone/>
            </a:pPr>
            <a:r>
              <a:rPr lang="en-US" sz="2800">
                <a:solidFill>
                  <a:srgbClr val="FD8284"/>
                </a:solidFill>
              </a:rPr>
              <a:t>Schritt 4: Erstellen Sie eine Kommunikationsstrategie</a:t>
            </a:r>
            <a:endParaRPr/>
          </a:p>
          <a:p>
            <a:pPr indent="0" lvl="0" marL="0" rtl="0" algn="l">
              <a:lnSpc>
                <a:spcPct val="115000"/>
              </a:lnSpc>
              <a:spcBef>
                <a:spcPts val="0"/>
              </a:spcBef>
              <a:spcAft>
                <a:spcPts val="0"/>
              </a:spcAft>
              <a:buSzPts val="2100"/>
              <a:buNone/>
            </a:pPr>
            <a:r>
              <a:t/>
            </a:r>
            <a:endParaRPr sz="600">
              <a:solidFill>
                <a:srgbClr val="FD8284"/>
              </a:solidFill>
            </a:endParaRPr>
          </a:p>
          <a:p>
            <a:pPr indent="0" lvl="0" marL="0" rtl="0" algn="l">
              <a:lnSpc>
                <a:spcPct val="115000"/>
              </a:lnSpc>
              <a:spcBef>
                <a:spcPts val="0"/>
              </a:spcBef>
              <a:spcAft>
                <a:spcPts val="0"/>
              </a:spcAft>
              <a:buSzPts val="2100"/>
              <a:buNone/>
            </a:pPr>
            <a:r>
              <a:t/>
            </a:r>
            <a:endParaRPr sz="600">
              <a:solidFill>
                <a:schemeClr val="dk1"/>
              </a:solidFill>
            </a:endParaRPr>
          </a:p>
          <a:p>
            <a:pPr indent="-342955" lvl="0" marL="342900" rtl="0" algn="l">
              <a:lnSpc>
                <a:spcPct val="135000"/>
              </a:lnSpc>
              <a:spcBef>
                <a:spcPts val="0"/>
              </a:spcBef>
              <a:spcAft>
                <a:spcPts val="0"/>
              </a:spcAft>
              <a:buSzPct val="173553"/>
              <a:buFont typeface="Arial"/>
              <a:buChar char="•"/>
            </a:pPr>
            <a:r>
              <a:rPr lang="en-US" sz="2300">
                <a:solidFill>
                  <a:srgbClr val="FD8284"/>
                </a:solidFill>
              </a:rPr>
              <a:t>Stellen Sie sicher, dass alle Beteiligten: </a:t>
            </a:r>
            <a:r>
              <a:rPr lang="en-US" sz="2300">
                <a:solidFill>
                  <a:schemeClr val="dk1"/>
                </a:solidFill>
              </a:rPr>
              <a:t>das beteiligte Personal, aber möglicherweise auch Ihre Gäste/KundInnen sowie LieferantInnen und alle externen PartnerInnen über den Change-Management-Prozess sowie den Projektzeitplan und die Ziele informiert sind.</a:t>
            </a:r>
            <a:endParaRPr sz="2300"/>
          </a:p>
          <a:p>
            <a:pPr indent="-342955" lvl="0" marL="342900" rtl="0" algn="l">
              <a:lnSpc>
                <a:spcPct val="135000"/>
              </a:lnSpc>
              <a:spcBef>
                <a:spcPts val="0"/>
              </a:spcBef>
              <a:spcAft>
                <a:spcPts val="0"/>
              </a:spcAft>
              <a:buSzPct val="173553"/>
              <a:buFont typeface="Arial"/>
              <a:buChar char="•"/>
            </a:pPr>
            <a:r>
              <a:rPr lang="en-US" sz="2300">
                <a:solidFill>
                  <a:schemeClr val="dk1"/>
                </a:solidFill>
              </a:rPr>
              <a:t>Erstellen Sie einen </a:t>
            </a:r>
            <a:r>
              <a:rPr lang="en-US" sz="2300">
                <a:solidFill>
                  <a:srgbClr val="FD8284"/>
                </a:solidFill>
              </a:rPr>
              <a:t>Zeitplan</a:t>
            </a:r>
            <a:r>
              <a:rPr lang="en-US" sz="2300">
                <a:solidFill>
                  <a:schemeClr val="dk1"/>
                </a:solidFill>
              </a:rPr>
              <a:t>, wie oft Sie diesen Stakeholdern Aktualisierungen mitteilen.</a:t>
            </a:r>
            <a:endParaRPr sz="2300"/>
          </a:p>
          <a:p>
            <a:pPr indent="-342955" lvl="0" marL="342900" rtl="0" algn="l">
              <a:lnSpc>
                <a:spcPct val="135000"/>
              </a:lnSpc>
              <a:spcBef>
                <a:spcPts val="0"/>
              </a:spcBef>
              <a:spcAft>
                <a:spcPts val="0"/>
              </a:spcAft>
              <a:buSzPct val="173553"/>
              <a:buFont typeface="Arial"/>
              <a:buChar char="•"/>
            </a:pPr>
            <a:r>
              <a:rPr lang="en-US" sz="2300">
                <a:solidFill>
                  <a:schemeClr val="dk1"/>
                </a:solidFill>
              </a:rPr>
              <a:t>Sorgen Sie für </a:t>
            </a:r>
            <a:r>
              <a:rPr lang="en-US" sz="2300">
                <a:solidFill>
                  <a:srgbClr val="FD8284"/>
                </a:solidFill>
              </a:rPr>
              <a:t>klare Kommunikationskanäle </a:t>
            </a:r>
            <a:r>
              <a:rPr lang="en-US" sz="2300">
                <a:solidFill>
                  <a:schemeClr val="dk1"/>
                </a:solidFill>
              </a:rPr>
              <a:t>(z. B. E-Mail, Telefon oder persönliche Treffen).</a:t>
            </a:r>
            <a:endParaRPr sz="2300"/>
          </a:p>
          <a:p>
            <a:pPr indent="-342955" lvl="0" marL="342900" rtl="0" algn="l">
              <a:lnSpc>
                <a:spcPct val="135000"/>
              </a:lnSpc>
              <a:spcBef>
                <a:spcPts val="0"/>
              </a:spcBef>
              <a:spcAft>
                <a:spcPts val="0"/>
              </a:spcAft>
              <a:buSzPct val="173553"/>
              <a:buFont typeface="Arial"/>
              <a:buChar char="•"/>
            </a:pPr>
            <a:r>
              <a:rPr lang="en-US" sz="2300">
                <a:solidFill>
                  <a:schemeClr val="dk1"/>
                </a:solidFill>
              </a:rPr>
              <a:t>Stellen Sie sicher, dass alle den Change-Management-Prozess und die Verfahren des Unternehmens verstehen.</a:t>
            </a:r>
            <a:endParaRPr sz="2300"/>
          </a:p>
          <a:p>
            <a:pPr indent="-209550" lvl="0" marL="342900" rtl="0" algn="l">
              <a:lnSpc>
                <a:spcPct val="135000"/>
              </a:lnSpc>
              <a:spcBef>
                <a:spcPts val="0"/>
              </a:spcBef>
              <a:spcAft>
                <a:spcPts val="0"/>
              </a:spcAft>
              <a:buSzPct val="173553"/>
              <a:buFont typeface="Arial"/>
              <a:buNone/>
            </a:pPr>
            <a:r>
              <a:t/>
            </a:r>
            <a:endParaRPr sz="2200">
              <a:solidFill>
                <a:schemeClr val="dk1"/>
              </a:solidFill>
            </a:endParaRPr>
          </a:p>
          <a:p>
            <a:pPr indent="0" lvl="0" marL="0" rtl="0" algn="l">
              <a:lnSpc>
                <a:spcPct val="115000"/>
              </a:lnSpc>
              <a:spcBef>
                <a:spcPts val="0"/>
              </a:spcBef>
              <a:spcAft>
                <a:spcPts val="0"/>
              </a:spcAft>
              <a:buSzPct val="181818"/>
              <a:buNone/>
            </a:pPr>
            <a:r>
              <a:t/>
            </a:r>
            <a:endParaRPr>
              <a:solidFill>
                <a:srgbClr val="FD8284"/>
              </a:solidFill>
            </a:endParaRPr>
          </a:p>
          <a:p>
            <a:pPr indent="0" lvl="0" marL="0" rtl="0" algn="l">
              <a:lnSpc>
                <a:spcPct val="115000"/>
              </a:lnSpc>
              <a:spcBef>
                <a:spcPts val="0"/>
              </a:spcBef>
              <a:spcAft>
                <a:spcPts val="0"/>
              </a:spcAft>
              <a:buSzPct val="181818"/>
              <a:buNone/>
            </a:pPr>
            <a:r>
              <a:t/>
            </a:r>
            <a:endParaRPr>
              <a:solidFill>
                <a:schemeClr val="dk1"/>
              </a:solidFill>
            </a:endParaRPr>
          </a:p>
        </p:txBody>
      </p:sp>
      <p:sp>
        <p:nvSpPr>
          <p:cNvPr id="253" name="Google Shape;253;p16"/>
          <p:cNvSpPr/>
          <p:nvPr/>
        </p:nvSpPr>
        <p:spPr>
          <a:xfrm>
            <a:off x="3201218" y="62262"/>
            <a:ext cx="3088746"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pic>
        <p:nvPicPr>
          <p:cNvPr id="254" name="Google Shape;254;p1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17"/>
          <p:cNvSpPr txBox="1"/>
          <p:nvPr>
            <p:ph idx="1" type="body"/>
          </p:nvPr>
        </p:nvSpPr>
        <p:spPr>
          <a:xfrm>
            <a:off x="795255" y="445439"/>
            <a:ext cx="7169400" cy="4404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068"/>
              <a:buNone/>
            </a:pPr>
            <a:r>
              <a:rPr lang="en-US" sz="1300">
                <a:solidFill>
                  <a:srgbClr val="FD8284"/>
                </a:solidFill>
              </a:rPr>
              <a:t>Schritt 5: Führen Sie Ihren Change-Management-Plan aus</a:t>
            </a:r>
            <a:endParaRPr sz="1300"/>
          </a:p>
          <a:p>
            <a:pPr indent="-285750" lvl="0" marL="285750" rtl="0" algn="l">
              <a:lnSpc>
                <a:spcPct val="115000"/>
              </a:lnSpc>
              <a:spcBef>
                <a:spcPts val="0"/>
              </a:spcBef>
              <a:spcAft>
                <a:spcPts val="0"/>
              </a:spcAft>
              <a:buSzPts val="1750"/>
              <a:buFont typeface="Arial"/>
              <a:buChar char="•"/>
            </a:pPr>
            <a:r>
              <a:rPr lang="en-US" sz="1100">
                <a:solidFill>
                  <a:schemeClr val="dk1"/>
                </a:solidFill>
              </a:rPr>
              <a:t>Dazu gehört die Umsetzung Ihres </a:t>
            </a:r>
            <a:r>
              <a:rPr lang="en-US" sz="1100">
                <a:solidFill>
                  <a:srgbClr val="FD8284"/>
                </a:solidFill>
              </a:rPr>
              <a:t>Kommunikationsplans</a:t>
            </a:r>
            <a:r>
              <a:rPr lang="en-US" sz="1100">
                <a:solidFill>
                  <a:schemeClr val="dk1"/>
                </a:solidFill>
              </a:rPr>
              <a:t>, die Bereitstellung von </a:t>
            </a:r>
            <a:r>
              <a:rPr lang="en-US" sz="1100">
                <a:solidFill>
                  <a:srgbClr val="FD8284"/>
                </a:solidFill>
              </a:rPr>
              <a:t>Schulungen </a:t>
            </a:r>
            <a:r>
              <a:rPr lang="en-US" sz="1100">
                <a:solidFill>
                  <a:schemeClr val="dk1"/>
                </a:solidFill>
              </a:rPr>
              <a:t>und </a:t>
            </a:r>
            <a:r>
              <a:rPr lang="en-US" sz="1100">
                <a:solidFill>
                  <a:srgbClr val="FD8284"/>
                </a:solidFill>
              </a:rPr>
              <a:t>die Überwachung </a:t>
            </a:r>
            <a:r>
              <a:rPr lang="en-US" sz="1100">
                <a:solidFill>
                  <a:schemeClr val="dk1"/>
                </a:solidFill>
              </a:rPr>
              <a:t>des Fortschritts.</a:t>
            </a:r>
            <a:endParaRPr sz="1100"/>
          </a:p>
          <a:p>
            <a:pPr indent="-285750" lvl="0" marL="285750" rtl="0" algn="l">
              <a:lnSpc>
                <a:spcPct val="115000"/>
              </a:lnSpc>
              <a:spcBef>
                <a:spcPts val="0"/>
              </a:spcBef>
              <a:spcAft>
                <a:spcPts val="0"/>
              </a:spcAft>
              <a:buSzPts val="1750"/>
              <a:buFont typeface="Arial"/>
              <a:buChar char="•"/>
            </a:pPr>
            <a:r>
              <a:rPr lang="en-US" sz="1100">
                <a:solidFill>
                  <a:srgbClr val="FD8284"/>
                </a:solidFill>
              </a:rPr>
              <a:t>Identifizieren Sie alle auftretenden Hindernisse </a:t>
            </a:r>
            <a:r>
              <a:rPr lang="en-US" sz="1100">
                <a:solidFill>
                  <a:schemeClr val="dk1"/>
                </a:solidFill>
              </a:rPr>
              <a:t>und beseitigen Sie diese umgehend . Dies kann erreicht werden, indem Sie die Mitarbeitenden zur Beteiligung an der Veränderung ermutigen, von Anfang an transparent und kommunikativ sind und auf eventuell auftretende Widerstände eingehen.</a:t>
            </a:r>
            <a:endParaRPr/>
          </a:p>
          <a:p>
            <a:pPr indent="-73603" lvl="0" marL="285750" rtl="0" algn="l">
              <a:lnSpc>
                <a:spcPct val="115000"/>
              </a:lnSpc>
              <a:spcBef>
                <a:spcPts val="0"/>
              </a:spcBef>
              <a:spcAft>
                <a:spcPts val="0"/>
              </a:spcAft>
              <a:buSzPts val="3341"/>
              <a:buFont typeface="Arial"/>
              <a:buNone/>
            </a:pPr>
            <a:r>
              <a:t/>
            </a:r>
            <a:endParaRPr/>
          </a:p>
          <a:p>
            <a:pPr indent="0" lvl="0" marL="0" rtl="0" algn="l">
              <a:lnSpc>
                <a:spcPct val="115000"/>
              </a:lnSpc>
              <a:spcBef>
                <a:spcPts val="0"/>
              </a:spcBef>
              <a:spcAft>
                <a:spcPts val="0"/>
              </a:spcAft>
              <a:buSzPts val="2068"/>
              <a:buNone/>
            </a:pPr>
            <a:r>
              <a:rPr lang="en-US" sz="1300">
                <a:solidFill>
                  <a:srgbClr val="FD8284"/>
                </a:solidFill>
              </a:rPr>
              <a:t>Schritt 6: Den Plan auswerten, überprüfen und anpassen</a:t>
            </a:r>
            <a:endParaRPr sz="1300"/>
          </a:p>
          <a:p>
            <a:pPr indent="0" lvl="0" marL="0" rtl="0" algn="l">
              <a:lnSpc>
                <a:spcPct val="135000"/>
              </a:lnSpc>
              <a:spcBef>
                <a:spcPts val="0"/>
              </a:spcBef>
              <a:spcAft>
                <a:spcPts val="0"/>
              </a:spcAft>
              <a:buSzPts val="1750"/>
              <a:buNone/>
            </a:pPr>
            <a:r>
              <a:rPr lang="en-US" sz="1100">
                <a:solidFill>
                  <a:schemeClr val="dk1"/>
                </a:solidFill>
              </a:rPr>
              <a:t>Verwenden Sie ein </a:t>
            </a:r>
            <a:r>
              <a:rPr lang="en-US" sz="1100">
                <a:solidFill>
                  <a:srgbClr val="FD8284"/>
                </a:solidFill>
              </a:rPr>
              <a:t>Change-Management-Trackingsystem</a:t>
            </a:r>
            <a:r>
              <a:rPr lang="en-US" sz="1100">
                <a:solidFill>
                  <a:schemeClr val="dk1"/>
                </a:solidFill>
              </a:rPr>
              <a:t>, um alle vorgenommenen Änderungen zu überwachen. Auf diese Weise können Sie Problembereiche identifizieren und beheben, bevor sie zu größeren Problemen werden.</a:t>
            </a:r>
            <a:endParaRPr sz="1100"/>
          </a:p>
          <a:p>
            <a:pPr indent="-342900" lvl="0" marL="342900" rtl="0" algn="l">
              <a:lnSpc>
                <a:spcPct val="135000"/>
              </a:lnSpc>
              <a:spcBef>
                <a:spcPts val="0"/>
              </a:spcBef>
              <a:spcAft>
                <a:spcPts val="0"/>
              </a:spcAft>
              <a:buSzPts val="1750"/>
              <a:buFont typeface="Arial"/>
              <a:buChar char="•"/>
            </a:pPr>
            <a:r>
              <a:rPr lang="en-US" sz="1100">
                <a:solidFill>
                  <a:schemeClr val="dk1"/>
                </a:solidFill>
              </a:rPr>
              <a:t>Nutzen Sie </a:t>
            </a:r>
            <a:r>
              <a:rPr lang="en-US" sz="1100">
                <a:solidFill>
                  <a:srgbClr val="FD8284"/>
                </a:solidFill>
              </a:rPr>
              <a:t>Leistungsindikatoren</a:t>
            </a:r>
            <a:r>
              <a:rPr lang="en-US" sz="1100">
                <a:solidFill>
                  <a:schemeClr val="dk1"/>
                </a:solidFill>
              </a:rPr>
              <a:t>, um den Erfolg des Plans zu messen. Mit einem kollaborativen KPI-Dashboard können Sie sehen, ob der Plan wie vorgesehen umgesetzt wird oder ob es unerwartete Nebenwirkungen gibt.</a:t>
            </a:r>
            <a:endParaRPr sz="1100"/>
          </a:p>
          <a:p>
            <a:pPr indent="-342900" lvl="0" marL="342900" rtl="0" algn="l">
              <a:lnSpc>
                <a:spcPct val="135000"/>
              </a:lnSpc>
              <a:spcBef>
                <a:spcPts val="0"/>
              </a:spcBef>
              <a:spcAft>
                <a:spcPts val="0"/>
              </a:spcAft>
              <a:buSzPts val="1750"/>
              <a:buFont typeface="Arial"/>
              <a:buChar char="•"/>
            </a:pPr>
            <a:r>
              <a:rPr lang="en-US" sz="1100">
                <a:solidFill>
                  <a:schemeClr val="dk1"/>
                </a:solidFill>
              </a:rPr>
              <a:t>Überprüfen Sie regelmäßig </a:t>
            </a:r>
            <a:r>
              <a:rPr lang="en-US" sz="1100">
                <a:solidFill>
                  <a:srgbClr val="FD8284"/>
                </a:solidFill>
              </a:rPr>
              <a:t>den Fortschritt des Teams</a:t>
            </a:r>
            <a:r>
              <a:rPr lang="en-US" sz="1100">
                <a:solidFill>
                  <a:schemeClr val="dk1"/>
                </a:solidFill>
              </a:rPr>
              <a:t>, um sicherzustellen, dass die Mitarbeitenden die Änderungen annehmen und dass alle erfolgreichen Änderungsinitiativen in zukünftige Change-Management-Pläne integriert werden.</a:t>
            </a:r>
            <a:endParaRPr sz="1100"/>
          </a:p>
          <a:p>
            <a:pPr indent="-209550" lvl="0" marL="342900" rtl="0" algn="l">
              <a:lnSpc>
                <a:spcPct val="135000"/>
              </a:lnSpc>
              <a:spcBef>
                <a:spcPts val="0"/>
              </a:spcBef>
              <a:spcAft>
                <a:spcPts val="0"/>
              </a:spcAft>
              <a:buSzPts val="3818"/>
              <a:buFont typeface="Arial"/>
              <a:buNone/>
            </a:pPr>
            <a:r>
              <a:t/>
            </a:r>
            <a:endParaRPr sz="2200">
              <a:solidFill>
                <a:schemeClr val="dk1"/>
              </a:solidFill>
            </a:endParaRPr>
          </a:p>
          <a:p>
            <a:pPr indent="0" lvl="0" marL="0" rtl="0" algn="l">
              <a:lnSpc>
                <a:spcPct val="115000"/>
              </a:lnSpc>
              <a:spcBef>
                <a:spcPts val="0"/>
              </a:spcBef>
              <a:spcAft>
                <a:spcPts val="0"/>
              </a:spcAft>
              <a:buSzPts val="3818"/>
              <a:buNone/>
            </a:pPr>
            <a:r>
              <a:t/>
            </a:r>
            <a:endParaRPr>
              <a:solidFill>
                <a:srgbClr val="FD8284"/>
              </a:solidFill>
            </a:endParaRPr>
          </a:p>
          <a:p>
            <a:pPr indent="0" lvl="0" marL="0" rtl="0" algn="l">
              <a:lnSpc>
                <a:spcPct val="115000"/>
              </a:lnSpc>
              <a:spcBef>
                <a:spcPts val="0"/>
              </a:spcBef>
              <a:spcAft>
                <a:spcPts val="0"/>
              </a:spcAft>
              <a:buSzPts val="3818"/>
              <a:buNone/>
            </a:pPr>
            <a:r>
              <a:t/>
            </a:r>
            <a:endParaRPr>
              <a:solidFill>
                <a:schemeClr val="dk1"/>
              </a:solidFill>
            </a:endParaRPr>
          </a:p>
        </p:txBody>
      </p:sp>
      <p:sp>
        <p:nvSpPr>
          <p:cNvPr id="260" name="Google Shape;260;p17"/>
          <p:cNvSpPr/>
          <p:nvPr/>
        </p:nvSpPr>
        <p:spPr>
          <a:xfrm>
            <a:off x="3201217" y="62262"/>
            <a:ext cx="3116455"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pic>
        <p:nvPicPr>
          <p:cNvPr id="261" name="Google Shape;261;p1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8"/>
          <p:cNvSpPr txBox="1"/>
          <p:nvPr>
            <p:ph idx="1" type="body"/>
          </p:nvPr>
        </p:nvSpPr>
        <p:spPr>
          <a:xfrm>
            <a:off x="2166683" y="971856"/>
            <a:ext cx="5776590" cy="3332289"/>
          </a:xfrm>
          <a:prstGeom prst="rect">
            <a:avLst/>
          </a:prstGeom>
          <a:noFill/>
          <a:ln>
            <a:noFill/>
          </a:ln>
        </p:spPr>
        <p:txBody>
          <a:bodyPr anchorCtr="0" anchor="t" bIns="91425" lIns="91425" spcFirstLastPara="1" rIns="91425" wrap="square" tIns="91425">
            <a:noAutofit/>
          </a:bodyPr>
          <a:lstStyle/>
          <a:p>
            <a:pPr indent="-285750" lvl="0" marL="285750" rtl="0" algn="l">
              <a:lnSpc>
                <a:spcPct val="115000"/>
              </a:lnSpc>
              <a:spcBef>
                <a:spcPts val="0"/>
              </a:spcBef>
              <a:spcAft>
                <a:spcPts val="0"/>
              </a:spcAft>
              <a:buSzPts val="2100"/>
              <a:buChar char="●"/>
            </a:pPr>
            <a:r>
              <a:rPr lang="en-US" sz="1280">
                <a:solidFill>
                  <a:schemeClr val="dk1"/>
                </a:solidFill>
              </a:rPr>
              <a:t>Sowohl Teamarbeit als auch Zusammenarbeit beinhalten die </a:t>
            </a:r>
            <a:r>
              <a:rPr lang="en-US" sz="1280">
                <a:solidFill>
                  <a:srgbClr val="FD8284"/>
                </a:solidFill>
              </a:rPr>
              <a:t>Zusammenarbeit einer Gruppe von Menschen, </a:t>
            </a:r>
            <a:r>
              <a:rPr lang="en-US" sz="1280">
                <a:solidFill>
                  <a:schemeClr val="dk1"/>
                </a:solidFill>
              </a:rPr>
              <a:t>um ein gemeinsames Ziel zu erreichen.</a:t>
            </a:r>
            <a:endParaRPr sz="1280">
              <a:solidFill>
                <a:schemeClr val="dk1"/>
              </a:solidFill>
            </a:endParaRPr>
          </a:p>
          <a:p>
            <a:pPr indent="-285750" lvl="0" marL="285750" rtl="0" algn="l">
              <a:lnSpc>
                <a:spcPct val="115000"/>
              </a:lnSpc>
              <a:spcBef>
                <a:spcPts val="0"/>
              </a:spcBef>
              <a:spcAft>
                <a:spcPts val="0"/>
              </a:spcAft>
              <a:buSzPts val="2100"/>
              <a:buChar char="●"/>
            </a:pPr>
            <a:r>
              <a:rPr lang="en-US" sz="1280">
                <a:solidFill>
                  <a:schemeClr val="dk1"/>
                </a:solidFill>
              </a:rPr>
              <a:t>Der </a:t>
            </a:r>
            <a:r>
              <a:rPr lang="en-US" sz="1280">
                <a:solidFill>
                  <a:srgbClr val="FD8284"/>
                </a:solidFill>
              </a:rPr>
              <a:t>Hauptunterschied </a:t>
            </a:r>
            <a:r>
              <a:rPr lang="en-US" sz="1280">
                <a:solidFill>
                  <a:schemeClr val="dk1"/>
                </a:solidFill>
              </a:rPr>
              <a:t>zwischen Zusammenarbeit und Teamarbeit besteht darin, dass bei der Teamarbeit die individuellen Anstrengungen aller Teammitglieder zur Erreichung eines Ziels gebündelt werden, während Menschen, die zusammenarbeiten, ein Projekt gemeinsam abschließen.</a:t>
            </a:r>
            <a:endParaRPr sz="1280"/>
          </a:p>
          <a:p>
            <a:pPr indent="-268288" lvl="0" marL="268288" rtl="0" algn="l">
              <a:lnSpc>
                <a:spcPct val="115000"/>
              </a:lnSpc>
              <a:spcBef>
                <a:spcPts val="0"/>
              </a:spcBef>
              <a:spcAft>
                <a:spcPts val="0"/>
              </a:spcAft>
              <a:buSzPts val="2100"/>
              <a:buChar char="●"/>
            </a:pPr>
            <a:r>
              <a:rPr lang="en-US" sz="1280">
                <a:solidFill>
                  <a:srgbClr val="FD8284"/>
                </a:solidFill>
              </a:rPr>
              <a:t>🗹 Übung</a:t>
            </a:r>
            <a:endParaRPr sz="1280"/>
          </a:p>
          <a:p>
            <a:pPr indent="0" lvl="0" marL="268288" rtl="0" algn="l">
              <a:lnSpc>
                <a:spcPct val="115000"/>
              </a:lnSpc>
              <a:spcBef>
                <a:spcPts val="0"/>
              </a:spcBef>
              <a:spcAft>
                <a:spcPts val="0"/>
              </a:spcAft>
              <a:buSzPts val="2100"/>
              <a:buNone/>
            </a:pPr>
            <a:r>
              <a:rPr lang="en-US" sz="1280">
                <a:solidFill>
                  <a:schemeClr val="dk1"/>
                </a:solidFill>
              </a:rPr>
              <a:t>Führen Sie ein kurzes Brainstorming durch: </a:t>
            </a:r>
            <a:br>
              <a:rPr lang="en-US" sz="1280">
                <a:solidFill>
                  <a:schemeClr val="dk1"/>
                </a:solidFill>
              </a:rPr>
            </a:br>
            <a:r>
              <a:rPr lang="en-US" sz="1280">
                <a:solidFill>
                  <a:schemeClr val="dk1"/>
                </a:solidFill>
              </a:rPr>
              <a:t>Finden Sie Möglichkeiten, die Team- und Zusammenarbeit innerhalb </a:t>
            </a:r>
            <a:r>
              <a:rPr lang="en-US" sz="1280"/>
              <a:t>des Teams zu stärken, </a:t>
            </a:r>
            <a:r>
              <a:rPr lang="en-US" sz="1280">
                <a:solidFill>
                  <a:schemeClr val="dk1"/>
                </a:solidFill>
              </a:rPr>
              <a:t>insbesondere mit Mitarbeitenden/KollegInnen mit Autismus?</a:t>
            </a:r>
            <a:endParaRPr sz="1280"/>
          </a:p>
          <a:p>
            <a:pPr indent="-152400" lvl="0" marL="285750" rtl="0" algn="l">
              <a:lnSpc>
                <a:spcPct val="115000"/>
              </a:lnSpc>
              <a:spcBef>
                <a:spcPts val="0"/>
              </a:spcBef>
              <a:spcAft>
                <a:spcPts val="0"/>
              </a:spcAft>
              <a:buSzPts val="2100"/>
              <a:buFont typeface="Arial"/>
              <a:buNone/>
            </a:pPr>
            <a:r>
              <a:t/>
            </a:r>
            <a:endParaRPr sz="1280">
              <a:solidFill>
                <a:schemeClr val="dk1"/>
              </a:solidFill>
            </a:endParaRPr>
          </a:p>
          <a:p>
            <a:pPr indent="-152400" lvl="0" marL="285750" rtl="0" algn="l">
              <a:lnSpc>
                <a:spcPct val="115000"/>
              </a:lnSpc>
              <a:spcBef>
                <a:spcPts val="0"/>
              </a:spcBef>
              <a:spcAft>
                <a:spcPts val="0"/>
              </a:spcAft>
              <a:buSzPts val="2100"/>
              <a:buFont typeface="Arial"/>
              <a:buNone/>
            </a:pPr>
            <a:r>
              <a:t/>
            </a:r>
            <a:endParaRPr sz="1280">
              <a:solidFill>
                <a:schemeClr val="dk1"/>
              </a:solidFill>
            </a:endParaRPr>
          </a:p>
        </p:txBody>
      </p:sp>
      <p:sp>
        <p:nvSpPr>
          <p:cNvPr id="267" name="Google Shape;267;p18"/>
          <p:cNvSpPr/>
          <p:nvPr/>
        </p:nvSpPr>
        <p:spPr>
          <a:xfrm>
            <a:off x="3201218" y="62262"/>
            <a:ext cx="355980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268" name="Google Shape;268;p18"/>
          <p:cNvSpPr txBox="1"/>
          <p:nvPr/>
        </p:nvSpPr>
        <p:spPr>
          <a:xfrm>
            <a:off x="1910651" y="387968"/>
            <a:ext cx="7109179"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FD8284"/>
                </a:solidFill>
                <a:latin typeface="Comfortaa"/>
                <a:ea typeface="Comfortaa"/>
                <a:cs typeface="Comfortaa"/>
                <a:sym typeface="Comfortaa"/>
              </a:rPr>
              <a:t>Teamarbeit und Zusammenarbeit </a:t>
            </a:r>
            <a:br>
              <a:rPr b="1" i="0" lang="en-US" sz="1700" u="none" cap="none" strike="noStrike">
                <a:solidFill>
                  <a:srgbClr val="FD8284"/>
                </a:solidFill>
                <a:latin typeface="Comfortaa"/>
                <a:ea typeface="Comfortaa"/>
                <a:cs typeface="Comfortaa"/>
                <a:sym typeface="Comfortaa"/>
              </a:rPr>
            </a:br>
            <a:r>
              <a:rPr b="1" i="0" lang="en-US" sz="1700" u="none" cap="none" strike="noStrike">
                <a:solidFill>
                  <a:srgbClr val="FD8284"/>
                </a:solidFill>
                <a:latin typeface="Comfortaa"/>
                <a:ea typeface="Comfortaa"/>
                <a:cs typeface="Comfortaa"/>
                <a:sym typeface="Comfortaa"/>
              </a:rPr>
              <a:t>im HOST Change-Management-Prozess</a:t>
            </a:r>
            <a:r>
              <a:rPr b="0" i="0" lang="en-US" sz="1700" u="none" cap="none" strike="noStrike">
                <a:solidFill>
                  <a:srgbClr val="000000"/>
                </a:solidFill>
                <a:latin typeface="Arial"/>
                <a:ea typeface="Arial"/>
                <a:cs typeface="Arial"/>
                <a:sym typeface="Arial"/>
              </a:rPr>
              <a:t> </a:t>
            </a:r>
            <a:endParaRPr b="0" i="0" sz="1700" u="none" cap="none" strike="noStrike">
              <a:solidFill>
                <a:srgbClr val="000000"/>
              </a:solidFill>
              <a:latin typeface="Arial"/>
              <a:ea typeface="Arial"/>
              <a:cs typeface="Arial"/>
              <a:sym typeface="Arial"/>
            </a:endParaRPr>
          </a:p>
        </p:txBody>
      </p:sp>
      <p:pic>
        <p:nvPicPr>
          <p:cNvPr id="269" name="Google Shape;269;p1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19"/>
          <p:cNvSpPr txBox="1"/>
          <p:nvPr>
            <p:ph idx="1" type="body"/>
          </p:nvPr>
        </p:nvSpPr>
        <p:spPr>
          <a:xfrm>
            <a:off x="719611" y="1502744"/>
            <a:ext cx="8282346" cy="4173565"/>
          </a:xfrm>
          <a:prstGeom prst="rect">
            <a:avLst/>
          </a:prstGeom>
          <a:noFill/>
          <a:ln>
            <a:noFill/>
          </a:ln>
        </p:spPr>
        <p:txBody>
          <a:bodyPr anchorCtr="0" anchor="t" bIns="91425" lIns="91425" spcFirstLastPara="1" rIns="91425" wrap="square" tIns="91425">
            <a:noAutofit/>
          </a:bodyPr>
          <a:lstStyle/>
          <a:p>
            <a:pPr indent="-266700" lvl="0" marL="285750" rtl="0" algn="l">
              <a:lnSpc>
                <a:spcPct val="115000"/>
              </a:lnSpc>
              <a:spcBef>
                <a:spcPts val="0"/>
              </a:spcBef>
              <a:spcAft>
                <a:spcPts val="0"/>
              </a:spcAft>
              <a:buSzPts val="1800"/>
              <a:buFont typeface="Arial"/>
              <a:buChar char="•"/>
            </a:pPr>
            <a:r>
              <a:rPr lang="en-US" sz="1300">
                <a:solidFill>
                  <a:schemeClr val="dk1"/>
                </a:solidFill>
              </a:rPr>
              <a:t>Schaffen Sie die erforderliche neue Infrastruktur/Umgebung am Arbeitsplatz</a:t>
            </a:r>
            <a:endParaRPr sz="1800"/>
          </a:p>
          <a:p>
            <a:pPr indent="-266700" lvl="0" marL="285750" rtl="0" algn="l">
              <a:lnSpc>
                <a:spcPct val="115000"/>
              </a:lnSpc>
              <a:spcBef>
                <a:spcPts val="0"/>
              </a:spcBef>
              <a:spcAft>
                <a:spcPts val="0"/>
              </a:spcAft>
              <a:buSzPts val="1800"/>
              <a:buFont typeface="Arial"/>
              <a:buChar char="•"/>
            </a:pPr>
            <a:r>
              <a:rPr lang="en-US" sz="1300">
                <a:solidFill>
                  <a:schemeClr val="dk1"/>
                </a:solidFill>
              </a:rPr>
              <a:t>Rollen klären</a:t>
            </a:r>
            <a:endParaRPr sz="1800"/>
          </a:p>
          <a:p>
            <a:pPr indent="-266700" lvl="0" marL="285750" rtl="0" algn="l">
              <a:lnSpc>
                <a:spcPct val="115000"/>
              </a:lnSpc>
              <a:spcBef>
                <a:spcPts val="0"/>
              </a:spcBef>
              <a:spcAft>
                <a:spcPts val="0"/>
              </a:spcAft>
              <a:buSzPts val="1800"/>
              <a:buFont typeface="Arial"/>
              <a:buChar char="•"/>
            </a:pPr>
            <a:r>
              <a:rPr lang="en-US" sz="1300">
                <a:solidFill>
                  <a:schemeClr val="dk1"/>
                </a:solidFill>
              </a:rPr>
              <a:t>Schaffen Sie offene Kommunikationskanäle</a:t>
            </a:r>
            <a:endParaRPr sz="1800"/>
          </a:p>
          <a:p>
            <a:pPr indent="-266700" lvl="0" marL="285750" rtl="0" algn="l">
              <a:lnSpc>
                <a:spcPct val="115000"/>
              </a:lnSpc>
              <a:spcBef>
                <a:spcPts val="0"/>
              </a:spcBef>
              <a:spcAft>
                <a:spcPts val="0"/>
              </a:spcAft>
              <a:buSzPts val="1800"/>
              <a:buFont typeface="Arial"/>
              <a:buChar char="•"/>
            </a:pPr>
            <a:r>
              <a:rPr lang="en-US" sz="1300">
                <a:solidFill>
                  <a:schemeClr val="dk1"/>
                </a:solidFill>
              </a:rPr>
              <a:t>Etablieren Sie zielgerichtete Führung</a:t>
            </a:r>
            <a:endParaRPr sz="1800"/>
          </a:p>
          <a:p>
            <a:pPr indent="-266700" lvl="0" marL="285750" rtl="0" algn="l">
              <a:lnSpc>
                <a:spcPct val="115000"/>
              </a:lnSpc>
              <a:spcBef>
                <a:spcPts val="0"/>
              </a:spcBef>
              <a:spcAft>
                <a:spcPts val="0"/>
              </a:spcAft>
              <a:buSzPts val="1800"/>
              <a:buFont typeface="Arial"/>
              <a:buChar char="•"/>
            </a:pPr>
            <a:r>
              <a:rPr lang="en-US" sz="1300">
                <a:solidFill>
                  <a:schemeClr val="dk1"/>
                </a:solidFill>
              </a:rPr>
              <a:t>Ermöglichen Sie Führungswechsel</a:t>
            </a:r>
            <a:endParaRPr sz="1800"/>
          </a:p>
          <a:p>
            <a:pPr indent="-266700" lvl="0" marL="285750" rtl="0" algn="l">
              <a:lnSpc>
                <a:spcPct val="115000"/>
              </a:lnSpc>
              <a:spcBef>
                <a:spcPts val="0"/>
              </a:spcBef>
              <a:spcAft>
                <a:spcPts val="0"/>
              </a:spcAft>
              <a:buSzPts val="1800"/>
              <a:buFont typeface="Arial"/>
              <a:buChar char="•"/>
            </a:pPr>
            <a:r>
              <a:rPr lang="en-US" sz="1300">
                <a:solidFill>
                  <a:schemeClr val="dk1"/>
                </a:solidFill>
              </a:rPr>
              <a:t>Machen Sie Veränderungen zu einem positiven Schritt</a:t>
            </a:r>
            <a:endParaRPr sz="1800"/>
          </a:p>
          <a:p>
            <a:pPr indent="-266700" lvl="0" marL="285750" rtl="0" algn="l">
              <a:lnSpc>
                <a:spcPct val="115000"/>
              </a:lnSpc>
              <a:spcBef>
                <a:spcPts val="0"/>
              </a:spcBef>
              <a:spcAft>
                <a:spcPts val="0"/>
              </a:spcAft>
              <a:buSzPts val="1800"/>
              <a:buFont typeface="Arial"/>
              <a:buChar char="•"/>
            </a:pPr>
            <a:r>
              <a:rPr lang="en-US" sz="1300">
                <a:solidFill>
                  <a:schemeClr val="dk1"/>
                </a:solidFill>
              </a:rPr>
              <a:t>Feiern Sie Individualität</a:t>
            </a:r>
            <a:endParaRPr sz="1800"/>
          </a:p>
          <a:p>
            <a:pPr indent="-266700" lvl="0" marL="285750" rtl="0" algn="l">
              <a:lnSpc>
                <a:spcPct val="115000"/>
              </a:lnSpc>
              <a:spcBef>
                <a:spcPts val="0"/>
              </a:spcBef>
              <a:spcAft>
                <a:spcPts val="0"/>
              </a:spcAft>
              <a:buSzPts val="1800"/>
              <a:buFont typeface="Arial"/>
              <a:buChar char="•"/>
            </a:pPr>
            <a:r>
              <a:rPr lang="en-US" sz="1300">
                <a:solidFill>
                  <a:schemeClr val="dk1"/>
                </a:solidFill>
              </a:rPr>
              <a:t>Bleib neugierig</a:t>
            </a:r>
            <a:endParaRPr sz="1800"/>
          </a:p>
          <a:p>
            <a:pPr indent="-266700" lvl="0" marL="285750" rtl="0" algn="l">
              <a:lnSpc>
                <a:spcPct val="115000"/>
              </a:lnSpc>
              <a:spcBef>
                <a:spcPts val="0"/>
              </a:spcBef>
              <a:spcAft>
                <a:spcPts val="0"/>
              </a:spcAft>
              <a:buSzPts val="1800"/>
              <a:buFont typeface="Arial"/>
              <a:buChar char="•"/>
            </a:pPr>
            <a:r>
              <a:rPr lang="en-US" sz="1300"/>
              <a:t>Schaffen Sie Problemlösung in der Gruppe </a:t>
            </a:r>
            <a:endParaRPr sz="1800"/>
          </a:p>
          <a:p>
            <a:pPr indent="-266700" lvl="0" marL="285750" rtl="0" algn="l">
              <a:lnSpc>
                <a:spcPct val="115000"/>
              </a:lnSpc>
              <a:spcBef>
                <a:spcPts val="0"/>
              </a:spcBef>
              <a:spcAft>
                <a:spcPts val="0"/>
              </a:spcAft>
              <a:buSzPts val="1800"/>
              <a:buFont typeface="Arial"/>
              <a:buChar char="•"/>
            </a:pPr>
            <a:r>
              <a:rPr lang="en-US" sz="1300">
                <a:solidFill>
                  <a:schemeClr val="dk1"/>
                </a:solidFill>
              </a:rPr>
              <a:t>Seien Sie </a:t>
            </a:r>
            <a:r>
              <a:rPr lang="en-US" sz="1300"/>
              <a:t>durch Ihr eigenes </a:t>
            </a:r>
            <a:r>
              <a:rPr lang="en-US" sz="1300">
                <a:solidFill>
                  <a:schemeClr val="dk1"/>
                </a:solidFill>
              </a:rPr>
              <a:t>Verhalten ein Vorbild</a:t>
            </a:r>
            <a:endParaRPr sz="1400">
              <a:solidFill>
                <a:schemeClr val="dk1"/>
              </a:solidFill>
            </a:endParaRPr>
          </a:p>
          <a:p>
            <a:pPr indent="-152400" lvl="0" marL="285750" rtl="0" algn="l">
              <a:lnSpc>
                <a:spcPct val="115000"/>
              </a:lnSpc>
              <a:spcBef>
                <a:spcPts val="0"/>
              </a:spcBef>
              <a:spcAft>
                <a:spcPts val="0"/>
              </a:spcAft>
              <a:buSzPts val="2100"/>
              <a:buFont typeface="Arial"/>
              <a:buNone/>
            </a:pPr>
            <a:r>
              <a:t/>
            </a:r>
            <a:endParaRPr sz="1400">
              <a:solidFill>
                <a:schemeClr val="dk1"/>
              </a:solidFill>
            </a:endParaRPr>
          </a:p>
          <a:p>
            <a:pPr indent="0" lvl="0" marL="0" rtl="0" algn="l">
              <a:lnSpc>
                <a:spcPct val="115000"/>
              </a:lnSpc>
              <a:spcBef>
                <a:spcPts val="0"/>
              </a:spcBef>
              <a:spcAft>
                <a:spcPts val="0"/>
              </a:spcAft>
              <a:buSzPts val="2100"/>
              <a:buNone/>
            </a:pPr>
            <a:r>
              <a:t/>
            </a:r>
            <a:endParaRPr sz="1900">
              <a:solidFill>
                <a:srgbClr val="FD8284"/>
              </a:solidFill>
            </a:endParaRPr>
          </a:p>
          <a:p>
            <a:pPr indent="0" lvl="0" marL="0" rtl="0" algn="l">
              <a:lnSpc>
                <a:spcPct val="115000"/>
              </a:lnSpc>
              <a:spcBef>
                <a:spcPts val="0"/>
              </a:spcBef>
              <a:spcAft>
                <a:spcPts val="0"/>
              </a:spcAft>
              <a:buSzPts val="2100"/>
              <a:buNone/>
            </a:pPr>
            <a:r>
              <a:t/>
            </a:r>
            <a:endParaRPr sz="1900">
              <a:solidFill>
                <a:srgbClr val="FD8284"/>
              </a:solidFill>
            </a:endParaRPr>
          </a:p>
          <a:p>
            <a:pPr indent="0" lvl="0" marL="0" rtl="0" algn="l">
              <a:lnSpc>
                <a:spcPct val="115000"/>
              </a:lnSpc>
              <a:spcBef>
                <a:spcPts val="0"/>
              </a:spcBef>
              <a:spcAft>
                <a:spcPts val="0"/>
              </a:spcAft>
              <a:buSzPts val="2100"/>
              <a:buNone/>
            </a:pPr>
            <a:r>
              <a:t/>
            </a:r>
            <a:endParaRPr sz="1900">
              <a:solidFill>
                <a:srgbClr val="FD8284"/>
              </a:solidFill>
            </a:endParaRPr>
          </a:p>
          <a:p>
            <a:pPr indent="0" lvl="0" marL="0" rtl="0" algn="l">
              <a:lnSpc>
                <a:spcPct val="115000"/>
              </a:lnSpc>
              <a:spcBef>
                <a:spcPts val="0"/>
              </a:spcBef>
              <a:spcAft>
                <a:spcPts val="0"/>
              </a:spcAft>
              <a:buSzPts val="2100"/>
              <a:buNone/>
            </a:pPr>
            <a:r>
              <a:t/>
            </a:r>
            <a:endParaRPr sz="1800">
              <a:solidFill>
                <a:srgbClr val="FD8284"/>
              </a:solidFill>
            </a:endParaRPr>
          </a:p>
          <a:p>
            <a:pPr indent="0" lvl="0" marL="0" rtl="0" algn="l">
              <a:lnSpc>
                <a:spcPct val="115000"/>
              </a:lnSpc>
              <a:spcBef>
                <a:spcPts val="0"/>
              </a:spcBef>
              <a:spcAft>
                <a:spcPts val="0"/>
              </a:spcAft>
              <a:buSzPts val="2100"/>
              <a:buNone/>
            </a:pPr>
            <a:r>
              <a:t/>
            </a:r>
            <a:endParaRPr sz="1800">
              <a:solidFill>
                <a:srgbClr val="FD8284"/>
              </a:solidFill>
            </a:endParaRPr>
          </a:p>
          <a:p>
            <a:pPr indent="0" lvl="0" marL="0" rtl="0" algn="l">
              <a:lnSpc>
                <a:spcPct val="115000"/>
              </a:lnSpc>
              <a:spcBef>
                <a:spcPts val="0"/>
              </a:spcBef>
              <a:spcAft>
                <a:spcPts val="0"/>
              </a:spcAft>
              <a:buSzPts val="2100"/>
              <a:buNone/>
            </a:pPr>
            <a:r>
              <a:t/>
            </a:r>
            <a:endParaRPr sz="1800">
              <a:solidFill>
                <a:schemeClr val="dk1"/>
              </a:solidFill>
            </a:endParaRPr>
          </a:p>
        </p:txBody>
      </p:sp>
      <p:sp>
        <p:nvSpPr>
          <p:cNvPr id="275" name="Google Shape;275;p19"/>
          <p:cNvSpPr/>
          <p:nvPr/>
        </p:nvSpPr>
        <p:spPr>
          <a:xfrm>
            <a:off x="3201217" y="62262"/>
            <a:ext cx="3264237"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276" name="Google Shape;276;p19"/>
          <p:cNvSpPr/>
          <p:nvPr/>
        </p:nvSpPr>
        <p:spPr>
          <a:xfrm>
            <a:off x="395368" y="577421"/>
            <a:ext cx="8180455" cy="92328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Effektive Strategien/Methoden zur Förderung der Zusammen- und Teamarbeit in einem Change-Management-Prozess, um (neue) Teammitglieder mit ASS einzubeziehen:</a:t>
            </a:r>
            <a:endParaRPr b="1" i="0" sz="1800" u="none" cap="none" strike="noStrike">
              <a:solidFill>
                <a:srgbClr val="FD8284"/>
              </a:solidFill>
              <a:latin typeface="Comfortaa"/>
              <a:ea typeface="Comfortaa"/>
              <a:cs typeface="Comfortaa"/>
              <a:sym typeface="Comfortaa"/>
            </a:endParaRPr>
          </a:p>
        </p:txBody>
      </p:sp>
      <p:pic>
        <p:nvPicPr>
          <p:cNvPr id="277" name="Google Shape;277;p19"/>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
          <p:cNvSpPr txBox="1"/>
          <p:nvPr>
            <p:ph idx="1" type="body"/>
          </p:nvPr>
        </p:nvSpPr>
        <p:spPr>
          <a:xfrm>
            <a:off x="2466752" y="955426"/>
            <a:ext cx="5259573" cy="2819896"/>
          </a:xfrm>
          <a:prstGeom prst="rect">
            <a:avLst/>
          </a:prstGeom>
          <a:noFill/>
          <a:ln>
            <a:noFill/>
          </a:ln>
        </p:spPr>
        <p:txBody>
          <a:bodyPr anchorCtr="0" anchor="t" bIns="91425" lIns="91425" spcFirstLastPara="1" rIns="91425" wrap="square" tIns="91425">
            <a:noAutofit/>
          </a:bodyPr>
          <a:lstStyle/>
          <a:p>
            <a:pPr indent="0" lvl="0" marL="95250" rtl="0" algn="just">
              <a:lnSpc>
                <a:spcPct val="150000"/>
              </a:lnSpc>
              <a:spcBef>
                <a:spcPts val="0"/>
              </a:spcBef>
              <a:spcAft>
                <a:spcPts val="0"/>
              </a:spcAft>
              <a:buSzPts val="2100"/>
              <a:buNone/>
            </a:pPr>
            <a:r>
              <a:rPr lang="en-US" sz="1400"/>
              <a:t>Ziel des HOST-Projekts ist es, HotelmanagerInnen und HR-ExpertInnen in der Führung und Entwicklung von Personal mit Autismus zu schulen.</a:t>
            </a:r>
            <a:endParaRPr sz="1400"/>
          </a:p>
          <a:p>
            <a:pPr indent="0" lvl="0" marL="0" rtl="0" algn="just">
              <a:lnSpc>
                <a:spcPct val="170000"/>
              </a:lnSpc>
              <a:spcBef>
                <a:spcPts val="0"/>
              </a:spcBef>
              <a:spcAft>
                <a:spcPts val="0"/>
              </a:spcAft>
              <a:buSzPts val="1706"/>
              <a:buNone/>
            </a:pPr>
            <a:r>
              <a:t/>
            </a:r>
            <a:endParaRPr sz="1300"/>
          </a:p>
          <a:p>
            <a:pPr indent="0" lvl="0" marL="0" rtl="0" algn="just">
              <a:lnSpc>
                <a:spcPct val="170000"/>
              </a:lnSpc>
              <a:spcBef>
                <a:spcPts val="0"/>
              </a:spcBef>
              <a:spcAft>
                <a:spcPts val="0"/>
              </a:spcAft>
              <a:buSzPts val="2100"/>
              <a:buNone/>
            </a:pPr>
            <a:r>
              <a:rPr lang="en-US" sz="1600"/>
              <a:t>Projektergebnisse:</a:t>
            </a:r>
            <a:endParaRPr b="0" sz="1600"/>
          </a:p>
          <a:p>
            <a:pPr indent="-285750" lvl="0" marL="285750" rtl="0" algn="l">
              <a:lnSpc>
                <a:spcPct val="170000"/>
              </a:lnSpc>
              <a:spcBef>
                <a:spcPts val="0"/>
              </a:spcBef>
              <a:spcAft>
                <a:spcPts val="0"/>
              </a:spcAft>
              <a:buClr>
                <a:schemeClr val="dk1"/>
              </a:buClr>
              <a:buSzPts val="2031"/>
              <a:buFont typeface="Arial"/>
              <a:buChar char="•"/>
            </a:pPr>
            <a:r>
              <a:rPr lang="en-US" sz="1300"/>
              <a:t>Umfassender Schulungskurs</a:t>
            </a:r>
            <a:endParaRPr sz="1300"/>
          </a:p>
          <a:p>
            <a:pPr indent="-285750" lvl="0" marL="285750" rtl="0" algn="l">
              <a:lnSpc>
                <a:spcPct val="170000"/>
              </a:lnSpc>
              <a:spcBef>
                <a:spcPts val="0"/>
              </a:spcBef>
              <a:spcAft>
                <a:spcPts val="0"/>
              </a:spcAft>
              <a:buClr>
                <a:schemeClr val="dk1"/>
              </a:buClr>
              <a:buSzPts val="2031"/>
              <a:buFont typeface="Arial"/>
              <a:buChar char="•"/>
            </a:pPr>
            <a:r>
              <a:rPr lang="en-US" sz="1300"/>
              <a:t>Eine Methodologie zur Bereitstellung von Berufsbildung</a:t>
            </a:r>
            <a:endParaRPr sz="1300"/>
          </a:p>
          <a:p>
            <a:pPr indent="-285750" lvl="0" marL="285750" rtl="0" algn="l">
              <a:lnSpc>
                <a:spcPct val="170000"/>
              </a:lnSpc>
              <a:spcBef>
                <a:spcPts val="0"/>
              </a:spcBef>
              <a:spcAft>
                <a:spcPts val="0"/>
              </a:spcAft>
              <a:buClr>
                <a:schemeClr val="dk1"/>
              </a:buClr>
              <a:buSzPts val="2031"/>
              <a:buFont typeface="Arial"/>
              <a:buChar char="•"/>
            </a:pPr>
            <a:r>
              <a:rPr lang="en-US" sz="1300"/>
              <a:t>Ein Brettspiel für neurodiverse Hospitality-Teams</a:t>
            </a:r>
            <a:endParaRPr sz="1300"/>
          </a:p>
          <a:p>
            <a:pPr indent="0" lvl="0" marL="0" rtl="0" algn="l">
              <a:lnSpc>
                <a:spcPct val="115000"/>
              </a:lnSpc>
              <a:spcBef>
                <a:spcPts val="0"/>
              </a:spcBef>
              <a:spcAft>
                <a:spcPts val="0"/>
              </a:spcAft>
              <a:buSzPts val="2133"/>
              <a:buNone/>
            </a:pPr>
            <a:r>
              <a:t/>
            </a:r>
            <a:endParaRPr sz="1300"/>
          </a:p>
        </p:txBody>
      </p:sp>
      <p:sp>
        <p:nvSpPr>
          <p:cNvPr id="131" name="Google Shape;131;p2"/>
          <p:cNvSpPr/>
          <p:nvPr/>
        </p:nvSpPr>
        <p:spPr>
          <a:xfrm>
            <a:off x="3201218" y="62262"/>
            <a:ext cx="3042564" cy="383141"/>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pic>
        <p:nvPicPr>
          <p:cNvPr id="132" name="Google Shape;132;p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0"/>
          <p:cNvSpPr txBox="1"/>
          <p:nvPr>
            <p:ph idx="1" type="body"/>
          </p:nvPr>
        </p:nvSpPr>
        <p:spPr>
          <a:xfrm>
            <a:off x="558294" y="969935"/>
            <a:ext cx="7338797" cy="4173565"/>
          </a:xfrm>
          <a:prstGeom prst="rect">
            <a:avLst/>
          </a:prstGeom>
          <a:noFill/>
          <a:ln>
            <a:noFill/>
          </a:ln>
        </p:spPr>
        <p:txBody>
          <a:bodyPr anchorCtr="0" anchor="t" bIns="91425" lIns="91425" spcFirstLastPara="1" rIns="91425" wrap="square" tIns="91425">
            <a:noAutofit/>
          </a:bodyPr>
          <a:lstStyle/>
          <a:p>
            <a:pPr indent="-279400" lvl="0" marL="285750" rtl="0" algn="l">
              <a:lnSpc>
                <a:spcPct val="115000"/>
              </a:lnSpc>
              <a:spcBef>
                <a:spcPts val="0"/>
              </a:spcBef>
              <a:spcAft>
                <a:spcPts val="0"/>
              </a:spcAft>
              <a:buSzPts val="2000"/>
              <a:buFont typeface="Arial"/>
              <a:buChar char="•"/>
            </a:pPr>
            <a:r>
              <a:rPr lang="en-US" sz="1500">
                <a:solidFill>
                  <a:srgbClr val="FD8284"/>
                </a:solidFill>
              </a:rPr>
              <a:t>Schaffen Sie die erforderliche neue Infrastruktur/Umgebung am Arbeitsplatz: </a:t>
            </a:r>
            <a:r>
              <a:rPr lang="en-US" sz="1500">
                <a:solidFill>
                  <a:schemeClr val="dk1"/>
                </a:solidFill>
              </a:rPr>
              <a:t>Informieren Sie sich über die Bedürfnisse von Mitarbeitenden mit Autismus im Allgemeinen und der jeweiligen Mitarbeitenden in Ihrer Organisation sowie anderer Interessengruppen, die betroffen sein könnten. Überprüfen Sie mögliche Engpässe.</a:t>
            </a:r>
            <a:endParaRPr sz="1500"/>
          </a:p>
          <a:p>
            <a:pPr indent="-279400" lvl="0" marL="285750" rtl="0" algn="l">
              <a:lnSpc>
                <a:spcPct val="115000"/>
              </a:lnSpc>
              <a:spcBef>
                <a:spcPts val="600"/>
              </a:spcBef>
              <a:spcAft>
                <a:spcPts val="0"/>
              </a:spcAft>
              <a:buSzPts val="2000"/>
              <a:buFont typeface="Arial"/>
              <a:buChar char="•"/>
            </a:pPr>
            <a:r>
              <a:rPr lang="en-US" sz="1500">
                <a:solidFill>
                  <a:srgbClr val="FD8284"/>
                </a:solidFill>
              </a:rPr>
              <a:t>Rollen klären: </a:t>
            </a:r>
            <a:r>
              <a:rPr lang="en-US" sz="1500">
                <a:solidFill>
                  <a:schemeClr val="dk1"/>
                </a:solidFill>
              </a:rPr>
              <a:t>in Bezug auf die Rolle der Personen in der Gruppe, ihre individuellen und gruppenbezogenen Verantwortlichkeiten und die Erwartungen der Gruppe in Bezug auf die Änderung.</a:t>
            </a:r>
            <a:endParaRPr sz="1500">
              <a:solidFill>
                <a:schemeClr val="dk1"/>
              </a:solidFill>
            </a:endParaRPr>
          </a:p>
          <a:p>
            <a:pPr indent="-279400" lvl="0" marL="285750" rtl="0" algn="l">
              <a:lnSpc>
                <a:spcPct val="115000"/>
              </a:lnSpc>
              <a:spcBef>
                <a:spcPts val="600"/>
              </a:spcBef>
              <a:spcAft>
                <a:spcPts val="0"/>
              </a:spcAft>
              <a:buSzPts val="2000"/>
              <a:buFont typeface="Arial"/>
              <a:buChar char="•"/>
            </a:pPr>
            <a:r>
              <a:rPr lang="en-US" sz="1500">
                <a:solidFill>
                  <a:srgbClr val="FD8284"/>
                </a:solidFill>
              </a:rPr>
              <a:t>Schaffen Sie offene Kommunikationskanäle: </a:t>
            </a:r>
            <a:r>
              <a:rPr lang="en-US" sz="1500">
                <a:solidFill>
                  <a:schemeClr val="dk1"/>
                </a:solidFill>
              </a:rPr>
              <a:t>Stellen Sie sicher, dass Pläne, Absichten, zukünftige Schritte, Ergebnisse und alle Anliegen auf offene Ohren und die richtigen Kanäle stoßen.</a:t>
            </a:r>
            <a:endParaRPr sz="1500">
              <a:solidFill>
                <a:schemeClr val="dk1"/>
              </a:solidFill>
            </a:endParaRPr>
          </a:p>
          <a:p>
            <a:pPr indent="-152400" lvl="0" marL="285750" rtl="0" algn="l">
              <a:lnSpc>
                <a:spcPct val="115000"/>
              </a:lnSpc>
              <a:spcBef>
                <a:spcPts val="600"/>
              </a:spcBef>
              <a:spcAft>
                <a:spcPts val="0"/>
              </a:spcAft>
              <a:buSzPts val="2100"/>
              <a:buFont typeface="Arial"/>
              <a:buNone/>
            </a:pPr>
            <a:r>
              <a:t/>
            </a:r>
            <a:endParaRPr sz="1500">
              <a:solidFill>
                <a:schemeClr val="dk1"/>
              </a:solidFill>
            </a:endParaRPr>
          </a:p>
          <a:p>
            <a:pPr indent="0" lvl="0" marL="0" rtl="0" algn="l">
              <a:lnSpc>
                <a:spcPct val="115000"/>
              </a:lnSpc>
              <a:spcBef>
                <a:spcPts val="0"/>
              </a:spcBef>
              <a:spcAft>
                <a:spcPts val="0"/>
              </a:spcAft>
              <a:buSzPts val="2100"/>
              <a:buNone/>
            </a:pPr>
            <a:r>
              <a:t/>
            </a:r>
            <a:endParaRPr sz="2000">
              <a:solidFill>
                <a:schemeClr val="dk1"/>
              </a:solidFill>
            </a:endParaRPr>
          </a:p>
        </p:txBody>
      </p:sp>
      <p:sp>
        <p:nvSpPr>
          <p:cNvPr id="283" name="Google Shape;283;p20"/>
          <p:cNvSpPr/>
          <p:nvPr/>
        </p:nvSpPr>
        <p:spPr>
          <a:xfrm>
            <a:off x="3201217" y="62262"/>
            <a:ext cx="3116455"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284" name="Google Shape;284;p20"/>
          <p:cNvSpPr/>
          <p:nvPr/>
        </p:nvSpPr>
        <p:spPr>
          <a:xfrm>
            <a:off x="395368" y="577421"/>
            <a:ext cx="8180455" cy="36929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Möglichkeiten zur Zusammenarbeit und Teamarbeit</a:t>
            </a:r>
            <a:endParaRPr b="1" i="0" sz="1800" u="none" cap="none" strike="noStrike">
              <a:solidFill>
                <a:srgbClr val="FD8284"/>
              </a:solidFill>
              <a:latin typeface="Comfortaa"/>
              <a:ea typeface="Comfortaa"/>
              <a:cs typeface="Comfortaa"/>
              <a:sym typeface="Comfortaa"/>
            </a:endParaRPr>
          </a:p>
        </p:txBody>
      </p:sp>
      <p:pic>
        <p:nvPicPr>
          <p:cNvPr id="285" name="Google Shape;285;p2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1"/>
          <p:cNvSpPr txBox="1"/>
          <p:nvPr>
            <p:ph idx="1" type="body"/>
          </p:nvPr>
        </p:nvSpPr>
        <p:spPr>
          <a:xfrm>
            <a:off x="538973" y="923755"/>
            <a:ext cx="7893244" cy="4173565"/>
          </a:xfrm>
          <a:prstGeom prst="rect">
            <a:avLst/>
          </a:prstGeom>
          <a:noFill/>
          <a:ln>
            <a:noFill/>
          </a:ln>
        </p:spPr>
        <p:txBody>
          <a:bodyPr anchorCtr="0" anchor="t" bIns="91425" lIns="91425" spcFirstLastPara="1" rIns="91425" wrap="square" tIns="91425">
            <a:noAutofit/>
          </a:bodyPr>
          <a:lstStyle/>
          <a:p>
            <a:pPr indent="-279400" lvl="0" marL="285750" rtl="0" algn="l">
              <a:lnSpc>
                <a:spcPct val="115000"/>
              </a:lnSpc>
              <a:spcBef>
                <a:spcPts val="0"/>
              </a:spcBef>
              <a:spcAft>
                <a:spcPts val="0"/>
              </a:spcAft>
              <a:buSzPts val="2000"/>
              <a:buFont typeface="Arial"/>
              <a:buChar char="•"/>
            </a:pPr>
            <a:r>
              <a:rPr lang="en-US" sz="1300">
                <a:solidFill>
                  <a:srgbClr val="FD8284"/>
                </a:solidFill>
              </a:rPr>
              <a:t>Etablieren Sie eine zielgerichtete Führung: </a:t>
            </a:r>
            <a:r>
              <a:rPr lang="en-US" sz="1300">
                <a:solidFill>
                  <a:schemeClr val="dk1"/>
                </a:solidFill>
              </a:rPr>
              <a:t>Schaffen Sie ein Umfeld für eine reibungslose Zusammenarbeit und berücksichtigen und implementieren Sie in einem Change-Management-Prozess gezielt Faktoren für eine gute Teamarbeit.</a:t>
            </a:r>
            <a:endParaRPr sz="1300"/>
          </a:p>
          <a:p>
            <a:pPr indent="-279400" lvl="0" marL="285750" rtl="0" algn="l">
              <a:lnSpc>
                <a:spcPct val="115000"/>
              </a:lnSpc>
              <a:spcBef>
                <a:spcPts val="300"/>
              </a:spcBef>
              <a:spcAft>
                <a:spcPts val="0"/>
              </a:spcAft>
              <a:buSzPts val="2000"/>
              <a:buFont typeface="Arial"/>
              <a:buChar char="•"/>
            </a:pPr>
            <a:r>
              <a:rPr lang="en-US" sz="1300">
                <a:solidFill>
                  <a:srgbClr val="FD8284"/>
                </a:solidFill>
              </a:rPr>
              <a:t>Ermöglichen Sie Führungswechsel: </a:t>
            </a:r>
            <a:r>
              <a:rPr lang="en-US" sz="1300">
                <a:solidFill>
                  <a:schemeClr val="dk1"/>
                </a:solidFill>
              </a:rPr>
              <a:t>Sorgen Sie dafür, dass sich Führungsrollen auf natürliche Weise verschieben und verändern, wenn das Projekt reift und sich unterschiedliche Anforderungen entwickeln.</a:t>
            </a:r>
            <a:endParaRPr sz="1300"/>
          </a:p>
          <a:p>
            <a:pPr indent="-279400" lvl="0" marL="285750" rtl="0" algn="l">
              <a:lnSpc>
                <a:spcPct val="115000"/>
              </a:lnSpc>
              <a:spcBef>
                <a:spcPts val="300"/>
              </a:spcBef>
              <a:spcAft>
                <a:spcPts val="0"/>
              </a:spcAft>
              <a:buSzPts val="2000"/>
              <a:buFont typeface="Arial"/>
              <a:buChar char="•"/>
            </a:pPr>
            <a:r>
              <a:rPr lang="en-US" sz="1300">
                <a:solidFill>
                  <a:srgbClr val="FD8284"/>
                </a:solidFill>
              </a:rPr>
              <a:t>Machen Sie Veränderungen zu einem positiven Schritt: </a:t>
            </a:r>
            <a:r>
              <a:rPr lang="en-US" sz="1300">
                <a:solidFill>
                  <a:schemeClr val="dk1"/>
                </a:solidFill>
              </a:rPr>
              <a:t>Helfen Sie den Mitarbeitenden, Veränderungen positiv anzunehmen und die Angst vor dem Unbekannten loszulassen, indem Sie auch die unterschiedlichen Bedürfnisse der ZielmitarbeiterInnen berücksichtigen.</a:t>
            </a:r>
            <a:endParaRPr sz="1300">
              <a:solidFill>
                <a:schemeClr val="dk1"/>
              </a:solidFill>
            </a:endParaRPr>
          </a:p>
          <a:p>
            <a:pPr indent="-279400" lvl="0" marL="285750" rtl="0" algn="l">
              <a:lnSpc>
                <a:spcPct val="115000"/>
              </a:lnSpc>
              <a:spcBef>
                <a:spcPts val="300"/>
              </a:spcBef>
              <a:spcAft>
                <a:spcPts val="0"/>
              </a:spcAft>
              <a:buSzPts val="2000"/>
              <a:buFont typeface="Arial"/>
              <a:buChar char="•"/>
            </a:pPr>
            <a:r>
              <a:rPr lang="en-US" sz="1300">
                <a:solidFill>
                  <a:srgbClr val="FD8284"/>
                </a:solidFill>
              </a:rPr>
              <a:t>Individualität feiern: </a:t>
            </a:r>
            <a:r>
              <a:rPr lang="en-US" sz="1300">
                <a:solidFill>
                  <a:schemeClr val="dk1"/>
                </a:solidFill>
              </a:rPr>
              <a:t>Führungskräfte sollten individuelle Anstrengungen anerkennen und verstehen, dass jeder, insbesondere Menschen mit besonderen Bedürfnissen, mit unterschiedlichen Methoden, Stilen und Zeitplänen arbeitet.</a:t>
            </a:r>
            <a:endParaRPr sz="1300"/>
          </a:p>
          <a:p>
            <a:pPr indent="-152400" lvl="0" marL="285750" rtl="0" algn="l">
              <a:lnSpc>
                <a:spcPct val="115000"/>
              </a:lnSpc>
              <a:spcBef>
                <a:spcPts val="300"/>
              </a:spcBef>
              <a:spcAft>
                <a:spcPts val="0"/>
              </a:spcAft>
              <a:buSzPts val="2100"/>
              <a:buFont typeface="Arial"/>
              <a:buNone/>
            </a:pPr>
            <a:r>
              <a:t/>
            </a:r>
            <a:endParaRPr sz="1300">
              <a:solidFill>
                <a:schemeClr val="dk1"/>
              </a:solidFill>
            </a:endParaRPr>
          </a:p>
          <a:p>
            <a:pPr indent="-152400" lvl="0" marL="285750" rtl="0" algn="l">
              <a:lnSpc>
                <a:spcPct val="115000"/>
              </a:lnSpc>
              <a:spcBef>
                <a:spcPts val="0"/>
              </a:spcBef>
              <a:spcAft>
                <a:spcPts val="0"/>
              </a:spcAft>
              <a:buSzPts val="2100"/>
              <a:buFont typeface="Arial"/>
              <a:buNone/>
            </a:pPr>
            <a:r>
              <a:t/>
            </a:r>
            <a:endParaRPr sz="1300">
              <a:solidFill>
                <a:schemeClr val="dk1"/>
              </a:solidFill>
            </a:endParaRPr>
          </a:p>
          <a:p>
            <a:pPr indent="0" lvl="0" marL="0" rtl="0" algn="l">
              <a:lnSpc>
                <a:spcPct val="115000"/>
              </a:lnSpc>
              <a:spcBef>
                <a:spcPts val="0"/>
              </a:spcBef>
              <a:spcAft>
                <a:spcPts val="0"/>
              </a:spcAft>
              <a:buSzPts val="2100"/>
              <a:buNone/>
            </a:pPr>
            <a:r>
              <a:t/>
            </a:r>
            <a:endParaRPr sz="1300">
              <a:solidFill>
                <a:srgbClr val="FD8284"/>
              </a:solidFill>
            </a:endParaRPr>
          </a:p>
          <a:p>
            <a:pPr indent="0" lvl="0" marL="0" rtl="0" algn="l">
              <a:lnSpc>
                <a:spcPct val="115000"/>
              </a:lnSpc>
              <a:spcBef>
                <a:spcPts val="0"/>
              </a:spcBef>
              <a:spcAft>
                <a:spcPts val="0"/>
              </a:spcAft>
              <a:buSzPts val="2100"/>
              <a:buNone/>
            </a:pPr>
            <a:r>
              <a:t/>
            </a:r>
            <a:endParaRPr sz="1300">
              <a:solidFill>
                <a:srgbClr val="FD8284"/>
              </a:solidFill>
            </a:endParaRPr>
          </a:p>
          <a:p>
            <a:pPr indent="0" lvl="0" marL="0" rtl="0" algn="l">
              <a:lnSpc>
                <a:spcPct val="115000"/>
              </a:lnSpc>
              <a:spcBef>
                <a:spcPts val="0"/>
              </a:spcBef>
              <a:spcAft>
                <a:spcPts val="0"/>
              </a:spcAft>
              <a:buSzPts val="2100"/>
              <a:buNone/>
            </a:pPr>
            <a:r>
              <a:t/>
            </a:r>
            <a:endParaRPr sz="1300">
              <a:solidFill>
                <a:srgbClr val="FD8284"/>
              </a:solidFill>
            </a:endParaRPr>
          </a:p>
          <a:p>
            <a:pPr indent="0" lvl="0" marL="0" rtl="0" algn="l">
              <a:lnSpc>
                <a:spcPct val="115000"/>
              </a:lnSpc>
              <a:spcBef>
                <a:spcPts val="0"/>
              </a:spcBef>
              <a:spcAft>
                <a:spcPts val="0"/>
              </a:spcAft>
              <a:buSzPts val="2100"/>
              <a:buNone/>
            </a:pPr>
            <a:r>
              <a:t/>
            </a:r>
            <a:endParaRPr sz="1300">
              <a:solidFill>
                <a:srgbClr val="FD8284"/>
              </a:solidFill>
            </a:endParaRPr>
          </a:p>
          <a:p>
            <a:pPr indent="0" lvl="0" marL="0" rtl="0" algn="l">
              <a:lnSpc>
                <a:spcPct val="115000"/>
              </a:lnSpc>
              <a:spcBef>
                <a:spcPts val="0"/>
              </a:spcBef>
              <a:spcAft>
                <a:spcPts val="0"/>
              </a:spcAft>
              <a:buSzPts val="2100"/>
              <a:buNone/>
            </a:pPr>
            <a:r>
              <a:t/>
            </a:r>
            <a:endParaRPr sz="1300">
              <a:solidFill>
                <a:srgbClr val="FD8284"/>
              </a:solidFill>
            </a:endParaRPr>
          </a:p>
          <a:p>
            <a:pPr indent="0" lvl="0" marL="0" rtl="0" algn="l">
              <a:lnSpc>
                <a:spcPct val="115000"/>
              </a:lnSpc>
              <a:spcBef>
                <a:spcPts val="0"/>
              </a:spcBef>
              <a:spcAft>
                <a:spcPts val="0"/>
              </a:spcAft>
              <a:buSzPts val="2100"/>
              <a:buNone/>
            </a:pPr>
            <a:r>
              <a:t/>
            </a:r>
            <a:endParaRPr sz="1300">
              <a:solidFill>
                <a:schemeClr val="dk1"/>
              </a:solidFill>
            </a:endParaRPr>
          </a:p>
        </p:txBody>
      </p:sp>
      <p:sp>
        <p:nvSpPr>
          <p:cNvPr id="291" name="Google Shape;291;p21"/>
          <p:cNvSpPr/>
          <p:nvPr/>
        </p:nvSpPr>
        <p:spPr>
          <a:xfrm>
            <a:off x="3201218" y="62262"/>
            <a:ext cx="3097982"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292" name="Google Shape;292;p21"/>
          <p:cNvSpPr/>
          <p:nvPr/>
        </p:nvSpPr>
        <p:spPr>
          <a:xfrm>
            <a:off x="395368" y="577421"/>
            <a:ext cx="8180455" cy="36929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Möglichkeiten zur Zusammenarbeit und Teamarbeit</a:t>
            </a:r>
            <a:endParaRPr b="1" i="0" sz="1800" u="none" cap="none" strike="noStrike">
              <a:solidFill>
                <a:srgbClr val="FD8284"/>
              </a:solidFill>
              <a:latin typeface="Comfortaa"/>
              <a:ea typeface="Comfortaa"/>
              <a:cs typeface="Comfortaa"/>
              <a:sym typeface="Comfortaa"/>
            </a:endParaRPr>
          </a:p>
        </p:txBody>
      </p:sp>
      <p:pic>
        <p:nvPicPr>
          <p:cNvPr id="293" name="Google Shape;293;p2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22"/>
          <p:cNvSpPr txBox="1"/>
          <p:nvPr>
            <p:ph idx="1" type="body"/>
          </p:nvPr>
        </p:nvSpPr>
        <p:spPr>
          <a:xfrm>
            <a:off x="574483" y="1433243"/>
            <a:ext cx="7822223" cy="4173565"/>
          </a:xfrm>
          <a:prstGeom prst="rect">
            <a:avLst/>
          </a:prstGeom>
          <a:noFill/>
          <a:ln>
            <a:noFill/>
          </a:ln>
        </p:spPr>
        <p:txBody>
          <a:bodyPr anchorCtr="0" anchor="t" bIns="91425" lIns="91425" spcFirstLastPara="1" rIns="91425" wrap="square" tIns="91425">
            <a:normAutofit/>
          </a:bodyPr>
          <a:lstStyle/>
          <a:p>
            <a:pPr indent="-285750" lvl="0" marL="285750" rtl="0" algn="l">
              <a:lnSpc>
                <a:spcPct val="115000"/>
              </a:lnSpc>
              <a:spcBef>
                <a:spcPts val="0"/>
              </a:spcBef>
              <a:spcAft>
                <a:spcPts val="0"/>
              </a:spcAft>
              <a:buSzPts val="2100"/>
              <a:buFont typeface="Arial"/>
              <a:buChar char="•"/>
            </a:pPr>
            <a:r>
              <a:rPr lang="en-US" sz="1600">
                <a:solidFill>
                  <a:srgbClr val="FD8284"/>
                </a:solidFill>
              </a:rPr>
              <a:t>Bleiben</a:t>
            </a:r>
            <a:r>
              <a:rPr lang="en-US" sz="1600">
                <a:solidFill>
                  <a:schemeClr val="dk1"/>
                </a:solidFill>
              </a:rPr>
              <a:t> </a:t>
            </a:r>
            <a:r>
              <a:rPr lang="en-US" sz="1600">
                <a:solidFill>
                  <a:srgbClr val="FD8284"/>
                </a:solidFill>
              </a:rPr>
              <a:t>neugierig: </a:t>
            </a:r>
            <a:r>
              <a:rPr lang="en-US" sz="1600">
                <a:solidFill>
                  <a:schemeClr val="dk1"/>
                </a:solidFill>
              </a:rPr>
              <a:t>Helfen Sie dem Team, externe Standpunkte zu berücksichtigen und zu erkunden, nach übergreifenden Themen zu suchen oder Fragen zum Thema Autismus zu stellen, sich über die neuen Verfahren, die Erwartungen usw. zu informieren.</a:t>
            </a:r>
            <a:endParaRPr sz="1600"/>
          </a:p>
          <a:p>
            <a:pPr indent="-285750" lvl="0" marL="285750" rtl="0" algn="l">
              <a:lnSpc>
                <a:spcPct val="115000"/>
              </a:lnSpc>
              <a:spcBef>
                <a:spcPts val="600"/>
              </a:spcBef>
              <a:spcAft>
                <a:spcPts val="0"/>
              </a:spcAft>
              <a:buSzPts val="2100"/>
              <a:buFont typeface="Arial"/>
              <a:buChar char="•"/>
            </a:pPr>
            <a:r>
              <a:rPr lang="en-US" sz="1600">
                <a:solidFill>
                  <a:srgbClr val="FD8284"/>
                </a:solidFill>
              </a:rPr>
              <a:t>Schaffen Sie Problemlösung in der Gruppen: </a:t>
            </a:r>
            <a:r>
              <a:rPr lang="en-US" sz="1600">
                <a:solidFill>
                  <a:schemeClr val="dk1"/>
                </a:solidFill>
              </a:rPr>
              <a:t>Bringen Sie Ihr Team zusammen, indem Sie einen offenen Dialog und produktive Problemlösungsstrategien fördern.</a:t>
            </a:r>
            <a:endParaRPr sz="1600"/>
          </a:p>
          <a:p>
            <a:pPr indent="-285750" lvl="0" marL="285750" rtl="0" algn="l">
              <a:lnSpc>
                <a:spcPct val="115000"/>
              </a:lnSpc>
              <a:spcBef>
                <a:spcPts val="600"/>
              </a:spcBef>
              <a:spcAft>
                <a:spcPts val="0"/>
              </a:spcAft>
              <a:buSzPts val="2100"/>
              <a:buFont typeface="Arial"/>
              <a:buChar char="•"/>
            </a:pPr>
            <a:r>
              <a:rPr lang="en-US" sz="1600">
                <a:solidFill>
                  <a:srgbClr val="FD8284"/>
                </a:solidFill>
              </a:rPr>
              <a:t>Seien Sie durch Ihr eigenes Verhalten ein Vorbild: </a:t>
            </a:r>
            <a:r>
              <a:rPr lang="en-US" sz="1600">
                <a:solidFill>
                  <a:schemeClr val="dk1"/>
                </a:solidFill>
              </a:rPr>
              <a:t>Zeigen Sie</a:t>
            </a:r>
            <a:br>
              <a:rPr lang="en-US" sz="1600">
                <a:solidFill>
                  <a:schemeClr val="dk1"/>
                </a:solidFill>
              </a:rPr>
            </a:br>
            <a:r>
              <a:rPr lang="en-US" sz="1600">
                <a:solidFill>
                  <a:schemeClr val="dk1"/>
                </a:solidFill>
              </a:rPr>
              <a:t>Ihrem Team die Integrität und Verantwortlichkeit, die Sie sehen möchten.</a:t>
            </a:r>
            <a:endParaRPr sz="1600">
              <a:solidFill>
                <a:srgbClr val="FD8284"/>
              </a:solidFill>
            </a:endParaRPr>
          </a:p>
          <a:p>
            <a:pPr indent="0" lvl="0" marL="0" rtl="0" algn="l">
              <a:lnSpc>
                <a:spcPct val="115000"/>
              </a:lnSpc>
              <a:spcBef>
                <a:spcPts val="600"/>
              </a:spcBef>
              <a:spcAft>
                <a:spcPts val="0"/>
              </a:spcAft>
              <a:buSzPts val="2100"/>
              <a:buNone/>
            </a:pPr>
            <a:r>
              <a:t/>
            </a:r>
            <a:endParaRPr sz="1600">
              <a:solidFill>
                <a:srgbClr val="FD8284"/>
              </a:solidFill>
            </a:endParaRPr>
          </a:p>
          <a:p>
            <a:pPr indent="0" lvl="0" marL="0" rtl="0" algn="l">
              <a:lnSpc>
                <a:spcPct val="115000"/>
              </a:lnSpc>
              <a:spcBef>
                <a:spcPts val="0"/>
              </a:spcBef>
              <a:spcAft>
                <a:spcPts val="0"/>
              </a:spcAft>
              <a:buSzPts val="2100"/>
              <a:buNone/>
            </a:pPr>
            <a:r>
              <a:t/>
            </a:r>
            <a:endParaRPr sz="1600">
              <a:solidFill>
                <a:srgbClr val="FD8284"/>
              </a:solidFill>
            </a:endParaRPr>
          </a:p>
          <a:p>
            <a:pPr indent="0" lvl="0" marL="0" rtl="0" algn="l">
              <a:lnSpc>
                <a:spcPct val="115000"/>
              </a:lnSpc>
              <a:spcBef>
                <a:spcPts val="0"/>
              </a:spcBef>
              <a:spcAft>
                <a:spcPts val="0"/>
              </a:spcAft>
              <a:buSzPts val="2100"/>
              <a:buNone/>
            </a:pPr>
            <a:r>
              <a:t/>
            </a:r>
            <a:endParaRPr sz="1600">
              <a:solidFill>
                <a:srgbClr val="FD8284"/>
              </a:solidFill>
            </a:endParaRPr>
          </a:p>
          <a:p>
            <a:pPr indent="0" lvl="0" marL="0" rtl="0" algn="l">
              <a:lnSpc>
                <a:spcPct val="115000"/>
              </a:lnSpc>
              <a:spcBef>
                <a:spcPts val="0"/>
              </a:spcBef>
              <a:spcAft>
                <a:spcPts val="0"/>
              </a:spcAft>
              <a:buSzPts val="2100"/>
              <a:buNone/>
            </a:pPr>
            <a:r>
              <a:t/>
            </a:r>
            <a:endParaRPr sz="1600">
              <a:solidFill>
                <a:srgbClr val="FD8284"/>
              </a:solidFill>
            </a:endParaRPr>
          </a:p>
          <a:p>
            <a:pPr indent="0" lvl="0" marL="0" rtl="0" algn="l">
              <a:lnSpc>
                <a:spcPct val="115000"/>
              </a:lnSpc>
              <a:spcBef>
                <a:spcPts val="0"/>
              </a:spcBef>
              <a:spcAft>
                <a:spcPts val="0"/>
              </a:spcAft>
              <a:buSzPts val="2100"/>
              <a:buNone/>
            </a:pPr>
            <a:r>
              <a:t/>
            </a:r>
            <a:endParaRPr sz="1600">
              <a:solidFill>
                <a:schemeClr val="dk1"/>
              </a:solidFill>
            </a:endParaRPr>
          </a:p>
        </p:txBody>
      </p:sp>
      <p:sp>
        <p:nvSpPr>
          <p:cNvPr id="299" name="Google Shape;299;p22"/>
          <p:cNvSpPr/>
          <p:nvPr/>
        </p:nvSpPr>
        <p:spPr>
          <a:xfrm>
            <a:off x="3201218" y="62262"/>
            <a:ext cx="3107218"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00" name="Google Shape;300;p22"/>
          <p:cNvSpPr/>
          <p:nvPr/>
        </p:nvSpPr>
        <p:spPr>
          <a:xfrm>
            <a:off x="395368" y="577421"/>
            <a:ext cx="8180455" cy="36929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Möglichkeiten zur Zusammenarbeit und Teamarbeit</a:t>
            </a:r>
            <a:endParaRPr b="1" i="0" sz="1800" u="none" cap="none" strike="noStrike">
              <a:solidFill>
                <a:srgbClr val="FD8284"/>
              </a:solidFill>
              <a:latin typeface="Comfortaa"/>
              <a:ea typeface="Comfortaa"/>
              <a:cs typeface="Comfortaa"/>
              <a:sym typeface="Comfortaa"/>
            </a:endParaRPr>
          </a:p>
        </p:txBody>
      </p:sp>
      <p:pic>
        <p:nvPicPr>
          <p:cNvPr id="301" name="Google Shape;301;p2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23"/>
          <p:cNvSpPr txBox="1"/>
          <p:nvPr>
            <p:ph idx="1" type="body"/>
          </p:nvPr>
        </p:nvSpPr>
        <p:spPr>
          <a:xfrm>
            <a:off x="2405850" y="1982642"/>
            <a:ext cx="5743862" cy="2394745"/>
          </a:xfrm>
          <a:prstGeom prst="rect">
            <a:avLst/>
          </a:prstGeom>
          <a:noFill/>
          <a:ln>
            <a:noFill/>
          </a:ln>
        </p:spPr>
        <p:txBody>
          <a:bodyPr anchorCtr="0" anchor="t" bIns="91425" lIns="91425" spcFirstLastPara="1" rIns="91425" wrap="square" tIns="91425">
            <a:noAutofit/>
          </a:bodyPr>
          <a:lstStyle/>
          <a:p>
            <a:pPr indent="-152400" lvl="0" marL="285750" rtl="0" algn="l">
              <a:lnSpc>
                <a:spcPct val="115000"/>
              </a:lnSpc>
              <a:spcBef>
                <a:spcPts val="0"/>
              </a:spcBef>
              <a:spcAft>
                <a:spcPts val="0"/>
              </a:spcAft>
              <a:buSzPts val="2100"/>
              <a:buFont typeface="Arial"/>
              <a:buNone/>
            </a:pPr>
            <a:r>
              <a:t/>
            </a:r>
            <a:endParaRPr sz="1600">
              <a:solidFill>
                <a:srgbClr val="FD8284"/>
              </a:solidFill>
            </a:endParaRPr>
          </a:p>
          <a:p>
            <a:pPr indent="-285750" lvl="0" marL="285750" rtl="0" algn="l">
              <a:lnSpc>
                <a:spcPct val="115000"/>
              </a:lnSpc>
              <a:spcBef>
                <a:spcPts val="0"/>
              </a:spcBef>
              <a:spcAft>
                <a:spcPts val="0"/>
              </a:spcAft>
              <a:buSzPts val="2100"/>
              <a:buFont typeface="Arial"/>
              <a:buChar char="•"/>
            </a:pPr>
            <a:r>
              <a:rPr lang="en-US" sz="1600">
                <a:solidFill>
                  <a:srgbClr val="FD8284"/>
                </a:solidFill>
              </a:rPr>
              <a:t>Wissenstransfer </a:t>
            </a:r>
            <a:r>
              <a:rPr lang="en-US" sz="1600">
                <a:solidFill>
                  <a:schemeClr val="dk1"/>
                </a:solidFill>
              </a:rPr>
              <a:t>ist der Prozess der Identifizierung, Dokumentation und Verbreitung von Informationen innerhalb einer Organisation.</a:t>
            </a:r>
            <a:endParaRPr sz="1600">
              <a:solidFill>
                <a:schemeClr val="dk1"/>
              </a:solidFill>
            </a:endParaRPr>
          </a:p>
        </p:txBody>
      </p:sp>
      <p:sp>
        <p:nvSpPr>
          <p:cNvPr id="307" name="Google Shape;307;p23"/>
          <p:cNvSpPr/>
          <p:nvPr/>
        </p:nvSpPr>
        <p:spPr>
          <a:xfrm>
            <a:off x="3201217" y="62262"/>
            <a:ext cx="3162637"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08" name="Google Shape;308;p23"/>
          <p:cNvSpPr txBox="1"/>
          <p:nvPr/>
        </p:nvSpPr>
        <p:spPr>
          <a:xfrm>
            <a:off x="2405850" y="706937"/>
            <a:ext cx="7109100" cy="163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Wissenstransfer an KollegInnen, </a:t>
            </a:r>
            <a:br>
              <a:rPr b="1" i="0" lang="en-US" sz="1800" u="none" cap="none" strike="noStrike">
                <a:solidFill>
                  <a:srgbClr val="FD8284"/>
                </a:solidFill>
                <a:latin typeface="Comfortaa"/>
                <a:ea typeface="Comfortaa"/>
                <a:cs typeface="Comfortaa"/>
                <a:sym typeface="Comfortaa"/>
              </a:rPr>
            </a:br>
            <a:r>
              <a:rPr b="1" i="0" lang="en-US" sz="1800" u="none" cap="none" strike="noStrike">
                <a:solidFill>
                  <a:srgbClr val="FD8284"/>
                </a:solidFill>
                <a:latin typeface="Comfortaa"/>
                <a:ea typeface="Comfortaa"/>
                <a:cs typeface="Comfortaa"/>
                <a:sym typeface="Comfortaa"/>
              </a:rPr>
              <a:t>Peers und Untergebene im Rahmen eines </a:t>
            </a:r>
            <a:br>
              <a:rPr b="1" i="0" lang="en-US" sz="1800" u="none" cap="none" strike="noStrike">
                <a:solidFill>
                  <a:srgbClr val="FD8284"/>
                </a:solidFill>
                <a:latin typeface="Comfortaa"/>
                <a:ea typeface="Comfortaa"/>
                <a:cs typeface="Comfortaa"/>
                <a:sym typeface="Comfortaa"/>
              </a:rPr>
            </a:br>
            <a:r>
              <a:rPr b="1" i="0" lang="en-US" sz="1800" u="none" cap="none" strike="noStrike">
                <a:solidFill>
                  <a:srgbClr val="FD8284"/>
                </a:solidFill>
                <a:latin typeface="Comfortaa"/>
                <a:ea typeface="Comfortaa"/>
                <a:cs typeface="Comfortaa"/>
                <a:sym typeface="Comfortaa"/>
              </a:rPr>
              <a:t>Change-Management-Prozesses zur </a:t>
            </a:r>
            <a:br>
              <a:rPr b="1" i="0" lang="en-US" sz="1800" u="none" cap="none" strike="noStrike">
                <a:solidFill>
                  <a:srgbClr val="FD8284"/>
                </a:solidFill>
                <a:latin typeface="Comfortaa"/>
                <a:ea typeface="Comfortaa"/>
                <a:cs typeface="Comfortaa"/>
                <a:sym typeface="Comfortaa"/>
              </a:rPr>
            </a:br>
            <a:r>
              <a:rPr b="1" i="0" lang="en-US" sz="1800" u="none" cap="none" strike="noStrike">
                <a:solidFill>
                  <a:srgbClr val="FD8284"/>
                </a:solidFill>
                <a:latin typeface="Comfortaa"/>
                <a:ea typeface="Comfortaa"/>
                <a:cs typeface="Comfortaa"/>
                <a:sym typeface="Comfortaa"/>
              </a:rPr>
              <a:t>Einbindung von Menschen mit ASS</a:t>
            </a: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p:txBody>
      </p:sp>
      <p:pic>
        <p:nvPicPr>
          <p:cNvPr id="309" name="Google Shape;309;p2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24"/>
          <p:cNvSpPr txBox="1"/>
          <p:nvPr>
            <p:ph idx="1" type="body"/>
          </p:nvPr>
        </p:nvSpPr>
        <p:spPr>
          <a:xfrm>
            <a:off x="574483" y="1291203"/>
            <a:ext cx="7822223" cy="4173565"/>
          </a:xfrm>
          <a:prstGeom prst="rect">
            <a:avLst/>
          </a:prstGeom>
          <a:noFill/>
          <a:ln>
            <a:noFill/>
          </a:ln>
        </p:spPr>
        <p:txBody>
          <a:bodyPr anchorCtr="0" anchor="t" bIns="91425" lIns="91425" spcFirstLastPara="1" rIns="91425" wrap="square" tIns="91425">
            <a:normAutofit/>
          </a:bodyPr>
          <a:lstStyle/>
          <a:p>
            <a:pPr indent="-285750" lvl="0" marL="285750" rtl="0" algn="l">
              <a:lnSpc>
                <a:spcPct val="115000"/>
              </a:lnSpc>
              <a:spcBef>
                <a:spcPts val="0"/>
              </a:spcBef>
              <a:spcAft>
                <a:spcPts val="0"/>
              </a:spcAft>
              <a:buSzPts val="2100"/>
              <a:buFont typeface="Arial"/>
              <a:buChar char="•"/>
            </a:pPr>
            <a:r>
              <a:rPr lang="en-US" sz="1600">
                <a:solidFill>
                  <a:schemeClr val="dk1"/>
                </a:solidFill>
              </a:rPr>
              <a:t>bezieht sich auf den </a:t>
            </a:r>
            <a:r>
              <a:rPr lang="en-US" sz="1600">
                <a:solidFill>
                  <a:srgbClr val="FD8284"/>
                </a:solidFill>
              </a:rPr>
              <a:t>Wissensaustausch </a:t>
            </a:r>
            <a:r>
              <a:rPr lang="en-US" sz="1600">
                <a:solidFill>
                  <a:schemeClr val="dk1"/>
                </a:solidFill>
              </a:rPr>
              <a:t>zwischen Personen, Abteilungen oder innerhalb eines Unternehmens im Allgemeinen. Verschiedene Parteien können Wissen direkt teilen oder es veröffentlichen und über eine zentrale Stelle darauf zugreifen.</a:t>
            </a:r>
            <a:endParaRPr sz="1600">
              <a:solidFill>
                <a:schemeClr val="dk1"/>
              </a:solidFill>
            </a:endParaRPr>
          </a:p>
          <a:p>
            <a:pPr indent="-285750" lvl="0" marL="285750" rtl="0" algn="l">
              <a:lnSpc>
                <a:spcPct val="115000"/>
              </a:lnSpc>
              <a:spcBef>
                <a:spcPts val="600"/>
              </a:spcBef>
              <a:spcAft>
                <a:spcPts val="0"/>
              </a:spcAft>
              <a:buSzPts val="2100"/>
              <a:buFont typeface="Arial"/>
              <a:buChar char="•"/>
            </a:pPr>
            <a:r>
              <a:rPr lang="en-US" sz="1600">
                <a:solidFill>
                  <a:schemeClr val="dk1"/>
                </a:solidFill>
              </a:rPr>
              <a:t>Die übertragenen Informationen können </a:t>
            </a:r>
            <a:r>
              <a:rPr lang="en-US" sz="1600">
                <a:solidFill>
                  <a:srgbClr val="FD8284"/>
                </a:solidFill>
              </a:rPr>
              <a:t>intern sein</a:t>
            </a:r>
            <a:r>
              <a:rPr lang="en-US" sz="1600">
                <a:solidFill>
                  <a:schemeClr val="dk1"/>
                </a:solidFill>
              </a:rPr>
              <a:t>, also aus der Organisation stammen, oder </a:t>
            </a:r>
            <a:r>
              <a:rPr lang="en-US" sz="1600">
                <a:solidFill>
                  <a:srgbClr val="FD8284"/>
                </a:solidFill>
              </a:rPr>
              <a:t>extern</a:t>
            </a:r>
            <a:r>
              <a:rPr lang="en-US" sz="1600">
                <a:solidFill>
                  <a:schemeClr val="dk1"/>
                </a:solidFill>
              </a:rPr>
              <a:t>, also </a:t>
            </a:r>
            <a:br>
              <a:rPr lang="en-US" sz="1600">
                <a:solidFill>
                  <a:schemeClr val="dk1"/>
                </a:solidFill>
              </a:rPr>
            </a:br>
            <a:r>
              <a:rPr lang="en-US" sz="1600">
                <a:solidFill>
                  <a:schemeClr val="dk1"/>
                </a:solidFill>
              </a:rPr>
              <a:t>von außerhalb der Organisation stammen.</a:t>
            </a:r>
            <a:endParaRPr sz="1600">
              <a:solidFill>
                <a:schemeClr val="dk1"/>
              </a:solidFill>
            </a:endParaRPr>
          </a:p>
          <a:p>
            <a:pPr indent="-285750" lvl="0" marL="285750" rtl="0" algn="l">
              <a:lnSpc>
                <a:spcPct val="115000"/>
              </a:lnSpc>
              <a:spcBef>
                <a:spcPts val="600"/>
              </a:spcBef>
              <a:spcAft>
                <a:spcPts val="0"/>
              </a:spcAft>
              <a:buSzPts val="2100"/>
              <a:buFont typeface="Arial"/>
              <a:buChar char="•"/>
            </a:pPr>
            <a:r>
              <a:rPr lang="en-US" sz="1600">
                <a:solidFill>
                  <a:schemeClr val="dk1"/>
                </a:solidFill>
              </a:rPr>
              <a:t>Wissen kann entweder </a:t>
            </a:r>
            <a:r>
              <a:rPr lang="en-US" sz="1600">
                <a:solidFill>
                  <a:srgbClr val="FD8284"/>
                </a:solidFill>
              </a:rPr>
              <a:t>explizit </a:t>
            </a:r>
            <a:r>
              <a:rPr lang="en-US" sz="1600">
                <a:solidFill>
                  <a:schemeClr val="dk1"/>
                </a:solidFill>
              </a:rPr>
              <a:t>(z. B. leicht zu sammeln, </a:t>
            </a:r>
            <a:br>
              <a:rPr lang="en-US" sz="1600">
                <a:solidFill>
                  <a:schemeClr val="dk1"/>
                </a:solidFill>
              </a:rPr>
            </a:br>
            <a:r>
              <a:rPr lang="en-US" sz="1600">
                <a:solidFill>
                  <a:schemeClr val="dk1"/>
                </a:solidFill>
              </a:rPr>
              <a:t>entweder physisch oder als Audio-/Videodateien verteilt) oder </a:t>
            </a:r>
            <a:br>
              <a:rPr lang="en-US" sz="1600">
                <a:solidFill>
                  <a:schemeClr val="dk1"/>
                </a:solidFill>
              </a:rPr>
            </a:br>
            <a:r>
              <a:rPr lang="en-US" sz="1600">
                <a:solidFill>
                  <a:srgbClr val="FD8284"/>
                </a:solidFill>
              </a:rPr>
              <a:t>implizit </a:t>
            </a:r>
            <a:r>
              <a:rPr lang="en-US" sz="1600">
                <a:solidFill>
                  <a:schemeClr val="dk1"/>
                </a:solidFill>
              </a:rPr>
              <a:t>(z. B. ein Produkt der Erfahrung) sein.</a:t>
            </a:r>
            <a:endParaRPr sz="1600">
              <a:solidFill>
                <a:schemeClr val="dk1"/>
              </a:solidFill>
            </a:endParaRPr>
          </a:p>
          <a:p>
            <a:pPr indent="0" lvl="0" marL="0" rtl="0" algn="l">
              <a:lnSpc>
                <a:spcPct val="115000"/>
              </a:lnSpc>
              <a:spcBef>
                <a:spcPts val="600"/>
              </a:spcBef>
              <a:spcAft>
                <a:spcPts val="0"/>
              </a:spcAft>
              <a:buSzPts val="2100"/>
              <a:buNone/>
            </a:pPr>
            <a:r>
              <a:t/>
            </a:r>
            <a:endParaRPr sz="1600">
              <a:solidFill>
                <a:srgbClr val="FD8284"/>
              </a:solidFill>
            </a:endParaRPr>
          </a:p>
          <a:p>
            <a:pPr indent="0" lvl="0" marL="0" rtl="0" algn="l">
              <a:lnSpc>
                <a:spcPct val="115000"/>
              </a:lnSpc>
              <a:spcBef>
                <a:spcPts val="0"/>
              </a:spcBef>
              <a:spcAft>
                <a:spcPts val="0"/>
              </a:spcAft>
              <a:buSzPts val="2100"/>
              <a:buNone/>
            </a:pPr>
            <a:r>
              <a:t/>
            </a:r>
            <a:endParaRPr sz="1600">
              <a:solidFill>
                <a:srgbClr val="FD8284"/>
              </a:solidFill>
            </a:endParaRPr>
          </a:p>
          <a:p>
            <a:pPr indent="0" lvl="0" marL="0" rtl="0" algn="l">
              <a:lnSpc>
                <a:spcPct val="115000"/>
              </a:lnSpc>
              <a:spcBef>
                <a:spcPts val="0"/>
              </a:spcBef>
              <a:spcAft>
                <a:spcPts val="0"/>
              </a:spcAft>
              <a:buSzPts val="2100"/>
              <a:buNone/>
            </a:pPr>
            <a:r>
              <a:t/>
            </a:r>
            <a:endParaRPr sz="1600">
              <a:solidFill>
                <a:srgbClr val="FD8284"/>
              </a:solidFill>
            </a:endParaRPr>
          </a:p>
          <a:p>
            <a:pPr indent="0" lvl="0" marL="0" rtl="0" algn="l">
              <a:lnSpc>
                <a:spcPct val="115000"/>
              </a:lnSpc>
              <a:spcBef>
                <a:spcPts val="0"/>
              </a:spcBef>
              <a:spcAft>
                <a:spcPts val="0"/>
              </a:spcAft>
              <a:buSzPts val="2100"/>
              <a:buNone/>
            </a:pPr>
            <a:r>
              <a:t/>
            </a:r>
            <a:endParaRPr sz="1600">
              <a:solidFill>
                <a:srgbClr val="FD8284"/>
              </a:solidFill>
            </a:endParaRPr>
          </a:p>
          <a:p>
            <a:pPr indent="0" lvl="0" marL="0" rtl="0" algn="l">
              <a:lnSpc>
                <a:spcPct val="115000"/>
              </a:lnSpc>
              <a:spcBef>
                <a:spcPts val="0"/>
              </a:spcBef>
              <a:spcAft>
                <a:spcPts val="0"/>
              </a:spcAft>
              <a:buSzPts val="2100"/>
              <a:buNone/>
            </a:pPr>
            <a:r>
              <a:t/>
            </a:r>
            <a:endParaRPr sz="1600">
              <a:solidFill>
                <a:schemeClr val="dk1"/>
              </a:solidFill>
            </a:endParaRPr>
          </a:p>
        </p:txBody>
      </p:sp>
      <p:sp>
        <p:nvSpPr>
          <p:cNvPr id="315" name="Google Shape;315;p24"/>
          <p:cNvSpPr/>
          <p:nvPr/>
        </p:nvSpPr>
        <p:spPr>
          <a:xfrm>
            <a:off x="3201218" y="62262"/>
            <a:ext cx="305180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16" name="Google Shape;316;p24"/>
          <p:cNvSpPr/>
          <p:nvPr/>
        </p:nvSpPr>
        <p:spPr>
          <a:xfrm>
            <a:off x="395368" y="577421"/>
            <a:ext cx="8180455" cy="36929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Wissenstransfer…</a:t>
            </a:r>
            <a:endParaRPr b="1" i="0" sz="1800" u="none" cap="none" strike="noStrike">
              <a:solidFill>
                <a:srgbClr val="FD8284"/>
              </a:solidFill>
              <a:latin typeface="Comfortaa"/>
              <a:ea typeface="Comfortaa"/>
              <a:cs typeface="Comfortaa"/>
              <a:sym typeface="Comfortaa"/>
            </a:endParaRPr>
          </a:p>
        </p:txBody>
      </p:sp>
      <p:pic>
        <p:nvPicPr>
          <p:cNvPr id="317" name="Google Shape;317;p2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25"/>
          <p:cNvSpPr txBox="1"/>
          <p:nvPr>
            <p:ph idx="1" type="body"/>
          </p:nvPr>
        </p:nvSpPr>
        <p:spPr>
          <a:xfrm>
            <a:off x="2107520" y="1313746"/>
            <a:ext cx="5955823" cy="2465590"/>
          </a:xfrm>
          <a:prstGeom prst="rect">
            <a:avLst/>
          </a:prstGeom>
          <a:noFill/>
          <a:ln>
            <a:noFill/>
          </a:ln>
        </p:spPr>
        <p:txBody>
          <a:bodyPr anchorCtr="0" anchor="t" bIns="91425" lIns="91425" spcFirstLastPara="1" rIns="91425" wrap="square" tIns="91425">
            <a:noAutofit/>
          </a:bodyPr>
          <a:lstStyle/>
          <a:p>
            <a:pPr indent="-285750" lvl="0" marL="285750" rtl="0" algn="l">
              <a:lnSpc>
                <a:spcPct val="115000"/>
              </a:lnSpc>
              <a:spcBef>
                <a:spcPts val="0"/>
              </a:spcBef>
              <a:spcAft>
                <a:spcPts val="0"/>
              </a:spcAft>
              <a:buSzPts val="2100"/>
              <a:buFont typeface="Arial"/>
              <a:buChar char="•"/>
            </a:pPr>
            <a:r>
              <a:rPr lang="en-US" sz="1480">
                <a:solidFill>
                  <a:schemeClr val="dk1"/>
                </a:solidFill>
              </a:rPr>
              <a:t>Ein </a:t>
            </a:r>
            <a:r>
              <a:rPr lang="en-US" sz="1480">
                <a:solidFill>
                  <a:srgbClr val="FD8284"/>
                </a:solidFill>
              </a:rPr>
              <a:t>Transferplan </a:t>
            </a:r>
            <a:r>
              <a:rPr lang="en-US" sz="1480">
                <a:solidFill>
                  <a:schemeClr val="dk1"/>
                </a:solidFill>
              </a:rPr>
              <a:t>ist ein schriftlicher oder mündlicher Plan </a:t>
            </a:r>
            <a:r>
              <a:rPr lang="en-US" sz="1480"/>
              <a:t>zur Übertragung von Fähigkeiten und Fachwissen von einer fachlich kompetenten Person auf eine andere.</a:t>
            </a:r>
            <a:endParaRPr sz="1480"/>
          </a:p>
          <a:p>
            <a:pPr indent="-285750" lvl="0" marL="285750" rtl="0" algn="l">
              <a:lnSpc>
                <a:spcPct val="115000"/>
              </a:lnSpc>
              <a:spcBef>
                <a:spcPts val="0"/>
              </a:spcBef>
              <a:spcAft>
                <a:spcPts val="0"/>
              </a:spcAft>
              <a:buSzPts val="2100"/>
              <a:buFont typeface="Arial"/>
              <a:buChar char="•"/>
            </a:pPr>
            <a:r>
              <a:rPr lang="en-US" sz="1480">
                <a:solidFill>
                  <a:schemeClr val="dk1"/>
                </a:solidFill>
              </a:rPr>
              <a:t>Wenn ein Teammitglied mit besonderen Bedürfnissen in das Gastgewerbeunternehmen eintritt, sollten die bestehenden </a:t>
            </a:r>
            <a:r>
              <a:rPr lang="en-US" sz="1480">
                <a:solidFill>
                  <a:srgbClr val="FD8284"/>
                </a:solidFill>
              </a:rPr>
              <a:t>Strategien zur Informationsübermittlung die besonderen Bedürfnisse von Menschen mit ASS </a:t>
            </a:r>
            <a:r>
              <a:rPr lang="en-US" sz="1480">
                <a:solidFill>
                  <a:schemeClr val="dk1"/>
                </a:solidFill>
              </a:rPr>
              <a:t>berücksichtigen, um Informationen zu übermitteln</a:t>
            </a:r>
            <a:br>
              <a:rPr lang="en-US" sz="1480">
                <a:solidFill>
                  <a:schemeClr val="dk1"/>
                </a:solidFill>
              </a:rPr>
            </a:br>
            <a:r>
              <a:rPr lang="en-US" sz="1480">
                <a:solidFill>
                  <a:schemeClr val="dk1"/>
                </a:solidFill>
              </a:rPr>
              <a:t>und etwaige Wissenslücken zu schließen.</a:t>
            </a:r>
            <a:endParaRPr sz="1480">
              <a:solidFill>
                <a:schemeClr val="dk1"/>
              </a:solidFill>
            </a:endParaRPr>
          </a:p>
        </p:txBody>
      </p:sp>
      <p:sp>
        <p:nvSpPr>
          <p:cNvPr id="323" name="Google Shape;323;p25"/>
          <p:cNvSpPr/>
          <p:nvPr/>
        </p:nvSpPr>
        <p:spPr>
          <a:xfrm>
            <a:off x="3201217" y="62262"/>
            <a:ext cx="3171873"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24" name="Google Shape;324;p25"/>
          <p:cNvSpPr txBox="1"/>
          <p:nvPr/>
        </p:nvSpPr>
        <p:spPr>
          <a:xfrm>
            <a:off x="1866144" y="356667"/>
            <a:ext cx="7109179"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So entwickeln Sie einen Wissenstransferplan </a:t>
            </a:r>
            <a:br>
              <a:rPr b="1" i="0" lang="en-US" sz="1800" u="none" cap="none" strike="noStrike">
                <a:solidFill>
                  <a:srgbClr val="FD8284"/>
                </a:solidFill>
                <a:latin typeface="Comfortaa"/>
                <a:ea typeface="Comfortaa"/>
                <a:cs typeface="Comfortaa"/>
                <a:sym typeface="Comfortaa"/>
              </a:rPr>
            </a:br>
            <a:r>
              <a:rPr b="1" i="0" lang="en-US" sz="1800" u="none" cap="none" strike="noStrike">
                <a:solidFill>
                  <a:srgbClr val="FD8284"/>
                </a:solidFill>
                <a:latin typeface="Comfortaa"/>
                <a:ea typeface="Comfortaa"/>
                <a:cs typeface="Comfortaa"/>
                <a:sym typeface="Comfortaa"/>
              </a:rPr>
              <a:t>in einem Change-Management-Prozess </a:t>
            </a:r>
            <a:br>
              <a:rPr b="1" i="0" lang="en-US" sz="1800" u="none" cap="none" strike="noStrike">
                <a:solidFill>
                  <a:srgbClr val="FD8284"/>
                </a:solidFill>
                <a:latin typeface="Comfortaa"/>
                <a:ea typeface="Comfortaa"/>
                <a:cs typeface="Comfortaa"/>
                <a:sym typeface="Comfortaa"/>
              </a:rPr>
            </a:br>
            <a:r>
              <a:rPr b="1" i="0" lang="en-US" sz="1800" u="none" cap="none" strike="noStrike">
                <a:solidFill>
                  <a:srgbClr val="FD8284"/>
                </a:solidFill>
                <a:latin typeface="Comfortaa"/>
                <a:ea typeface="Comfortaa"/>
                <a:cs typeface="Comfortaa"/>
                <a:sym typeface="Comfortaa"/>
              </a:rPr>
              <a:t>zur Einbindung von Mitarbeitenden mit ASS</a:t>
            </a:r>
            <a:endParaRPr b="0" i="0" sz="1800" u="none" cap="none" strike="noStrike">
              <a:solidFill>
                <a:srgbClr val="000000"/>
              </a:solidFill>
              <a:latin typeface="Arial"/>
              <a:ea typeface="Arial"/>
              <a:cs typeface="Arial"/>
              <a:sym typeface="Arial"/>
            </a:endParaRPr>
          </a:p>
        </p:txBody>
      </p:sp>
      <p:pic>
        <p:nvPicPr>
          <p:cNvPr id="325" name="Google Shape;325;p2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26"/>
          <p:cNvSpPr/>
          <p:nvPr/>
        </p:nvSpPr>
        <p:spPr>
          <a:xfrm>
            <a:off x="3201217" y="62262"/>
            <a:ext cx="3116455"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31" name="Google Shape;331;p26"/>
          <p:cNvSpPr txBox="1"/>
          <p:nvPr/>
        </p:nvSpPr>
        <p:spPr>
          <a:xfrm>
            <a:off x="2398804" y="713600"/>
            <a:ext cx="7109179"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Schritte zur Entwicklung eines</a:t>
            </a:r>
            <a:br>
              <a:rPr b="1" i="0" lang="en-US" sz="1800" u="none" cap="none" strike="noStrike">
                <a:solidFill>
                  <a:srgbClr val="FD8284"/>
                </a:solidFill>
                <a:latin typeface="Comfortaa"/>
                <a:ea typeface="Comfortaa"/>
                <a:cs typeface="Comfortaa"/>
                <a:sym typeface="Comfortaa"/>
              </a:rPr>
            </a:br>
            <a:r>
              <a:rPr b="1" i="0" lang="en-US" sz="1800" u="none" cap="none" strike="noStrike">
                <a:solidFill>
                  <a:srgbClr val="FD8284"/>
                </a:solidFill>
                <a:latin typeface="Comfortaa"/>
                <a:ea typeface="Comfortaa"/>
                <a:cs typeface="Comfortaa"/>
                <a:sym typeface="Comfortaa"/>
              </a:rPr>
              <a:t>Informationstransferplans am Arbeitsplatz</a:t>
            </a:r>
            <a:endParaRPr b="0" i="0" sz="1800" u="none" cap="none" strike="noStrike">
              <a:solidFill>
                <a:srgbClr val="000000"/>
              </a:solidFill>
              <a:latin typeface="Arial"/>
              <a:ea typeface="Arial"/>
              <a:cs typeface="Arial"/>
              <a:sym typeface="Arial"/>
            </a:endParaRPr>
          </a:p>
        </p:txBody>
      </p:sp>
      <p:sp>
        <p:nvSpPr>
          <p:cNvPr id="332" name="Google Shape;332;p26"/>
          <p:cNvSpPr/>
          <p:nvPr/>
        </p:nvSpPr>
        <p:spPr>
          <a:xfrm>
            <a:off x="2916313" y="1676256"/>
            <a:ext cx="4786813" cy="1992813"/>
          </a:xfrm>
          <a:prstGeom prst="rect">
            <a:avLst/>
          </a:prstGeom>
          <a:noFill/>
          <a:ln>
            <a:noFill/>
          </a:ln>
        </p:spPr>
        <p:txBody>
          <a:bodyPr anchorCtr="0" anchor="t" bIns="45700" lIns="91425" spcFirstLastPara="1" rIns="91425" wrap="square" tIns="45700">
            <a:spAutoFit/>
          </a:bodyPr>
          <a:lstStyle/>
          <a:p>
            <a:pPr indent="-285750" lvl="0" marL="285750" marR="0" rtl="0" algn="l">
              <a:lnSpc>
                <a:spcPct val="115000"/>
              </a:lnSpc>
              <a:spcBef>
                <a:spcPts val="0"/>
              </a:spcBef>
              <a:spcAft>
                <a:spcPts val="0"/>
              </a:spcAft>
              <a:buClr>
                <a:srgbClr val="F58C8D"/>
              </a:buClr>
              <a:buSzPts val="2100"/>
              <a:buFont typeface="Arial"/>
              <a:buChar char="•"/>
            </a:pPr>
            <a:r>
              <a:rPr b="1" i="0" lang="en-US" sz="1500" u="none" cap="none" strike="noStrike">
                <a:solidFill>
                  <a:schemeClr val="dk1"/>
                </a:solidFill>
                <a:latin typeface="Comfortaa"/>
                <a:ea typeface="Comfortaa"/>
                <a:cs typeface="Comfortaa"/>
                <a:sym typeface="Comfortaa"/>
              </a:rPr>
              <a:t>Identifizierung der Personen mit dem wesentlichen Kenntnissen</a:t>
            </a:r>
            <a:endParaRPr b="0" i="0" sz="1500" u="none" cap="none" strike="noStrike">
              <a:solidFill>
                <a:srgbClr val="000000"/>
              </a:solidFill>
              <a:latin typeface="Arial"/>
              <a:ea typeface="Arial"/>
              <a:cs typeface="Arial"/>
              <a:sym typeface="Arial"/>
            </a:endParaRPr>
          </a:p>
          <a:p>
            <a:pPr indent="-285750" lvl="0" marL="285750" marR="0" rtl="0" algn="l">
              <a:lnSpc>
                <a:spcPct val="115000"/>
              </a:lnSpc>
              <a:spcBef>
                <a:spcPts val="600"/>
              </a:spcBef>
              <a:spcAft>
                <a:spcPts val="0"/>
              </a:spcAft>
              <a:buClr>
                <a:srgbClr val="F58C8D"/>
              </a:buClr>
              <a:buSzPts val="2100"/>
              <a:buFont typeface="Arial"/>
              <a:buChar char="•"/>
            </a:pPr>
            <a:r>
              <a:rPr b="1" i="0" lang="en-US" sz="1500" u="none" cap="none" strike="noStrike">
                <a:solidFill>
                  <a:schemeClr val="dk1"/>
                </a:solidFill>
                <a:latin typeface="Comfortaa"/>
                <a:ea typeface="Comfortaa"/>
                <a:cs typeface="Comfortaa"/>
                <a:sym typeface="Comfortaa"/>
              </a:rPr>
              <a:t>Erfassen des wichtigen Wissens</a:t>
            </a:r>
            <a:endParaRPr b="0" i="0" sz="1500" u="none" cap="none" strike="noStrike">
              <a:solidFill>
                <a:srgbClr val="000000"/>
              </a:solidFill>
              <a:latin typeface="Arial"/>
              <a:ea typeface="Arial"/>
              <a:cs typeface="Arial"/>
              <a:sym typeface="Arial"/>
            </a:endParaRPr>
          </a:p>
          <a:p>
            <a:pPr indent="-285750" lvl="0" marL="285750" marR="0" rtl="0" algn="l">
              <a:lnSpc>
                <a:spcPct val="115000"/>
              </a:lnSpc>
              <a:spcBef>
                <a:spcPts val="600"/>
              </a:spcBef>
              <a:spcAft>
                <a:spcPts val="0"/>
              </a:spcAft>
              <a:buClr>
                <a:srgbClr val="F58C8D"/>
              </a:buClr>
              <a:buSzPts val="2100"/>
              <a:buFont typeface="Arial"/>
              <a:buChar char="•"/>
            </a:pPr>
            <a:r>
              <a:rPr b="1" i="0" lang="en-US" sz="1500" u="none" cap="none" strike="noStrike">
                <a:solidFill>
                  <a:schemeClr val="dk1"/>
                </a:solidFill>
                <a:latin typeface="Comfortaa"/>
                <a:ea typeface="Comfortaa"/>
                <a:cs typeface="Comfortaa"/>
                <a:sym typeface="Comfortaa"/>
              </a:rPr>
              <a:t>Wissen speichern und verteilen</a:t>
            </a:r>
            <a:endParaRPr b="0" i="0" sz="1500" u="none" cap="none" strike="noStrike">
              <a:solidFill>
                <a:srgbClr val="000000"/>
              </a:solidFill>
              <a:latin typeface="Arial"/>
              <a:ea typeface="Arial"/>
              <a:cs typeface="Arial"/>
              <a:sym typeface="Arial"/>
            </a:endParaRPr>
          </a:p>
          <a:p>
            <a:pPr indent="-285750" lvl="0" marL="285750" marR="0" rtl="0" algn="l">
              <a:lnSpc>
                <a:spcPct val="115000"/>
              </a:lnSpc>
              <a:spcBef>
                <a:spcPts val="600"/>
              </a:spcBef>
              <a:spcAft>
                <a:spcPts val="0"/>
              </a:spcAft>
              <a:buClr>
                <a:srgbClr val="F58C8D"/>
              </a:buClr>
              <a:buSzPts val="2100"/>
              <a:buFont typeface="Arial"/>
              <a:buChar char="•"/>
            </a:pPr>
            <a:r>
              <a:rPr b="1" i="0" lang="en-US" sz="1500" u="none" cap="none" strike="noStrike">
                <a:solidFill>
                  <a:schemeClr val="dk1"/>
                </a:solidFill>
                <a:latin typeface="Comfortaa"/>
                <a:ea typeface="Comfortaa"/>
                <a:cs typeface="Comfortaa"/>
                <a:sym typeface="Comfortaa"/>
              </a:rPr>
              <a:t>Wissen nutzen </a:t>
            </a:r>
            <a:endParaRPr/>
          </a:p>
          <a:p>
            <a:pPr indent="-285750" lvl="0" marL="285750" marR="0" rtl="0" algn="l">
              <a:lnSpc>
                <a:spcPct val="115000"/>
              </a:lnSpc>
              <a:spcBef>
                <a:spcPts val="600"/>
              </a:spcBef>
              <a:spcAft>
                <a:spcPts val="0"/>
              </a:spcAft>
              <a:buClr>
                <a:srgbClr val="F58C8D"/>
              </a:buClr>
              <a:buSzPts val="2100"/>
              <a:buFont typeface="Arial"/>
              <a:buChar char="•"/>
            </a:pPr>
            <a:r>
              <a:rPr b="1" i="0" lang="en-US" sz="1500" u="none" cap="none" strike="noStrike">
                <a:solidFill>
                  <a:schemeClr val="dk1"/>
                </a:solidFill>
                <a:latin typeface="Comfortaa"/>
                <a:ea typeface="Comfortaa"/>
                <a:cs typeface="Comfortaa"/>
                <a:sym typeface="Comfortaa"/>
              </a:rPr>
              <a:t>Kontinuierlich Wissen aufbauen/sammeln</a:t>
            </a:r>
            <a:endParaRPr b="0" i="0" sz="1500" u="none" cap="none" strike="noStrike">
              <a:solidFill>
                <a:srgbClr val="000000"/>
              </a:solidFill>
              <a:latin typeface="Arial"/>
              <a:ea typeface="Arial"/>
              <a:cs typeface="Arial"/>
              <a:sym typeface="Arial"/>
            </a:endParaRPr>
          </a:p>
        </p:txBody>
      </p:sp>
      <p:pic>
        <p:nvPicPr>
          <p:cNvPr id="333" name="Google Shape;333;p2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27"/>
          <p:cNvSpPr txBox="1"/>
          <p:nvPr>
            <p:ph idx="1" type="body"/>
          </p:nvPr>
        </p:nvSpPr>
        <p:spPr>
          <a:xfrm>
            <a:off x="377085" y="1019272"/>
            <a:ext cx="7822223" cy="4173565"/>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100">
                <a:solidFill>
                  <a:srgbClr val="FD8284"/>
                </a:solidFill>
              </a:rPr>
              <a:t>Identifizierung von Personen mit wesentlichen Kenntnissen:</a:t>
            </a:r>
            <a:endParaRPr sz="1100">
              <a:solidFill>
                <a:srgbClr val="FD8284"/>
              </a:solidFill>
            </a:endParaRPr>
          </a:p>
          <a:p>
            <a:pPr indent="-266700" lvl="0" marL="285750" rtl="0" algn="l">
              <a:lnSpc>
                <a:spcPct val="115000"/>
              </a:lnSpc>
              <a:spcBef>
                <a:spcPts val="600"/>
              </a:spcBef>
              <a:spcAft>
                <a:spcPts val="0"/>
              </a:spcAft>
              <a:buSzPts val="1800"/>
              <a:buFont typeface="Arial"/>
              <a:buChar char="•"/>
            </a:pPr>
            <a:r>
              <a:rPr lang="en-US" sz="900"/>
              <a:t>Wer verfügt über die wesentlichen Kenntnisse für die Durchführung der Tätigkeiten, die, die  beschäftigte Person mit Autismus zu erledigen hat? Suchen Sie nach den Personen, mit denen diese zusammenarbeiten und von denen sie Informationen erhalten sollte, an die sie Informationen weitergeben sollte usw.</a:t>
            </a:r>
            <a:endParaRPr sz="900"/>
          </a:p>
          <a:p>
            <a:pPr indent="-266700" lvl="0" marL="285750" rtl="0" algn="l">
              <a:lnSpc>
                <a:spcPct val="115000"/>
              </a:lnSpc>
              <a:spcBef>
                <a:spcPts val="600"/>
              </a:spcBef>
              <a:spcAft>
                <a:spcPts val="0"/>
              </a:spcAft>
              <a:buSzPts val="1800"/>
              <a:buFont typeface="Arial"/>
              <a:buChar char="•"/>
            </a:pPr>
            <a:r>
              <a:rPr lang="en-US" sz="900"/>
              <a:t>Wessen Aufgaben könnten ohne die Arbeitsergebnisse der neuen Mitarbeitenden nicht ausgeführt werden und umgekehrt?</a:t>
            </a:r>
            <a:endParaRPr sz="900"/>
          </a:p>
          <a:p>
            <a:pPr indent="-266700" lvl="0" marL="285750" rtl="0" algn="l">
              <a:lnSpc>
                <a:spcPct val="115000"/>
              </a:lnSpc>
              <a:spcBef>
                <a:spcPts val="600"/>
              </a:spcBef>
              <a:spcAft>
                <a:spcPts val="0"/>
              </a:spcAft>
              <a:buSzPts val="1800"/>
              <a:buFont typeface="Arial"/>
              <a:buChar char="•"/>
            </a:pPr>
            <a:r>
              <a:rPr lang="en-US" sz="900"/>
              <a:t>Wer hat Erfahrung mit Autismus</a:t>
            </a:r>
            <a:r>
              <a:rPr lang="en-US" sz="900">
                <a:solidFill>
                  <a:schemeClr val="dk1"/>
                </a:solidFill>
              </a:rPr>
              <a:t>?</a:t>
            </a:r>
            <a:endParaRPr sz="1800"/>
          </a:p>
          <a:p>
            <a:pPr indent="0" lvl="0" marL="0" rtl="0" algn="l">
              <a:lnSpc>
                <a:spcPct val="115000"/>
              </a:lnSpc>
              <a:spcBef>
                <a:spcPts val="600"/>
              </a:spcBef>
              <a:spcAft>
                <a:spcPts val="0"/>
              </a:spcAft>
              <a:buSzPts val="2100"/>
              <a:buNone/>
            </a:pPr>
            <a:r>
              <a:rPr lang="en-US" sz="1100">
                <a:solidFill>
                  <a:srgbClr val="FD8284"/>
                </a:solidFill>
              </a:rPr>
              <a:t>Erfassen des wichtigesten Wissens:</a:t>
            </a:r>
            <a:endParaRPr sz="1100"/>
          </a:p>
          <a:p>
            <a:pPr indent="-266700" lvl="0" marL="285750" rtl="0" algn="l">
              <a:lnSpc>
                <a:spcPct val="115000"/>
              </a:lnSpc>
              <a:spcBef>
                <a:spcPts val="600"/>
              </a:spcBef>
              <a:spcAft>
                <a:spcPts val="0"/>
              </a:spcAft>
              <a:buSzPts val="1800"/>
              <a:buFont typeface="Arial"/>
              <a:buChar char="•"/>
            </a:pPr>
            <a:r>
              <a:rPr lang="en-US" sz="900">
                <a:solidFill>
                  <a:schemeClr val="dk1"/>
                </a:solidFill>
              </a:rPr>
              <a:t>Geben Sie Personen, die über kritisches Wissen verfügen, Anreize, dieses Wissen zu teilen. Denken Sie an die Folie über intrinsische und extrinsische Motivation. (Räumen Sie ihnen beispielsweise während Besprechungen einen Zeitrahmen zum Sprechen ein.)</a:t>
            </a:r>
            <a:endParaRPr sz="1800"/>
          </a:p>
          <a:p>
            <a:pPr indent="-266700" lvl="0" marL="285750" rtl="0" algn="l">
              <a:lnSpc>
                <a:spcPct val="115000"/>
              </a:lnSpc>
              <a:spcBef>
                <a:spcPts val="600"/>
              </a:spcBef>
              <a:spcAft>
                <a:spcPts val="0"/>
              </a:spcAft>
              <a:buSzPts val="1800"/>
              <a:buFont typeface="Arial"/>
              <a:buChar char="•"/>
            </a:pPr>
            <a:r>
              <a:rPr lang="en-US" sz="900"/>
              <a:t>Automatisieren Sie den Prozess des Sammelns und Bereitstellens von Informationen für Wissensspeicher (z. B. Boxen zum Einreichen ihrer Beiträge) und stellen Sie Vorlagen/Tabellen bereit, um die Informationsübermittlung zu erleichtern.</a:t>
            </a:r>
            <a:endParaRPr sz="900"/>
          </a:p>
          <a:p>
            <a:pPr indent="-152400" lvl="0" marL="285750" rtl="0" algn="l">
              <a:lnSpc>
                <a:spcPct val="115000"/>
              </a:lnSpc>
              <a:spcBef>
                <a:spcPts val="600"/>
              </a:spcBef>
              <a:spcAft>
                <a:spcPts val="0"/>
              </a:spcAft>
              <a:buSzPts val="2100"/>
              <a:buFont typeface="Arial"/>
              <a:buNone/>
            </a:pPr>
            <a:r>
              <a:t/>
            </a:r>
            <a:endParaRPr sz="900"/>
          </a:p>
          <a:p>
            <a:pPr indent="-152400" lvl="0" marL="285750" rtl="0" algn="l">
              <a:lnSpc>
                <a:spcPct val="115000"/>
              </a:lnSpc>
              <a:spcBef>
                <a:spcPts val="600"/>
              </a:spcBef>
              <a:spcAft>
                <a:spcPts val="0"/>
              </a:spcAft>
              <a:buSzPts val="2100"/>
              <a:buFont typeface="Arial"/>
              <a:buNone/>
            </a:pPr>
            <a:r>
              <a:t/>
            </a:r>
            <a:endParaRPr sz="1400">
              <a:solidFill>
                <a:schemeClr val="dk1"/>
              </a:solidFill>
            </a:endParaRPr>
          </a:p>
          <a:p>
            <a:pPr indent="0" lvl="0" marL="0" rtl="0" algn="l">
              <a:lnSpc>
                <a:spcPct val="115000"/>
              </a:lnSpc>
              <a:spcBef>
                <a:spcPts val="600"/>
              </a:spcBef>
              <a:spcAft>
                <a:spcPts val="0"/>
              </a:spcAft>
              <a:buSzPts val="2100"/>
              <a:buNone/>
            </a:pPr>
            <a:r>
              <a:t/>
            </a:r>
            <a:endParaRPr sz="1900">
              <a:solidFill>
                <a:srgbClr val="FD8284"/>
              </a:solidFill>
            </a:endParaRPr>
          </a:p>
          <a:p>
            <a:pPr indent="0" lvl="0" marL="0" rtl="0" algn="l">
              <a:lnSpc>
                <a:spcPct val="115000"/>
              </a:lnSpc>
              <a:spcBef>
                <a:spcPts val="0"/>
              </a:spcBef>
              <a:spcAft>
                <a:spcPts val="0"/>
              </a:spcAft>
              <a:buSzPts val="2100"/>
              <a:buNone/>
            </a:pPr>
            <a:r>
              <a:t/>
            </a:r>
            <a:endParaRPr sz="1800">
              <a:solidFill>
                <a:srgbClr val="FD8284"/>
              </a:solidFill>
            </a:endParaRPr>
          </a:p>
          <a:p>
            <a:pPr indent="0" lvl="0" marL="0" rtl="0" algn="l">
              <a:lnSpc>
                <a:spcPct val="115000"/>
              </a:lnSpc>
              <a:spcBef>
                <a:spcPts val="0"/>
              </a:spcBef>
              <a:spcAft>
                <a:spcPts val="0"/>
              </a:spcAft>
              <a:buSzPts val="2100"/>
              <a:buNone/>
            </a:pPr>
            <a:r>
              <a:t/>
            </a:r>
            <a:endParaRPr sz="1800">
              <a:solidFill>
                <a:srgbClr val="FD8284"/>
              </a:solidFill>
            </a:endParaRPr>
          </a:p>
          <a:p>
            <a:pPr indent="0" lvl="0" marL="0" rtl="0" algn="l">
              <a:lnSpc>
                <a:spcPct val="115000"/>
              </a:lnSpc>
              <a:spcBef>
                <a:spcPts val="0"/>
              </a:spcBef>
              <a:spcAft>
                <a:spcPts val="0"/>
              </a:spcAft>
              <a:buSzPts val="2100"/>
              <a:buNone/>
            </a:pPr>
            <a:r>
              <a:t/>
            </a:r>
            <a:endParaRPr sz="1800">
              <a:solidFill>
                <a:schemeClr val="dk1"/>
              </a:solidFill>
            </a:endParaRPr>
          </a:p>
        </p:txBody>
      </p:sp>
      <p:sp>
        <p:nvSpPr>
          <p:cNvPr id="339" name="Google Shape;339;p27"/>
          <p:cNvSpPr/>
          <p:nvPr/>
        </p:nvSpPr>
        <p:spPr>
          <a:xfrm>
            <a:off x="3201218" y="62262"/>
            <a:ext cx="3347364"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40" name="Google Shape;340;p27"/>
          <p:cNvSpPr/>
          <p:nvPr/>
        </p:nvSpPr>
        <p:spPr>
          <a:xfrm>
            <a:off x="62146" y="603774"/>
            <a:ext cx="9019713" cy="36929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Schritte zur Entwicklung eines Informationstransferplans am Arbeitsplatz</a:t>
            </a:r>
            <a:endParaRPr b="1" i="0" sz="1800" u="none" cap="none" strike="noStrike">
              <a:solidFill>
                <a:srgbClr val="FD8284"/>
              </a:solidFill>
              <a:latin typeface="Comfortaa"/>
              <a:ea typeface="Comfortaa"/>
              <a:cs typeface="Comfortaa"/>
              <a:sym typeface="Comfortaa"/>
            </a:endParaRPr>
          </a:p>
        </p:txBody>
      </p:sp>
      <p:pic>
        <p:nvPicPr>
          <p:cNvPr id="341" name="Google Shape;341;p2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28"/>
          <p:cNvSpPr txBox="1"/>
          <p:nvPr>
            <p:ph idx="1" type="body"/>
          </p:nvPr>
        </p:nvSpPr>
        <p:spPr>
          <a:xfrm>
            <a:off x="572435" y="901227"/>
            <a:ext cx="7630271" cy="4173565"/>
          </a:xfrm>
          <a:prstGeom prst="rect">
            <a:avLst/>
          </a:prstGeom>
          <a:noFill/>
          <a:ln>
            <a:noFill/>
          </a:ln>
        </p:spPr>
        <p:txBody>
          <a:bodyPr anchorCtr="0" anchor="t" bIns="91425" lIns="91425" spcFirstLastPara="1" rIns="91425" wrap="square" tIns="91425">
            <a:normAutofit fontScale="25000" lnSpcReduction="20000"/>
          </a:bodyPr>
          <a:lstStyle/>
          <a:p>
            <a:pPr indent="0" lvl="0" marL="0" rtl="0" algn="l">
              <a:lnSpc>
                <a:spcPct val="115000"/>
              </a:lnSpc>
              <a:spcBef>
                <a:spcPts val="0"/>
              </a:spcBef>
              <a:spcAft>
                <a:spcPts val="0"/>
              </a:spcAft>
              <a:buSzPct val="54281"/>
              <a:buNone/>
            </a:pPr>
            <a:r>
              <a:rPr lang="en-US" sz="4182">
                <a:solidFill>
                  <a:srgbClr val="FD8284"/>
                </a:solidFill>
              </a:rPr>
              <a:t>Wissen speichern und verteilen:</a:t>
            </a:r>
            <a:endParaRPr sz="4782"/>
          </a:p>
          <a:p>
            <a:pPr indent="-241835" lvl="0" marL="285750" rtl="0" algn="l">
              <a:lnSpc>
                <a:spcPct val="115000"/>
              </a:lnSpc>
              <a:spcBef>
                <a:spcPts val="600"/>
              </a:spcBef>
              <a:spcAft>
                <a:spcPts val="0"/>
              </a:spcAft>
              <a:buSzPct val="124364"/>
              <a:buFont typeface="Arial"/>
              <a:buChar char="•"/>
            </a:pPr>
            <a:r>
              <a:rPr lang="en-US" sz="3982">
                <a:solidFill>
                  <a:schemeClr val="dk1"/>
                </a:solidFill>
              </a:rPr>
              <a:t>Gehen Sie dabei gut organisiert und leicht zugänglich vor und stellen Sie das Wissen in mehreren Formaten zur Verfügung.</a:t>
            </a:r>
            <a:endParaRPr sz="3982">
              <a:solidFill>
                <a:schemeClr val="dk1"/>
              </a:solidFill>
            </a:endParaRPr>
          </a:p>
          <a:p>
            <a:pPr indent="-241835" lvl="0" marL="285750" rtl="0" algn="l">
              <a:lnSpc>
                <a:spcPct val="115000"/>
              </a:lnSpc>
              <a:spcBef>
                <a:spcPts val="600"/>
              </a:spcBef>
              <a:spcAft>
                <a:spcPts val="0"/>
              </a:spcAft>
              <a:buSzPct val="124364"/>
              <a:buFont typeface="Arial"/>
              <a:buChar char="•"/>
            </a:pPr>
            <a:r>
              <a:rPr lang="en-US" sz="3982">
                <a:solidFill>
                  <a:schemeClr val="dk1"/>
                </a:solidFill>
              </a:rPr>
              <a:t>Nutzen Sie Kanäle, die für Ihr Personal mit besonderen Bedürfnissen am besten geeignet sind (z. B. digitale, persönliche Übertragungen, Infografiken, Diagramme und andere visuelle Dokumentationsformate).</a:t>
            </a:r>
            <a:endParaRPr sz="3982">
              <a:solidFill>
                <a:schemeClr val="dk1"/>
              </a:solidFill>
            </a:endParaRPr>
          </a:p>
          <a:p>
            <a:pPr indent="0" lvl="0" marL="0" rtl="0" algn="l">
              <a:lnSpc>
                <a:spcPct val="115000"/>
              </a:lnSpc>
              <a:spcBef>
                <a:spcPts val="600"/>
              </a:spcBef>
              <a:spcAft>
                <a:spcPts val="0"/>
              </a:spcAft>
              <a:buSzPct val="54281"/>
              <a:buNone/>
            </a:pPr>
            <a:r>
              <a:rPr lang="en-US" sz="4182">
                <a:solidFill>
                  <a:srgbClr val="FD8284"/>
                </a:solidFill>
              </a:rPr>
              <a:t>Wissen nutzen:</a:t>
            </a:r>
            <a:endParaRPr sz="6864">
              <a:solidFill>
                <a:srgbClr val="FD8284"/>
              </a:solidFill>
            </a:endParaRPr>
          </a:p>
          <a:p>
            <a:pPr indent="-241835" lvl="0" marL="285750" rtl="0" algn="l">
              <a:lnSpc>
                <a:spcPct val="125000"/>
              </a:lnSpc>
              <a:spcBef>
                <a:spcPts val="600"/>
              </a:spcBef>
              <a:spcAft>
                <a:spcPts val="0"/>
              </a:spcAft>
              <a:buSzPct val="124364"/>
              <a:buFont typeface="Arial"/>
              <a:buChar char="•"/>
            </a:pPr>
            <a:r>
              <a:rPr lang="en-US" sz="3982"/>
              <a:t>Gehen Sie mit gutem Beispiel voran, indem Sie das gesammelte Wissen nutzen, um andere in der Organisation zum Nachahmen zu animieren.</a:t>
            </a:r>
            <a:endParaRPr sz="3982"/>
          </a:p>
          <a:p>
            <a:pPr indent="-241835" lvl="0" marL="285750" rtl="0" algn="l">
              <a:lnSpc>
                <a:spcPct val="125000"/>
              </a:lnSpc>
              <a:spcBef>
                <a:spcPts val="600"/>
              </a:spcBef>
              <a:spcAft>
                <a:spcPts val="0"/>
              </a:spcAft>
              <a:buSzPct val="124364"/>
              <a:buFont typeface="Arial"/>
              <a:buChar char="•"/>
            </a:pPr>
            <a:r>
              <a:rPr lang="en-US" sz="3982"/>
              <a:t>Führen Sie Schulungen durch, um den Mitarbeitenden zu vermitteln, wie sie den Wissensspeicher am besten nutzen können, um ihre KollegInnen mit besonderen Bedürfnissen anzusprechen und zu informieren (z. B.  mithilfe des HOST-Spiels).</a:t>
            </a:r>
            <a:endParaRPr sz="3982"/>
          </a:p>
          <a:p>
            <a:pPr indent="0" lvl="0" marL="0" rtl="0" algn="l">
              <a:lnSpc>
                <a:spcPct val="115000"/>
              </a:lnSpc>
              <a:spcBef>
                <a:spcPts val="600"/>
              </a:spcBef>
              <a:spcAft>
                <a:spcPts val="0"/>
              </a:spcAft>
              <a:buSzPct val="54281"/>
              <a:buNone/>
            </a:pPr>
            <a:r>
              <a:rPr lang="en-US" sz="4182">
                <a:solidFill>
                  <a:srgbClr val="FD8284"/>
                </a:solidFill>
              </a:rPr>
              <a:t>Kontinuierlich Wissen aufbauen und sammeln:</a:t>
            </a:r>
            <a:endParaRPr sz="4182">
              <a:solidFill>
                <a:srgbClr val="FD8284"/>
              </a:solidFill>
            </a:endParaRPr>
          </a:p>
          <a:p>
            <a:pPr indent="-241835" lvl="0" marL="285750" rtl="0" algn="l">
              <a:lnSpc>
                <a:spcPct val="115000"/>
              </a:lnSpc>
              <a:spcBef>
                <a:spcPts val="600"/>
              </a:spcBef>
              <a:spcAft>
                <a:spcPts val="0"/>
              </a:spcAft>
              <a:buSzPct val="124364"/>
              <a:buFont typeface="Arial"/>
              <a:buChar char="•"/>
            </a:pPr>
            <a:r>
              <a:rPr lang="en-US" sz="3982">
                <a:solidFill>
                  <a:schemeClr val="dk1"/>
                </a:solidFill>
              </a:rPr>
              <a:t>Fügen Sie externes Wissen von ExpertInnen hinzu.</a:t>
            </a:r>
            <a:endParaRPr sz="4782"/>
          </a:p>
          <a:p>
            <a:pPr indent="-241835" lvl="0" marL="285750" rtl="0" algn="l">
              <a:lnSpc>
                <a:spcPct val="115000"/>
              </a:lnSpc>
              <a:spcBef>
                <a:spcPts val="600"/>
              </a:spcBef>
              <a:spcAft>
                <a:spcPts val="0"/>
              </a:spcAft>
              <a:buSzPct val="124364"/>
              <a:buFont typeface="Arial"/>
              <a:buChar char="•"/>
            </a:pPr>
            <a:r>
              <a:rPr lang="en-US" sz="3982">
                <a:solidFill>
                  <a:schemeClr val="dk1"/>
                </a:solidFill>
              </a:rPr>
              <a:t>Halten Sie Brainstorming-Meetings ab, um alle Herausforderungen im </a:t>
            </a:r>
            <a:br>
              <a:rPr lang="en-US" sz="3982">
                <a:solidFill>
                  <a:schemeClr val="dk1"/>
                </a:solidFill>
              </a:rPr>
            </a:br>
            <a:r>
              <a:rPr lang="en-US" sz="3982">
                <a:solidFill>
                  <a:schemeClr val="dk1"/>
                </a:solidFill>
              </a:rPr>
              <a:t>Change-Management-Prozess zu lösen.</a:t>
            </a:r>
            <a:endParaRPr sz="4782"/>
          </a:p>
          <a:p>
            <a:pPr indent="-241835" lvl="0" marL="285750" rtl="0" algn="l">
              <a:lnSpc>
                <a:spcPct val="115000"/>
              </a:lnSpc>
              <a:spcBef>
                <a:spcPts val="600"/>
              </a:spcBef>
              <a:spcAft>
                <a:spcPts val="0"/>
              </a:spcAft>
              <a:buSzPct val="124364"/>
              <a:buFont typeface="Arial"/>
              <a:buChar char="•"/>
            </a:pPr>
            <a:r>
              <a:rPr lang="en-US" sz="3982">
                <a:solidFill>
                  <a:schemeClr val="dk1"/>
                </a:solidFill>
              </a:rPr>
              <a:t>Pflegen und aktualisieren Sie im Laufe der Zeit weiterhin den Plan zum Sammeln von Wissen im Informations- und Wissensspeicher, um ihn zu einem Teil der Unternehmenskultur zu machen.</a:t>
            </a:r>
            <a:endParaRPr sz="4782"/>
          </a:p>
          <a:p>
            <a:pPr indent="-152400" lvl="0" marL="285750" rtl="0" algn="l">
              <a:lnSpc>
                <a:spcPct val="125000"/>
              </a:lnSpc>
              <a:spcBef>
                <a:spcPts val="600"/>
              </a:spcBef>
              <a:spcAft>
                <a:spcPts val="0"/>
              </a:spcAft>
              <a:buSzPct val="60022"/>
              <a:buFont typeface="Arial"/>
              <a:buNone/>
            </a:pPr>
            <a:r>
              <a:t/>
            </a:r>
            <a:endParaRPr sz="3782">
              <a:solidFill>
                <a:schemeClr val="dk1"/>
              </a:solidFill>
            </a:endParaRPr>
          </a:p>
          <a:p>
            <a:pPr indent="0" lvl="0" marL="0" rtl="0" algn="l">
              <a:lnSpc>
                <a:spcPct val="115000"/>
              </a:lnSpc>
              <a:spcBef>
                <a:spcPts val="600"/>
              </a:spcBef>
              <a:spcAft>
                <a:spcPts val="0"/>
              </a:spcAft>
              <a:buSzPct val="51804"/>
              <a:buNone/>
            </a:pPr>
            <a:r>
              <a:t/>
            </a:r>
            <a:endParaRPr sz="4382">
              <a:solidFill>
                <a:schemeClr val="dk1"/>
              </a:solidFill>
            </a:endParaRPr>
          </a:p>
          <a:p>
            <a:pPr indent="-152400" lvl="0" marL="285750" rtl="0" algn="l">
              <a:lnSpc>
                <a:spcPct val="115000"/>
              </a:lnSpc>
              <a:spcBef>
                <a:spcPts val="600"/>
              </a:spcBef>
              <a:spcAft>
                <a:spcPts val="0"/>
              </a:spcAft>
              <a:buSzPct val="51804"/>
              <a:buFont typeface="Arial"/>
              <a:buNone/>
            </a:pPr>
            <a:r>
              <a:t/>
            </a:r>
            <a:endParaRPr sz="4382">
              <a:solidFill>
                <a:schemeClr val="dk1"/>
              </a:solidFill>
            </a:endParaRPr>
          </a:p>
          <a:p>
            <a:pPr indent="0" lvl="0" marL="0" rtl="0" algn="l">
              <a:lnSpc>
                <a:spcPct val="115000"/>
              </a:lnSpc>
              <a:spcBef>
                <a:spcPts val="600"/>
              </a:spcBef>
              <a:spcAft>
                <a:spcPts val="0"/>
              </a:spcAft>
              <a:buSzPct val="46499"/>
              <a:buNone/>
            </a:pPr>
            <a:r>
              <a:t/>
            </a:r>
            <a:endParaRPr sz="4882">
              <a:solidFill>
                <a:srgbClr val="FD8284"/>
              </a:solidFill>
            </a:endParaRPr>
          </a:p>
          <a:p>
            <a:pPr indent="0" lvl="0" marL="0" rtl="0" algn="l">
              <a:lnSpc>
                <a:spcPct val="115000"/>
              </a:lnSpc>
              <a:spcBef>
                <a:spcPts val="0"/>
              </a:spcBef>
              <a:spcAft>
                <a:spcPts val="0"/>
              </a:spcAft>
              <a:buSzPct val="47471"/>
              <a:buNone/>
            </a:pPr>
            <a:r>
              <a:t/>
            </a:r>
            <a:endParaRPr sz="4782">
              <a:solidFill>
                <a:srgbClr val="FD8284"/>
              </a:solidFill>
            </a:endParaRPr>
          </a:p>
          <a:p>
            <a:pPr indent="0" lvl="0" marL="0" rtl="0" algn="l">
              <a:lnSpc>
                <a:spcPct val="115000"/>
              </a:lnSpc>
              <a:spcBef>
                <a:spcPts val="0"/>
              </a:spcBef>
              <a:spcAft>
                <a:spcPts val="0"/>
              </a:spcAft>
              <a:buSzPct val="47471"/>
              <a:buNone/>
            </a:pPr>
            <a:r>
              <a:t/>
            </a:r>
            <a:endParaRPr sz="4782">
              <a:solidFill>
                <a:srgbClr val="FD8284"/>
              </a:solidFill>
            </a:endParaRPr>
          </a:p>
          <a:p>
            <a:pPr indent="0" lvl="0" marL="0" rtl="0" algn="l">
              <a:lnSpc>
                <a:spcPct val="115000"/>
              </a:lnSpc>
              <a:spcBef>
                <a:spcPts val="0"/>
              </a:spcBef>
              <a:spcAft>
                <a:spcPts val="0"/>
              </a:spcAft>
              <a:buSzPct val="47471"/>
              <a:buNone/>
            </a:pPr>
            <a:r>
              <a:t/>
            </a:r>
            <a:endParaRPr sz="4782">
              <a:solidFill>
                <a:schemeClr val="dk1"/>
              </a:solidFill>
            </a:endParaRPr>
          </a:p>
        </p:txBody>
      </p:sp>
      <p:sp>
        <p:nvSpPr>
          <p:cNvPr id="347" name="Google Shape;347;p28"/>
          <p:cNvSpPr/>
          <p:nvPr/>
        </p:nvSpPr>
        <p:spPr>
          <a:xfrm>
            <a:off x="3201217" y="62262"/>
            <a:ext cx="3236527"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48" name="Google Shape;348;p28"/>
          <p:cNvSpPr/>
          <p:nvPr/>
        </p:nvSpPr>
        <p:spPr>
          <a:xfrm>
            <a:off x="62146" y="568262"/>
            <a:ext cx="9019713" cy="36929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Schritte zur Entwicklung eines Informationstransferplans am Arbeitsplatz</a:t>
            </a:r>
            <a:endParaRPr b="1" i="0" sz="1800" u="none" cap="none" strike="noStrike">
              <a:solidFill>
                <a:srgbClr val="FD8284"/>
              </a:solidFill>
              <a:latin typeface="Comfortaa"/>
              <a:ea typeface="Comfortaa"/>
              <a:cs typeface="Comfortaa"/>
              <a:sym typeface="Comfortaa"/>
            </a:endParaRPr>
          </a:p>
        </p:txBody>
      </p:sp>
      <p:pic>
        <p:nvPicPr>
          <p:cNvPr id="349" name="Google Shape;349;p2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29"/>
          <p:cNvSpPr/>
          <p:nvPr/>
        </p:nvSpPr>
        <p:spPr>
          <a:xfrm>
            <a:off x="3201217" y="62262"/>
            <a:ext cx="3181109"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55" name="Google Shape;355;p29"/>
          <p:cNvSpPr txBox="1"/>
          <p:nvPr/>
        </p:nvSpPr>
        <p:spPr>
          <a:xfrm>
            <a:off x="1835078" y="305221"/>
            <a:ext cx="7109179"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Ressourcenmanagement für das </a:t>
            </a:r>
            <a:br>
              <a:rPr b="1" i="0" lang="en-US" sz="1800" u="none" cap="none" strike="noStrike">
                <a:solidFill>
                  <a:srgbClr val="FD8284"/>
                </a:solidFill>
                <a:latin typeface="Comfortaa"/>
                <a:ea typeface="Comfortaa"/>
                <a:cs typeface="Comfortaa"/>
                <a:sym typeface="Comfortaa"/>
              </a:rPr>
            </a:br>
            <a:r>
              <a:rPr b="1" i="0" lang="en-US" sz="1800" u="none" cap="none" strike="noStrike">
                <a:solidFill>
                  <a:srgbClr val="FD8284"/>
                </a:solidFill>
                <a:latin typeface="Comfortaa"/>
                <a:ea typeface="Comfortaa"/>
                <a:cs typeface="Comfortaa"/>
                <a:sym typeface="Comfortaa"/>
              </a:rPr>
              <a:t>angestrebte Change-Management</a:t>
            </a:r>
            <a:endParaRPr b="1" i="0" sz="1800" u="none" cap="none" strike="noStrike">
              <a:solidFill>
                <a:srgbClr val="FD8284"/>
              </a:solidFill>
              <a:latin typeface="Comfortaa"/>
              <a:ea typeface="Comfortaa"/>
              <a:cs typeface="Comfortaa"/>
              <a:sym typeface="Comfortaa"/>
            </a:endParaRPr>
          </a:p>
        </p:txBody>
      </p:sp>
      <p:sp>
        <p:nvSpPr>
          <p:cNvPr id="356" name="Google Shape;356;p29"/>
          <p:cNvSpPr/>
          <p:nvPr/>
        </p:nvSpPr>
        <p:spPr>
          <a:xfrm>
            <a:off x="2280972" y="999721"/>
            <a:ext cx="6026103" cy="321930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15000"/>
              </a:lnSpc>
              <a:spcBef>
                <a:spcPts val="0"/>
              </a:spcBef>
              <a:spcAft>
                <a:spcPts val="0"/>
              </a:spcAft>
              <a:buClr>
                <a:srgbClr val="F58C8D"/>
              </a:buClr>
              <a:buSzPts val="2100"/>
              <a:buFont typeface="Arial"/>
              <a:buChar char="•"/>
            </a:pPr>
            <a:r>
              <a:rPr b="1" i="0" lang="en-US" sz="1400" u="none" cap="none" strike="noStrike">
                <a:solidFill>
                  <a:srgbClr val="FD8284"/>
                </a:solidFill>
                <a:latin typeface="Comfortaa"/>
                <a:ea typeface="Comfortaa"/>
                <a:cs typeface="Comfortaa"/>
                <a:sym typeface="Comfortaa"/>
              </a:rPr>
              <a:t>Unter Ressourcenmanagement </a:t>
            </a:r>
            <a:r>
              <a:rPr b="1" i="0" lang="en-US" sz="1400" u="none" cap="none" strike="noStrike">
                <a:solidFill>
                  <a:schemeClr val="dk1"/>
                </a:solidFill>
                <a:latin typeface="Comfortaa"/>
                <a:ea typeface="Comfortaa"/>
                <a:cs typeface="Comfortaa"/>
                <a:sym typeface="Comfortaa"/>
              </a:rPr>
              <a:t>versteht man die praktische Arbeit zur Planung, Terminierung und Zuweisung von Personal, Geld und Technologie zu einem Projekt/Programm.</a:t>
            </a:r>
            <a:endParaRPr b="1" i="0" sz="1400" u="none" cap="none" strike="noStrike">
              <a:solidFill>
                <a:schemeClr val="dk1"/>
              </a:solidFill>
              <a:latin typeface="Comfortaa"/>
              <a:ea typeface="Comfortaa"/>
              <a:cs typeface="Comfortaa"/>
              <a:sym typeface="Comfortaa"/>
            </a:endParaRPr>
          </a:p>
          <a:p>
            <a:pPr indent="-285750" lvl="0" marL="285750" marR="0" rtl="0" algn="l">
              <a:lnSpc>
                <a:spcPct val="115000"/>
              </a:lnSpc>
              <a:spcBef>
                <a:spcPts val="600"/>
              </a:spcBef>
              <a:spcAft>
                <a:spcPts val="0"/>
              </a:spcAft>
              <a:buClr>
                <a:srgbClr val="F58C8D"/>
              </a:buClr>
              <a:buSzPts val="2100"/>
              <a:buFont typeface="Arial"/>
              <a:buChar char="•"/>
            </a:pPr>
            <a:r>
              <a:rPr b="1" i="0" lang="en-US" sz="1400" u="none" cap="none" strike="noStrike">
                <a:solidFill>
                  <a:schemeClr val="dk1"/>
                </a:solidFill>
                <a:latin typeface="Comfortaa"/>
                <a:ea typeface="Comfortaa"/>
                <a:cs typeface="Comfortaa"/>
                <a:sym typeface="Comfortaa"/>
              </a:rPr>
              <a:t>Dabei handelt es sich um den Prozess der Ressourcenzuweisung, um den größtmöglichen organisatorischen Nutzen zu erzielen: Gutes Ressourcenmanagement führt dazu, dass die richtigen Ressourcen zur richtigen Zeit für die richtige Arbeit verfügbar sind.</a:t>
            </a:r>
            <a:endParaRPr b="1" i="0" sz="1400" u="none" cap="none" strike="noStrike">
              <a:solidFill>
                <a:schemeClr val="dk1"/>
              </a:solidFill>
              <a:latin typeface="Comfortaa"/>
              <a:ea typeface="Comfortaa"/>
              <a:cs typeface="Comfortaa"/>
              <a:sym typeface="Comfortaa"/>
            </a:endParaRPr>
          </a:p>
          <a:p>
            <a:pPr indent="-285750" lvl="0" marL="285750" marR="0" rtl="0" algn="l">
              <a:lnSpc>
                <a:spcPct val="115000"/>
              </a:lnSpc>
              <a:spcBef>
                <a:spcPts val="600"/>
              </a:spcBef>
              <a:spcAft>
                <a:spcPts val="0"/>
              </a:spcAft>
              <a:buClr>
                <a:srgbClr val="F58C8D"/>
              </a:buClr>
              <a:buSzPts val="2100"/>
              <a:buFont typeface="Arial"/>
              <a:buChar char="•"/>
            </a:pPr>
            <a:r>
              <a:rPr b="1" i="0" lang="en-US" sz="1400" u="none" cap="none" strike="noStrike">
                <a:solidFill>
                  <a:srgbClr val="FD8284"/>
                </a:solidFill>
                <a:latin typeface="Comfortaa"/>
                <a:ea typeface="Comfortaa"/>
                <a:cs typeface="Comfortaa"/>
                <a:sym typeface="Comfortaa"/>
              </a:rPr>
              <a:t>Ressourcen </a:t>
            </a:r>
            <a:r>
              <a:rPr b="1" i="0" lang="en-US" sz="1400" u="none" cap="none" strike="noStrike">
                <a:solidFill>
                  <a:schemeClr val="dk1"/>
                </a:solidFill>
                <a:latin typeface="Comfortaa"/>
                <a:ea typeface="Comfortaa"/>
                <a:cs typeface="Comfortaa"/>
                <a:sym typeface="Comfortaa"/>
              </a:rPr>
              <a:t>sind Finanzen, Personal, physischer </a:t>
            </a:r>
            <a:br>
              <a:rPr b="1" i="0" lang="en-US" sz="1400" u="none" cap="none" strike="noStrike">
                <a:solidFill>
                  <a:schemeClr val="dk1"/>
                </a:solidFill>
                <a:latin typeface="Comfortaa"/>
                <a:ea typeface="Comfortaa"/>
                <a:cs typeface="Comfortaa"/>
                <a:sym typeface="Comfortaa"/>
              </a:rPr>
            </a:br>
            <a:r>
              <a:rPr b="1" i="0" lang="en-US" sz="1400" u="none" cap="none" strike="noStrike">
                <a:solidFill>
                  <a:schemeClr val="dk1"/>
                </a:solidFill>
                <a:latin typeface="Comfortaa"/>
                <a:ea typeface="Comfortaa"/>
                <a:cs typeface="Comfortaa"/>
                <a:sym typeface="Comfortaa"/>
              </a:rPr>
              <a:t>Raum, Ausrüstung, Technologie und Zeit.</a:t>
            </a:r>
            <a:endParaRPr b="0" i="0" sz="1400" u="none" cap="none" strike="noStrike">
              <a:solidFill>
                <a:srgbClr val="000000"/>
              </a:solidFill>
              <a:latin typeface="Arial"/>
              <a:ea typeface="Arial"/>
              <a:cs typeface="Arial"/>
              <a:sym typeface="Arial"/>
            </a:endParaRPr>
          </a:p>
        </p:txBody>
      </p:sp>
      <p:pic>
        <p:nvPicPr>
          <p:cNvPr id="357" name="Google Shape;357;p29"/>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3"/>
          <p:cNvSpPr txBox="1"/>
          <p:nvPr>
            <p:ph idx="1" type="body"/>
          </p:nvPr>
        </p:nvSpPr>
        <p:spPr>
          <a:xfrm>
            <a:off x="3306617" y="580950"/>
            <a:ext cx="5426007" cy="42624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SzPts val="2100"/>
              <a:buNone/>
            </a:pPr>
            <a:r>
              <a:t/>
            </a:r>
            <a:endParaRPr sz="1200">
              <a:latin typeface="Calibri"/>
              <a:ea typeface="Calibri"/>
              <a:cs typeface="Calibri"/>
              <a:sym typeface="Calibri"/>
            </a:endParaRPr>
          </a:p>
          <a:p>
            <a:pPr indent="0" lvl="0" marL="0" rtl="0" algn="ctr">
              <a:lnSpc>
                <a:spcPct val="150000"/>
              </a:lnSpc>
              <a:spcBef>
                <a:spcPts val="0"/>
              </a:spcBef>
              <a:spcAft>
                <a:spcPts val="0"/>
              </a:spcAft>
              <a:buSzPts val="2100"/>
              <a:buNone/>
            </a:pPr>
            <a:r>
              <a:rPr lang="en-US" sz="1150"/>
              <a:t>Modul Change-Management-Ziele</a:t>
            </a:r>
            <a:endParaRPr sz="1150"/>
          </a:p>
          <a:p>
            <a:pPr indent="0" lvl="0" marL="0" rtl="0" algn="l">
              <a:lnSpc>
                <a:spcPct val="150000"/>
              </a:lnSpc>
              <a:spcBef>
                <a:spcPts val="0"/>
              </a:spcBef>
              <a:spcAft>
                <a:spcPts val="0"/>
              </a:spcAft>
              <a:buSzPts val="2100"/>
              <a:buNone/>
            </a:pPr>
            <a:r>
              <a:rPr lang="en-US" sz="1150"/>
              <a:t>Dieses Modul bietet einen Einstieg in das Thema ‚Change- Management‘ in Unternehmen/Organisationen und klärt Fragen wie „Was ist Change-Management?“ und „Wie kann es effizient umgesetzt werden – insbesondere wenn Mitarbeitende/KollegInnen an Autismus leiden?“</a:t>
            </a:r>
            <a:endParaRPr sz="1150"/>
          </a:p>
          <a:p>
            <a:pPr indent="0" lvl="0" marL="0" rtl="0" algn="l">
              <a:lnSpc>
                <a:spcPct val="150000"/>
              </a:lnSpc>
              <a:spcBef>
                <a:spcPts val="0"/>
              </a:spcBef>
              <a:spcAft>
                <a:spcPts val="0"/>
              </a:spcAft>
              <a:buSzPts val="2100"/>
              <a:buNone/>
            </a:pPr>
            <a:r>
              <a:rPr lang="en-US" sz="1150"/>
              <a:t>Die folgenden Lernziele dienen als Leitprinzipien zur Beantwortung dieser spezifischen Situationen:</a:t>
            </a:r>
            <a:endParaRPr sz="1150"/>
          </a:p>
          <a:p>
            <a:pPr indent="0" lvl="0" marL="0" rtl="0" algn="ctr">
              <a:lnSpc>
                <a:spcPct val="150000"/>
              </a:lnSpc>
              <a:spcBef>
                <a:spcPts val="0"/>
              </a:spcBef>
              <a:spcAft>
                <a:spcPts val="0"/>
              </a:spcAft>
              <a:buSzPts val="2100"/>
              <a:buNone/>
            </a:pPr>
            <a:r>
              <a:rPr lang="en-US" sz="1150"/>
              <a:t>Lernerfolge</a:t>
            </a:r>
            <a:endParaRPr sz="1150"/>
          </a:p>
          <a:p>
            <a:pPr indent="0" lvl="0" marL="895350" rtl="0" algn="l">
              <a:lnSpc>
                <a:spcPct val="150000"/>
              </a:lnSpc>
              <a:spcBef>
                <a:spcPts val="0"/>
              </a:spcBef>
              <a:spcAft>
                <a:spcPts val="0"/>
              </a:spcAft>
              <a:buSzPts val="2100"/>
              <a:buNone/>
            </a:pPr>
            <a:r>
              <a:rPr lang="en-US" sz="1150"/>
              <a:t>Kennenlernen praktikabler Change-Management-Modelle, -Tools und -Techniken </a:t>
            </a:r>
            <a:endParaRPr sz="1150"/>
          </a:p>
          <a:p>
            <a:pPr indent="0" lvl="0" marL="895350" rtl="0" algn="l">
              <a:lnSpc>
                <a:spcPct val="150000"/>
              </a:lnSpc>
              <a:spcBef>
                <a:spcPts val="0"/>
              </a:spcBef>
              <a:spcAft>
                <a:spcPts val="0"/>
              </a:spcAft>
              <a:buSzPts val="2100"/>
              <a:buNone/>
            </a:pPr>
            <a:r>
              <a:rPr lang="en-US" sz="1150"/>
              <a:t>Erfahren, wie Sie Personal motivieren und dazu bringen, die notwendigen Maßnahmen zu ergreifen</a:t>
            </a:r>
            <a:endParaRPr sz="1150"/>
          </a:p>
          <a:p>
            <a:pPr indent="0" lvl="0" marL="895350" rtl="0" algn="l">
              <a:lnSpc>
                <a:spcPct val="150000"/>
              </a:lnSpc>
              <a:spcBef>
                <a:spcPts val="0"/>
              </a:spcBef>
              <a:spcAft>
                <a:spcPts val="0"/>
              </a:spcAft>
              <a:buSzPts val="2100"/>
              <a:buNone/>
            </a:pPr>
            <a:r>
              <a:rPr lang="en-US" sz="1150"/>
              <a:t>Erlangen der Fähigkeit, notwendige Maßnahmen aktiv und nachhaltig umzusetzen</a:t>
            </a:r>
            <a:endParaRPr sz="1150">
              <a:latin typeface="Calibri"/>
              <a:ea typeface="Calibri"/>
              <a:cs typeface="Calibri"/>
              <a:sym typeface="Calibri"/>
            </a:endParaRPr>
          </a:p>
        </p:txBody>
      </p:sp>
      <p:sp>
        <p:nvSpPr>
          <p:cNvPr id="138" name="Google Shape;138;p3"/>
          <p:cNvSpPr/>
          <p:nvPr/>
        </p:nvSpPr>
        <p:spPr>
          <a:xfrm>
            <a:off x="3201217" y="62262"/>
            <a:ext cx="3236527" cy="383141"/>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pic>
        <p:nvPicPr>
          <p:cNvPr id="139" name="Google Shape;139;p3"/>
          <p:cNvPicPr preferRelativeResize="0"/>
          <p:nvPr/>
        </p:nvPicPr>
        <p:blipFill rotWithShape="1">
          <a:blip r:embed="rId3">
            <a:alphaModFix/>
          </a:blip>
          <a:srcRect b="0" l="0" r="0" t="0"/>
          <a:stretch/>
        </p:blipFill>
        <p:spPr>
          <a:xfrm>
            <a:off x="-635277" y="413577"/>
            <a:ext cx="4078664" cy="3145411"/>
          </a:xfrm>
          <a:prstGeom prst="rect">
            <a:avLst/>
          </a:prstGeom>
          <a:noFill/>
          <a:ln>
            <a:noFill/>
          </a:ln>
        </p:spPr>
      </p:pic>
      <p:pic>
        <p:nvPicPr>
          <p:cNvPr id="140" name="Google Shape;140;p3"/>
          <p:cNvPicPr preferRelativeResize="0"/>
          <p:nvPr/>
        </p:nvPicPr>
        <p:blipFill rotWithShape="1">
          <a:blip r:embed="rId4">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30"/>
          <p:cNvSpPr txBox="1"/>
          <p:nvPr>
            <p:ph idx="1" type="body"/>
          </p:nvPr>
        </p:nvSpPr>
        <p:spPr>
          <a:xfrm>
            <a:off x="615868" y="1196510"/>
            <a:ext cx="7445054" cy="3539857"/>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1785"/>
              <a:buNone/>
            </a:pPr>
            <a:r>
              <a:rPr lang="en-US" sz="1400">
                <a:solidFill>
                  <a:schemeClr val="dk1"/>
                </a:solidFill>
              </a:rPr>
              <a:t>Wenn Sie neue Mitarbeitende mit </a:t>
            </a:r>
            <a:r>
              <a:rPr lang="en-US" sz="1400"/>
              <a:t>Autismus </a:t>
            </a:r>
            <a:r>
              <a:rPr lang="en-US" sz="1400">
                <a:solidFill>
                  <a:schemeClr val="dk1"/>
                </a:solidFill>
              </a:rPr>
              <a:t>in Ihr Team aufnehmen, müssen Sie planen und wissen, welche spezifischen Ressourcen erforderlich sind, um sie willkommen zu heißen, aufzunehmen und gut in Ihr Team einzubinden.</a:t>
            </a:r>
            <a:endParaRPr sz="1400">
              <a:solidFill>
                <a:schemeClr val="dk1"/>
              </a:solidFill>
            </a:endParaRPr>
          </a:p>
          <a:p>
            <a:pPr indent="0" lvl="0" marL="0" rtl="0" algn="l">
              <a:lnSpc>
                <a:spcPct val="95000"/>
              </a:lnSpc>
              <a:spcBef>
                <a:spcPts val="600"/>
              </a:spcBef>
              <a:spcAft>
                <a:spcPts val="0"/>
              </a:spcAft>
              <a:buSzPts val="1785"/>
              <a:buNone/>
            </a:pPr>
            <a:r>
              <a:rPr lang="en-US" sz="1400">
                <a:solidFill>
                  <a:srgbClr val="FD8284"/>
                </a:solidFill>
              </a:rPr>
              <a:t>Die erste Phase </a:t>
            </a:r>
            <a:r>
              <a:rPr lang="en-US" sz="1400">
                <a:solidFill>
                  <a:schemeClr val="dk1"/>
                </a:solidFill>
              </a:rPr>
              <a:t>besteht darin, Ihren Ressourcenbedarf zu ermitteln .</a:t>
            </a:r>
            <a:endParaRPr sz="1400"/>
          </a:p>
          <a:p>
            <a:pPr indent="0" lvl="0" marL="0" rtl="0" algn="l">
              <a:lnSpc>
                <a:spcPct val="95000"/>
              </a:lnSpc>
              <a:spcBef>
                <a:spcPts val="600"/>
              </a:spcBef>
              <a:spcAft>
                <a:spcPts val="0"/>
              </a:spcAft>
              <a:buSzPts val="1785"/>
              <a:buNone/>
            </a:pPr>
            <a:r>
              <a:rPr lang="en-US" sz="1400">
                <a:solidFill>
                  <a:srgbClr val="FD8284"/>
                </a:solidFill>
              </a:rPr>
              <a:t>Zweite Phase:</a:t>
            </a:r>
            <a:endParaRPr sz="1400"/>
          </a:p>
          <a:p>
            <a:pPr indent="-278447" lvl="0" marL="285750" rtl="0" algn="l">
              <a:lnSpc>
                <a:spcPct val="95000"/>
              </a:lnSpc>
              <a:spcBef>
                <a:spcPts val="600"/>
              </a:spcBef>
              <a:spcAft>
                <a:spcPts val="0"/>
              </a:spcAft>
              <a:buSzPts val="1985"/>
              <a:buFont typeface="Arial"/>
              <a:buChar char="•"/>
            </a:pPr>
            <a:r>
              <a:rPr lang="en-US" sz="1400">
                <a:solidFill>
                  <a:schemeClr val="dk1"/>
                </a:solidFill>
              </a:rPr>
              <a:t>Mobilisieren Sie Ihr Team und berücksichtigen Sie dabei die unterschiedlichen Fähigkeiten, die die Änderung in jeder Phase entsprechend Ihrem hange-Managementplan erfordert, sowie die verfügbaren Personen mit den erforderlichen Fähigkeiten.</a:t>
            </a:r>
            <a:endParaRPr sz="1400"/>
          </a:p>
          <a:p>
            <a:pPr indent="-278447" lvl="0" marL="285750" rtl="0" algn="l">
              <a:lnSpc>
                <a:spcPct val="95000"/>
              </a:lnSpc>
              <a:spcBef>
                <a:spcPts val="600"/>
              </a:spcBef>
              <a:spcAft>
                <a:spcPts val="0"/>
              </a:spcAft>
              <a:buSzPts val="1985"/>
              <a:buFont typeface="Arial"/>
              <a:buChar char="•"/>
            </a:pPr>
            <a:r>
              <a:rPr lang="en-US" sz="1400">
                <a:solidFill>
                  <a:schemeClr val="dk1"/>
                </a:solidFill>
              </a:rPr>
              <a:t>Wenn Sie feststellen, dass Ihnen bestimmte Kompetenzen fehlen, prüfen Sie, ob Sie über das nötige Budget verfügen, um externe MitarbeiterInnen mit diesen Kompetenzen einzustellen.</a:t>
            </a:r>
            <a:endParaRPr sz="1400"/>
          </a:p>
          <a:p>
            <a:pPr indent="-278447" lvl="0" marL="285750" rtl="0" algn="l">
              <a:lnSpc>
                <a:spcPct val="95000"/>
              </a:lnSpc>
              <a:spcBef>
                <a:spcPts val="600"/>
              </a:spcBef>
              <a:spcAft>
                <a:spcPts val="0"/>
              </a:spcAft>
              <a:buSzPts val="1985"/>
              <a:buFont typeface="Arial"/>
              <a:buChar char="•"/>
            </a:pPr>
            <a:r>
              <a:rPr lang="en-US" sz="1400">
                <a:solidFill>
                  <a:schemeClr val="dk1"/>
                </a:solidFill>
              </a:rPr>
              <a:t>Alle erforderlichen Ressourcen werden in dieser Phase zugewiesen</a:t>
            </a:r>
            <a:r>
              <a:rPr lang="en-US" sz="1400"/>
              <a:t>.</a:t>
            </a:r>
            <a:endParaRPr sz="1400">
              <a:solidFill>
                <a:schemeClr val="dk1"/>
              </a:solidFill>
            </a:endParaRPr>
          </a:p>
        </p:txBody>
      </p:sp>
      <p:sp>
        <p:nvSpPr>
          <p:cNvPr id="363" name="Google Shape;363;p30"/>
          <p:cNvSpPr/>
          <p:nvPr/>
        </p:nvSpPr>
        <p:spPr>
          <a:xfrm>
            <a:off x="3201218" y="62262"/>
            <a:ext cx="305180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64" name="Google Shape;364;p30"/>
          <p:cNvSpPr/>
          <p:nvPr/>
        </p:nvSpPr>
        <p:spPr>
          <a:xfrm>
            <a:off x="604197" y="516770"/>
            <a:ext cx="9019713" cy="64629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Phasen des Ressourcenmanagements in diesem spezifischen </a:t>
            </a:r>
            <a:br>
              <a:rPr b="1" i="0" lang="en-US" sz="1800" u="none" cap="none" strike="noStrike">
                <a:solidFill>
                  <a:srgbClr val="FD8284"/>
                </a:solidFill>
                <a:latin typeface="Comfortaa"/>
                <a:ea typeface="Comfortaa"/>
                <a:cs typeface="Comfortaa"/>
                <a:sym typeface="Comfortaa"/>
              </a:rPr>
            </a:br>
            <a:r>
              <a:rPr b="1" i="0" lang="en-US" sz="1800" u="none" cap="none" strike="noStrike">
                <a:solidFill>
                  <a:srgbClr val="FD8284"/>
                </a:solidFill>
                <a:latin typeface="Comfortaa"/>
                <a:ea typeface="Comfortaa"/>
                <a:cs typeface="Comfortaa"/>
                <a:sym typeface="Comfortaa"/>
              </a:rPr>
              <a:t>Änderungsprozess</a:t>
            </a:r>
            <a:endParaRPr b="0" i="0" sz="1800" u="none" cap="none" strike="noStrike">
              <a:solidFill>
                <a:srgbClr val="000000"/>
              </a:solidFill>
              <a:latin typeface="Arial"/>
              <a:ea typeface="Arial"/>
              <a:cs typeface="Arial"/>
              <a:sym typeface="Arial"/>
            </a:endParaRPr>
          </a:p>
        </p:txBody>
      </p:sp>
      <p:pic>
        <p:nvPicPr>
          <p:cNvPr id="365" name="Google Shape;365;p3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31"/>
          <p:cNvSpPr txBox="1"/>
          <p:nvPr>
            <p:ph idx="1" type="body"/>
          </p:nvPr>
        </p:nvSpPr>
        <p:spPr>
          <a:xfrm>
            <a:off x="559293" y="1307342"/>
            <a:ext cx="7721108" cy="3539857"/>
          </a:xfrm>
          <a:prstGeom prst="rect">
            <a:avLst/>
          </a:prstGeom>
          <a:noFill/>
          <a:ln>
            <a:noFill/>
          </a:ln>
        </p:spPr>
        <p:txBody>
          <a:bodyPr anchorCtr="0" anchor="t" bIns="91425" lIns="91425" spcFirstLastPara="1" rIns="91425" wrap="square" tIns="91425">
            <a:noAutofit/>
          </a:bodyPr>
          <a:lstStyle/>
          <a:p>
            <a:pPr indent="0" lvl="0" marL="0" rtl="0" algn="l">
              <a:lnSpc>
                <a:spcPct val="105000"/>
              </a:lnSpc>
              <a:spcBef>
                <a:spcPts val="0"/>
              </a:spcBef>
              <a:spcAft>
                <a:spcPts val="0"/>
              </a:spcAft>
              <a:buSzPts val="1930"/>
              <a:buNone/>
            </a:pPr>
            <a:r>
              <a:t/>
            </a:r>
            <a:endParaRPr sz="410">
              <a:solidFill>
                <a:schemeClr val="dk1"/>
              </a:solidFill>
            </a:endParaRPr>
          </a:p>
          <a:p>
            <a:pPr indent="0" lvl="0" marL="0" rtl="0" algn="l">
              <a:lnSpc>
                <a:spcPct val="105000"/>
              </a:lnSpc>
              <a:spcBef>
                <a:spcPts val="600"/>
              </a:spcBef>
              <a:spcAft>
                <a:spcPts val="0"/>
              </a:spcAft>
              <a:buSzPts val="1930"/>
              <a:buNone/>
            </a:pPr>
            <a:r>
              <a:rPr lang="en-US" sz="1430">
                <a:solidFill>
                  <a:srgbClr val="FD8284"/>
                </a:solidFill>
              </a:rPr>
              <a:t>Dritte Phase:</a:t>
            </a:r>
            <a:endParaRPr sz="1685"/>
          </a:p>
          <a:p>
            <a:pPr indent="-268587" lvl="0" marL="285750" rtl="0" algn="l">
              <a:lnSpc>
                <a:spcPct val="105000"/>
              </a:lnSpc>
              <a:spcBef>
                <a:spcPts val="600"/>
              </a:spcBef>
              <a:spcAft>
                <a:spcPts val="0"/>
              </a:spcAft>
              <a:buSzPts val="1830"/>
              <a:buFont typeface="Arial"/>
              <a:buChar char="•"/>
            </a:pPr>
            <a:r>
              <a:rPr lang="en-US" sz="1430">
                <a:solidFill>
                  <a:schemeClr val="dk1"/>
                </a:solidFill>
              </a:rPr>
              <a:t>Verwalten Sie die von Ihnen zusammengestellten Ressourcen und definieren und kommunizieren Sie Rollen und </a:t>
            </a:r>
            <a:r>
              <a:rPr lang="en-US" sz="1430"/>
              <a:t>Verantwortlichkeiten klar </a:t>
            </a:r>
            <a:r>
              <a:rPr lang="en-US" sz="1430">
                <a:solidFill>
                  <a:schemeClr val="dk1"/>
                </a:solidFill>
              </a:rPr>
              <a:t>. Dies geht Hand in Hand mit der Implementierungsphase Ihres Änderungsmanagementprozesses.</a:t>
            </a:r>
            <a:endParaRPr sz="1685"/>
          </a:p>
          <a:p>
            <a:pPr indent="0" lvl="0" marL="10813" rtl="0" algn="l">
              <a:lnSpc>
                <a:spcPct val="105000"/>
              </a:lnSpc>
              <a:spcBef>
                <a:spcPts val="600"/>
              </a:spcBef>
              <a:spcAft>
                <a:spcPts val="0"/>
              </a:spcAft>
              <a:buSzPts val="1930"/>
              <a:buNone/>
            </a:pPr>
            <a:r>
              <a:t/>
            </a:r>
            <a:endParaRPr sz="1430">
              <a:solidFill>
                <a:schemeClr val="dk1"/>
              </a:solidFill>
            </a:endParaRPr>
          </a:p>
          <a:p>
            <a:pPr indent="0" lvl="0" marL="0" rtl="0" algn="l">
              <a:lnSpc>
                <a:spcPct val="105000"/>
              </a:lnSpc>
              <a:spcBef>
                <a:spcPts val="600"/>
              </a:spcBef>
              <a:spcAft>
                <a:spcPts val="0"/>
              </a:spcAft>
              <a:buSzPts val="1930"/>
              <a:buNone/>
            </a:pPr>
            <a:r>
              <a:rPr lang="en-US" sz="1430">
                <a:solidFill>
                  <a:srgbClr val="FD8284"/>
                </a:solidFill>
              </a:rPr>
              <a:t>Letzte Phase:</a:t>
            </a:r>
            <a:endParaRPr sz="1685"/>
          </a:p>
          <a:p>
            <a:pPr indent="-268587" lvl="0" marL="285750" rtl="0" algn="l">
              <a:lnSpc>
                <a:spcPct val="105000"/>
              </a:lnSpc>
              <a:spcBef>
                <a:spcPts val="600"/>
              </a:spcBef>
              <a:spcAft>
                <a:spcPts val="0"/>
              </a:spcAft>
              <a:buSzPts val="1830"/>
              <a:buFont typeface="Arial"/>
              <a:buChar char="•"/>
            </a:pPr>
            <a:r>
              <a:rPr lang="en-US" sz="1430">
                <a:solidFill>
                  <a:schemeClr val="dk1"/>
                </a:solidFill>
              </a:rPr>
              <a:t>Überwachen Sie die Ressourcen hinsichtlich Fortschritt, Effizienz und Effektivität bei der Bereitstellung ihres erwarteten Projektbeitrags.</a:t>
            </a:r>
            <a:endParaRPr sz="1685"/>
          </a:p>
          <a:p>
            <a:pPr indent="-268587" lvl="0" marL="285750" rtl="0" algn="l">
              <a:lnSpc>
                <a:spcPct val="105000"/>
              </a:lnSpc>
              <a:spcBef>
                <a:spcPts val="600"/>
              </a:spcBef>
              <a:spcAft>
                <a:spcPts val="0"/>
              </a:spcAft>
              <a:buSzPts val="1830"/>
              <a:buFont typeface="Arial"/>
              <a:buChar char="•"/>
            </a:pPr>
            <a:r>
              <a:rPr lang="en-US" sz="1430">
                <a:solidFill>
                  <a:schemeClr val="dk1"/>
                </a:solidFill>
              </a:rPr>
              <a:t>Wenn Sie versuchen, Ihre Ressourcen kontinuierlich zu optimieren, ergeben sich fast immer Verbesserungsmöglichkeiten.</a:t>
            </a:r>
            <a:endParaRPr sz="1685"/>
          </a:p>
          <a:p>
            <a:pPr indent="-152400" lvl="0" marL="285750" rtl="0" algn="l">
              <a:lnSpc>
                <a:spcPct val="105000"/>
              </a:lnSpc>
              <a:spcBef>
                <a:spcPts val="600"/>
              </a:spcBef>
              <a:spcAft>
                <a:spcPts val="0"/>
              </a:spcAft>
              <a:buSzPts val="1930"/>
              <a:buFont typeface="Arial"/>
              <a:buNone/>
            </a:pPr>
            <a:r>
              <a:t/>
            </a:r>
            <a:endParaRPr sz="1430">
              <a:solidFill>
                <a:schemeClr val="dk1"/>
              </a:solidFill>
            </a:endParaRPr>
          </a:p>
          <a:p>
            <a:pPr indent="0" lvl="0" marL="0" rtl="0" algn="l">
              <a:lnSpc>
                <a:spcPct val="105000"/>
              </a:lnSpc>
              <a:spcBef>
                <a:spcPts val="600"/>
              </a:spcBef>
              <a:spcAft>
                <a:spcPts val="600"/>
              </a:spcAft>
              <a:buSzPts val="1930"/>
              <a:buNone/>
            </a:pPr>
            <a:r>
              <a:t/>
            </a:r>
            <a:endParaRPr sz="1685">
              <a:solidFill>
                <a:schemeClr val="dk1"/>
              </a:solidFill>
            </a:endParaRPr>
          </a:p>
        </p:txBody>
      </p:sp>
      <p:sp>
        <p:nvSpPr>
          <p:cNvPr id="371" name="Google Shape;371;p31"/>
          <p:cNvSpPr/>
          <p:nvPr/>
        </p:nvSpPr>
        <p:spPr>
          <a:xfrm>
            <a:off x="3201217" y="62262"/>
            <a:ext cx="3061037"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72" name="Google Shape;372;p31"/>
          <p:cNvSpPr/>
          <p:nvPr/>
        </p:nvSpPr>
        <p:spPr>
          <a:xfrm>
            <a:off x="719611" y="516770"/>
            <a:ext cx="9019713" cy="64629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D8284"/>
                </a:solidFill>
                <a:latin typeface="Comfortaa"/>
                <a:ea typeface="Comfortaa"/>
                <a:cs typeface="Comfortaa"/>
                <a:sym typeface="Comfortaa"/>
              </a:rPr>
              <a:t>Phasen des Ressourcenmanagements in diesem spezifischen </a:t>
            </a:r>
            <a:br>
              <a:rPr b="1" i="0" lang="en-US" sz="1800" u="none" cap="none" strike="noStrike">
                <a:solidFill>
                  <a:srgbClr val="FD8284"/>
                </a:solidFill>
                <a:latin typeface="Comfortaa"/>
                <a:ea typeface="Comfortaa"/>
                <a:cs typeface="Comfortaa"/>
                <a:sym typeface="Comfortaa"/>
              </a:rPr>
            </a:br>
            <a:r>
              <a:rPr b="1" i="0" lang="en-US" sz="1800" u="none" cap="none" strike="noStrike">
                <a:solidFill>
                  <a:srgbClr val="FD8284"/>
                </a:solidFill>
                <a:latin typeface="Comfortaa"/>
                <a:ea typeface="Comfortaa"/>
                <a:cs typeface="Comfortaa"/>
                <a:sym typeface="Comfortaa"/>
              </a:rPr>
              <a:t>Änderungsprozess</a:t>
            </a:r>
            <a:endParaRPr b="0" i="0" sz="1800" u="none" cap="none" strike="noStrike">
              <a:solidFill>
                <a:srgbClr val="000000"/>
              </a:solidFill>
              <a:latin typeface="Arial"/>
              <a:ea typeface="Arial"/>
              <a:cs typeface="Arial"/>
              <a:sym typeface="Arial"/>
            </a:endParaRPr>
          </a:p>
        </p:txBody>
      </p:sp>
      <p:pic>
        <p:nvPicPr>
          <p:cNvPr id="373" name="Google Shape;373;p3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32"/>
          <p:cNvSpPr/>
          <p:nvPr/>
        </p:nvSpPr>
        <p:spPr>
          <a:xfrm>
            <a:off x="3201217" y="62262"/>
            <a:ext cx="3486453"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379" name="Google Shape;379;p32"/>
          <p:cNvSpPr txBox="1"/>
          <p:nvPr/>
        </p:nvSpPr>
        <p:spPr>
          <a:xfrm>
            <a:off x="1240464" y="331326"/>
            <a:ext cx="6869409" cy="635809"/>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D8284"/>
                </a:solidFill>
                <a:latin typeface="Comfortaa"/>
                <a:ea typeface="Comfortaa"/>
                <a:cs typeface="Comfortaa"/>
                <a:sym typeface="Comfortaa"/>
              </a:rPr>
              <a:t>Ressourcenmanagementtechniken für unseren</a:t>
            </a:r>
            <a:br>
              <a:rPr b="1" i="0" lang="en-US" sz="1400" u="none" cap="none" strike="noStrike">
                <a:solidFill>
                  <a:srgbClr val="FD8284"/>
                </a:solidFill>
                <a:latin typeface="Comfortaa"/>
                <a:ea typeface="Comfortaa"/>
                <a:cs typeface="Comfortaa"/>
                <a:sym typeface="Comfortaa"/>
              </a:rPr>
            </a:br>
            <a:r>
              <a:rPr b="1" i="0" lang="en-US" sz="1400" u="none" cap="none" strike="noStrike">
                <a:solidFill>
                  <a:srgbClr val="FD8284"/>
                </a:solidFill>
                <a:latin typeface="Comfortaa"/>
                <a:ea typeface="Comfortaa"/>
                <a:cs typeface="Comfortaa"/>
                <a:sym typeface="Comfortaa"/>
              </a:rPr>
              <a:t>Änderungsprozess</a:t>
            </a:r>
            <a:endParaRPr b="0" i="0" sz="1400" u="none" cap="none" strike="noStrike">
              <a:solidFill>
                <a:srgbClr val="000000"/>
              </a:solidFill>
              <a:latin typeface="Arial"/>
              <a:ea typeface="Arial"/>
              <a:cs typeface="Arial"/>
              <a:sym typeface="Arial"/>
            </a:endParaRPr>
          </a:p>
        </p:txBody>
      </p:sp>
      <p:sp>
        <p:nvSpPr>
          <p:cNvPr id="380" name="Google Shape;380;p32"/>
          <p:cNvSpPr txBox="1"/>
          <p:nvPr/>
        </p:nvSpPr>
        <p:spPr>
          <a:xfrm>
            <a:off x="3316941" y="799458"/>
            <a:ext cx="4150500" cy="3408585"/>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000"/>
              <a:buFont typeface="Arial"/>
              <a:buNone/>
            </a:pPr>
            <a:r>
              <a:rPr b="1" i="0" lang="en-US" sz="1000" u="none" cap="none" strike="noStrike">
                <a:solidFill>
                  <a:schemeClr val="dk1"/>
                </a:solidFill>
                <a:latin typeface="Comfortaa"/>
                <a:ea typeface="Comfortaa"/>
                <a:cs typeface="Comfortaa"/>
                <a:sym typeface="Comfortaa"/>
              </a:rPr>
              <a:t>Wichtige Punkte sind:</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600"/>
              </a:spcBef>
              <a:spcAft>
                <a:spcPts val="0"/>
              </a:spcAft>
              <a:buClr>
                <a:srgbClr val="F58C8D"/>
              </a:buClr>
              <a:buSzPts val="2100"/>
              <a:buFont typeface="Arial"/>
              <a:buChar char="•"/>
            </a:pPr>
            <a:r>
              <a:rPr b="1" i="0" lang="en-US" sz="1000" u="none" cap="none" strike="noStrike">
                <a:solidFill>
                  <a:srgbClr val="FD8284"/>
                </a:solidFill>
                <a:latin typeface="Comfortaa"/>
                <a:ea typeface="Comfortaa"/>
                <a:cs typeface="Comfortaa"/>
                <a:sym typeface="Comfortaa"/>
              </a:rPr>
              <a:t>Ressourcenverteilung: </a:t>
            </a:r>
            <a:r>
              <a:rPr b="0" i="0" lang="en-US" sz="1000" u="none" cap="none" strike="noStrike">
                <a:solidFill>
                  <a:schemeClr val="dk1"/>
                </a:solidFill>
                <a:latin typeface="Comfortaa"/>
                <a:ea typeface="Comfortaa"/>
                <a:cs typeface="Comfortaa"/>
                <a:sym typeface="Comfortaa"/>
              </a:rPr>
              <a:t>die Fähigkeiten Ihres Teams sowie deren Verfügbarkeit, vorhandene Ausrüstung, Anpassungsmöglichkeiten</a:t>
            </a:r>
            <a:endParaRPr b="1" i="0" sz="1000" u="none" cap="none" strike="noStrike">
              <a:solidFill>
                <a:srgbClr val="FD8284"/>
              </a:solidFill>
              <a:latin typeface="Comfortaa"/>
              <a:ea typeface="Comfortaa"/>
              <a:cs typeface="Comfortaa"/>
              <a:sym typeface="Comfortaa"/>
            </a:endParaRPr>
          </a:p>
          <a:p>
            <a:pPr indent="-285750" lvl="0" marL="285750" marR="0" rtl="0" algn="l">
              <a:lnSpc>
                <a:spcPct val="115000"/>
              </a:lnSpc>
              <a:spcBef>
                <a:spcPts val="600"/>
              </a:spcBef>
              <a:spcAft>
                <a:spcPts val="0"/>
              </a:spcAft>
              <a:buClr>
                <a:srgbClr val="F58C8D"/>
              </a:buClr>
              <a:buSzPts val="2100"/>
              <a:buFont typeface="Arial"/>
              <a:buChar char="•"/>
            </a:pPr>
            <a:r>
              <a:rPr b="1" i="0" lang="en-US" sz="1000" u="none" cap="none" strike="noStrike">
                <a:solidFill>
                  <a:srgbClr val="FD8284"/>
                </a:solidFill>
                <a:latin typeface="Comfortaa"/>
                <a:ea typeface="Comfortaa"/>
                <a:cs typeface="Comfortaa"/>
                <a:sym typeface="Comfortaa"/>
              </a:rPr>
              <a:t>Ressourcennutzung: </a:t>
            </a:r>
            <a:r>
              <a:rPr b="0" i="0" lang="en-US" sz="1000" u="none" cap="none" strike="noStrike">
                <a:solidFill>
                  <a:srgbClr val="000000"/>
                </a:solidFill>
                <a:latin typeface="Comfortaa"/>
                <a:ea typeface="Comfortaa"/>
                <a:cs typeface="Comfortaa"/>
                <a:sym typeface="Comfortaa"/>
              </a:rPr>
              <a:t>Ermöglicht, Einblick in die Kapazität Ihres Teams über einen bestimmten Zeitraum zu erhalten und zu erkennen, ob die Ressourcen über- oder unterausgelastet sind.</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600"/>
              </a:spcBef>
              <a:spcAft>
                <a:spcPts val="0"/>
              </a:spcAft>
              <a:buClr>
                <a:srgbClr val="F58C8D"/>
              </a:buClr>
              <a:buSzPts val="2100"/>
              <a:buFont typeface="Arial"/>
              <a:buChar char="•"/>
            </a:pPr>
            <a:r>
              <a:rPr b="1" i="0" lang="en-US" sz="1000" u="none" cap="none" strike="noStrike">
                <a:solidFill>
                  <a:srgbClr val="FD8284"/>
                </a:solidFill>
                <a:latin typeface="Comfortaa"/>
                <a:ea typeface="Comfortaa"/>
                <a:cs typeface="Comfortaa"/>
                <a:sym typeface="Comfortaa"/>
              </a:rPr>
              <a:t>Die Ressourcennivellierung </a:t>
            </a:r>
            <a:r>
              <a:rPr b="0" i="0" lang="en-US" sz="1000" u="none" cap="none" strike="noStrike">
                <a:solidFill>
                  <a:schemeClr val="dk1"/>
                </a:solidFill>
                <a:latin typeface="Comfortaa"/>
                <a:ea typeface="Comfortaa"/>
                <a:cs typeface="Comfortaa"/>
                <a:sym typeface="Comfortaa"/>
              </a:rPr>
              <a:t>ist wichtig, um die Ressourcen im gesamten Change-Management-Prozess für die Einbeziehung von Personal mit ASS</a:t>
            </a:r>
            <a:r>
              <a:rPr b="0" i="0" lang="en-US" sz="1000" u="none" cap="none" strike="noStrike">
                <a:solidFill>
                  <a:srgbClr val="00B050"/>
                </a:solidFill>
                <a:latin typeface="Comfortaa"/>
                <a:ea typeface="Comfortaa"/>
                <a:cs typeface="Comfortaa"/>
                <a:sym typeface="Comfortaa"/>
              </a:rPr>
              <a:t> </a:t>
            </a:r>
            <a:r>
              <a:rPr b="0" i="0" lang="en-US" sz="1000" u="none" cap="none" strike="noStrike">
                <a:solidFill>
                  <a:schemeClr val="dk1"/>
                </a:solidFill>
                <a:latin typeface="Comfortaa"/>
                <a:ea typeface="Comfortaa"/>
                <a:cs typeface="Comfortaa"/>
                <a:sym typeface="Comfortaa"/>
              </a:rPr>
              <a:t>und alle anderen Ressourcenanforderungen zu maximieren und den größtmöglichen Nutzen aus den bereits vorhandenen Ressourcen zu ziehen.</a:t>
            </a:r>
            <a:endParaRPr b="1" i="0" sz="1000" u="none" cap="none" strike="noStrike">
              <a:solidFill>
                <a:srgbClr val="FD8284"/>
              </a:solidFill>
              <a:latin typeface="Comfortaa"/>
              <a:ea typeface="Comfortaa"/>
              <a:cs typeface="Comfortaa"/>
              <a:sym typeface="Comfortaa"/>
            </a:endParaRPr>
          </a:p>
          <a:p>
            <a:pPr indent="-285750" lvl="0" marL="285750" marR="0" rtl="0" algn="l">
              <a:lnSpc>
                <a:spcPct val="115000"/>
              </a:lnSpc>
              <a:spcBef>
                <a:spcPts val="600"/>
              </a:spcBef>
              <a:spcAft>
                <a:spcPts val="0"/>
              </a:spcAft>
              <a:buClr>
                <a:srgbClr val="F58C8D"/>
              </a:buClr>
              <a:buSzPts val="2100"/>
              <a:buFont typeface="Arial"/>
              <a:buChar char="•"/>
            </a:pPr>
            <a:r>
              <a:rPr b="1" i="0" lang="en-US" sz="1000" u="none" cap="none" strike="noStrike">
                <a:solidFill>
                  <a:srgbClr val="FD8284"/>
                </a:solidFill>
                <a:latin typeface="Comfortaa"/>
                <a:ea typeface="Comfortaa"/>
                <a:cs typeface="Comfortaa"/>
                <a:sym typeface="Comfortaa"/>
              </a:rPr>
              <a:t>Mithilfe der Ressourcenprognose </a:t>
            </a:r>
            <a:r>
              <a:rPr b="0" i="0" lang="en-US" sz="1000" u="none" cap="none" strike="noStrike">
                <a:solidFill>
                  <a:schemeClr val="dk1"/>
                </a:solidFill>
                <a:latin typeface="Comfortaa"/>
                <a:ea typeface="Comfortaa"/>
                <a:cs typeface="Comfortaa"/>
                <a:sym typeface="Comfortaa"/>
              </a:rPr>
              <a:t>können Sie Vorhersagen treffen, potenzielle Konflikte erkennen und Ressourcen in einem Zeitplan priorisieren.</a:t>
            </a:r>
            <a:endParaRPr b="0" i="0" sz="1400" u="none" cap="none" strike="noStrike">
              <a:solidFill>
                <a:srgbClr val="000000"/>
              </a:solidFill>
              <a:latin typeface="Arial"/>
              <a:ea typeface="Arial"/>
              <a:cs typeface="Arial"/>
              <a:sym typeface="Arial"/>
            </a:endParaRPr>
          </a:p>
        </p:txBody>
      </p:sp>
      <p:sp>
        <p:nvSpPr>
          <p:cNvPr id="381" name="Google Shape;381;p32"/>
          <p:cNvSpPr/>
          <p:nvPr/>
        </p:nvSpPr>
        <p:spPr>
          <a:xfrm>
            <a:off x="537882" y="2124635"/>
            <a:ext cx="2895600" cy="2268696"/>
          </a:xfrm>
          <a:prstGeom prst="cloud">
            <a:avLst/>
          </a:prstGeom>
          <a:solidFill>
            <a:schemeClr val="lt1"/>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82" name="Google Shape;382;p32"/>
          <p:cNvSpPr txBox="1"/>
          <p:nvPr/>
        </p:nvSpPr>
        <p:spPr>
          <a:xfrm>
            <a:off x="942109" y="2436120"/>
            <a:ext cx="2140037" cy="193895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chemeClr val="dk1"/>
                </a:solidFill>
                <a:latin typeface="Comfortaa"/>
                <a:ea typeface="Comfortaa"/>
                <a:cs typeface="Comfortaa"/>
                <a:sym typeface="Comfortaa"/>
              </a:rPr>
              <a:t>Organisationen nutzen Ressourcenmanagement-techniken, um die Ressourceneffizienz zu maximieren. HotelmanagerInnen nutzen häufig Software, um Transparenz zu schaffen und intelligentere Ressourcenentscheidungen zu treffen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p:txBody>
      </p:sp>
      <p:pic>
        <p:nvPicPr>
          <p:cNvPr id="383" name="Google Shape;383;p3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33"/>
          <p:cNvSpPr txBox="1"/>
          <p:nvPr/>
        </p:nvSpPr>
        <p:spPr>
          <a:xfrm>
            <a:off x="2500161" y="1615297"/>
            <a:ext cx="3720376" cy="2119363"/>
          </a:xfrm>
          <a:prstGeom prst="rect">
            <a:avLst/>
          </a:prstGeom>
          <a:noFill/>
          <a:ln>
            <a:noFill/>
          </a:ln>
        </p:spPr>
        <p:txBody>
          <a:bodyPr anchorCtr="0" anchor="t" bIns="0" lIns="0" spcFirstLastPara="1" rIns="0" wrap="square" tIns="0">
            <a:spAutoFit/>
          </a:bodyPr>
          <a:lstStyle/>
          <a:p>
            <a:pPr indent="0" lvl="0" marL="0" marR="0" rtl="0" algn="ctr">
              <a:lnSpc>
                <a:spcPct val="312522"/>
              </a:lnSpc>
              <a:spcBef>
                <a:spcPts val="0"/>
              </a:spcBef>
              <a:spcAft>
                <a:spcPts val="0"/>
              </a:spcAft>
              <a:buClr>
                <a:srgbClr val="000000"/>
              </a:buClr>
              <a:buSzPts val="4400"/>
              <a:buFont typeface="Arial"/>
              <a:buNone/>
            </a:pPr>
            <a:r>
              <a:rPr b="0" i="0" lang="en-US" sz="4400" u="none" cap="none" strike="noStrike">
                <a:solidFill>
                  <a:srgbClr val="323232"/>
                </a:solidFill>
                <a:latin typeface="Arial"/>
                <a:ea typeface="Arial"/>
                <a:cs typeface="Arial"/>
                <a:sym typeface="Arial"/>
              </a:rPr>
              <a:t>Vielen Dank!</a:t>
            </a:r>
            <a:endParaRPr b="0" i="0" sz="4400" u="none" cap="none" strike="noStrike">
              <a:solidFill>
                <a:srgbClr val="323232"/>
              </a:solidFill>
              <a:latin typeface="Arial"/>
              <a:ea typeface="Arial"/>
              <a:cs typeface="Arial"/>
              <a:sym typeface="Arial"/>
            </a:endParaRPr>
          </a:p>
        </p:txBody>
      </p:sp>
      <p:pic>
        <p:nvPicPr>
          <p:cNvPr id="389" name="Google Shape;389;p3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90" name="Google Shape;390;p33"/>
          <p:cNvSpPr/>
          <p:nvPr/>
        </p:nvSpPr>
        <p:spPr>
          <a:xfrm>
            <a:off x="3201217" y="62262"/>
            <a:ext cx="3019319"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4"/>
          <p:cNvSpPr txBox="1"/>
          <p:nvPr>
            <p:ph idx="1" type="body"/>
          </p:nvPr>
        </p:nvSpPr>
        <p:spPr>
          <a:xfrm>
            <a:off x="2483224" y="445445"/>
            <a:ext cx="5283350" cy="3714180"/>
          </a:xfrm>
          <a:prstGeom prst="rect">
            <a:avLst/>
          </a:prstGeom>
          <a:noFill/>
          <a:ln>
            <a:noFill/>
          </a:ln>
        </p:spPr>
        <p:txBody>
          <a:bodyPr anchorCtr="0" anchor="t" bIns="91425" lIns="91425" spcFirstLastPara="1" rIns="91425" wrap="square" tIns="91425">
            <a:noAutofit/>
          </a:bodyPr>
          <a:lstStyle/>
          <a:p>
            <a:pPr indent="0" lvl="0" marL="95250" rtl="0" algn="just">
              <a:lnSpc>
                <a:spcPct val="130000"/>
              </a:lnSpc>
              <a:spcBef>
                <a:spcPts val="0"/>
              </a:spcBef>
              <a:spcAft>
                <a:spcPts val="0"/>
              </a:spcAft>
              <a:buSzPts val="1848"/>
              <a:buNone/>
            </a:pPr>
            <a:r>
              <a:rPr lang="en-US" sz="1300"/>
              <a:t>Inhalt des Moduls:</a:t>
            </a:r>
            <a:endParaRPr sz="1300"/>
          </a:p>
          <a:p>
            <a:pPr indent="-355600" lvl="0" marL="360363" rtl="0" algn="l">
              <a:lnSpc>
                <a:spcPct val="130000"/>
              </a:lnSpc>
              <a:spcBef>
                <a:spcPts val="0"/>
              </a:spcBef>
              <a:spcAft>
                <a:spcPts val="0"/>
              </a:spcAft>
              <a:buSzPts val="2048"/>
              <a:buFont typeface="Arial"/>
              <a:buChar char="•"/>
            </a:pPr>
            <a:r>
              <a:rPr b="0" lang="en-US" sz="1300"/>
              <a:t>Change-Management – Eine Definition</a:t>
            </a:r>
            <a:endParaRPr sz="1300"/>
          </a:p>
          <a:p>
            <a:pPr indent="-355600" lvl="0" marL="360363" rtl="0" algn="l">
              <a:lnSpc>
                <a:spcPct val="130000"/>
              </a:lnSpc>
              <a:spcBef>
                <a:spcPts val="0"/>
              </a:spcBef>
              <a:spcAft>
                <a:spcPts val="0"/>
              </a:spcAft>
              <a:buSzPts val="2048"/>
              <a:buFont typeface="Arial"/>
              <a:buChar char="•"/>
            </a:pPr>
            <a:r>
              <a:rPr b="0" lang="en-US" sz="1300"/>
              <a:t>Planen, Verwalten und Leiten von Änderungen in Arbeitsabläufen, Infrastruktur und Umgebung mit dem Ziel der Einbeziehung von Mitarbeitenden mit </a:t>
            </a:r>
            <a:r>
              <a:rPr b="0" lang="en-US" sz="1300">
                <a:solidFill>
                  <a:schemeClr val="dk1"/>
                </a:solidFill>
              </a:rPr>
              <a:t>ASS</a:t>
            </a:r>
            <a:endParaRPr b="0" sz="1300">
              <a:solidFill>
                <a:schemeClr val="dk1"/>
              </a:solidFill>
            </a:endParaRPr>
          </a:p>
          <a:p>
            <a:pPr indent="-355600" lvl="0" marL="360363" rtl="0" algn="l">
              <a:lnSpc>
                <a:spcPct val="130000"/>
              </a:lnSpc>
              <a:spcBef>
                <a:spcPts val="0"/>
              </a:spcBef>
              <a:spcAft>
                <a:spcPts val="0"/>
              </a:spcAft>
              <a:buSzPts val="2048"/>
              <a:buFont typeface="Arial"/>
              <a:buChar char="•"/>
            </a:pPr>
            <a:r>
              <a:rPr b="0" lang="en-US" sz="1300"/>
              <a:t>Implementierung und Überwachung der entsprechenden Anpassungen</a:t>
            </a:r>
            <a:endParaRPr sz="1300"/>
          </a:p>
          <a:p>
            <a:pPr indent="-355600" lvl="0" marL="360363" rtl="0" algn="l">
              <a:lnSpc>
                <a:spcPct val="130000"/>
              </a:lnSpc>
              <a:spcBef>
                <a:spcPts val="0"/>
              </a:spcBef>
              <a:spcAft>
                <a:spcPts val="0"/>
              </a:spcAft>
              <a:buSzPts val="2048"/>
              <a:buFont typeface="Arial"/>
              <a:buChar char="•"/>
            </a:pPr>
            <a:r>
              <a:rPr b="0" lang="en-US" sz="1300"/>
              <a:t>Teamarbeit und Zusammenarbeit in einem HOST Change-Management-Prozess</a:t>
            </a:r>
            <a:endParaRPr sz="1300"/>
          </a:p>
          <a:p>
            <a:pPr indent="-355600" lvl="0" marL="360363" rtl="0" algn="l">
              <a:lnSpc>
                <a:spcPct val="130000"/>
              </a:lnSpc>
              <a:spcBef>
                <a:spcPts val="0"/>
              </a:spcBef>
              <a:spcAft>
                <a:spcPts val="0"/>
              </a:spcAft>
              <a:buSzPts val="2048"/>
              <a:buFont typeface="Arial"/>
              <a:buChar char="•"/>
            </a:pPr>
            <a:r>
              <a:rPr b="0" lang="en-US" sz="1300"/>
              <a:t>Wissenstransfer an KollegInnen, Peers und Untergebene in einem Change-Management-Prozess mit dem Ziel, Menschen mit Autismus einzubeziehen</a:t>
            </a:r>
            <a:endParaRPr b="0" sz="1300"/>
          </a:p>
          <a:p>
            <a:pPr indent="-355600" lvl="0" marL="360363" rtl="0" algn="l">
              <a:lnSpc>
                <a:spcPct val="130000"/>
              </a:lnSpc>
              <a:spcBef>
                <a:spcPts val="0"/>
              </a:spcBef>
              <a:spcAft>
                <a:spcPts val="0"/>
              </a:spcAft>
              <a:buSzPts val="2048"/>
              <a:buFont typeface="Arial"/>
              <a:buChar char="•"/>
            </a:pPr>
            <a:r>
              <a:rPr b="0" lang="en-US" sz="1300"/>
              <a:t>Ressourcenmanagement für das angestrebte</a:t>
            </a:r>
            <a:br>
              <a:rPr b="0" lang="en-US" sz="1300"/>
            </a:br>
            <a:r>
              <a:rPr b="0" lang="en-US" sz="1300"/>
              <a:t>Change-Management</a:t>
            </a:r>
            <a:endParaRPr b="0" sz="1300"/>
          </a:p>
        </p:txBody>
      </p:sp>
      <p:sp>
        <p:nvSpPr>
          <p:cNvPr id="146" name="Google Shape;146;p4"/>
          <p:cNvSpPr/>
          <p:nvPr/>
        </p:nvSpPr>
        <p:spPr>
          <a:xfrm>
            <a:off x="3201218" y="62262"/>
            <a:ext cx="3301182"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pic>
        <p:nvPicPr>
          <p:cNvPr id="147" name="Google Shape;147;p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5"/>
          <p:cNvSpPr txBox="1"/>
          <p:nvPr>
            <p:ph idx="1" type="body"/>
          </p:nvPr>
        </p:nvSpPr>
        <p:spPr>
          <a:xfrm>
            <a:off x="883526" y="739507"/>
            <a:ext cx="6905150" cy="4012626"/>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400"/>
              <a:t>Change Management ist ein systematischer Ansatz für den Übergang oder die Transformation der Ziele, Prozesse oder Technologien einer Organisation.</a:t>
            </a:r>
            <a:endParaRPr sz="1400"/>
          </a:p>
          <a:p>
            <a:pPr indent="0" lvl="0" marL="0" rtl="0" algn="l">
              <a:lnSpc>
                <a:spcPct val="115000"/>
              </a:lnSpc>
              <a:spcBef>
                <a:spcPts val="0"/>
              </a:spcBef>
              <a:spcAft>
                <a:spcPts val="0"/>
              </a:spcAft>
              <a:buSzPts val="2100"/>
              <a:buNone/>
            </a:pPr>
            <a:r>
              <a:rPr lang="en-US" sz="1400"/>
              <a:t>Zweck: Strategien zur Herbeiführung und Kontrolle von Veränderungen implementieren und Menschen dabei helfen, sich an Veränderungen anzupassen.</a:t>
            </a:r>
            <a:endParaRPr/>
          </a:p>
          <a:p>
            <a:pPr indent="0" lvl="0" marL="0" rtl="0" algn="l">
              <a:lnSpc>
                <a:spcPct val="115000"/>
              </a:lnSpc>
              <a:spcBef>
                <a:spcPts val="0"/>
              </a:spcBef>
              <a:spcAft>
                <a:spcPts val="0"/>
              </a:spcAft>
              <a:buSzPts val="2100"/>
              <a:buNone/>
            </a:pPr>
            <a:r>
              <a:t/>
            </a:r>
            <a:endParaRPr sz="500"/>
          </a:p>
          <a:p>
            <a:pPr indent="0" lvl="0" marL="0" rtl="0" algn="l">
              <a:lnSpc>
                <a:spcPct val="115000"/>
              </a:lnSpc>
              <a:spcBef>
                <a:spcPts val="0"/>
              </a:spcBef>
              <a:spcAft>
                <a:spcPts val="0"/>
              </a:spcAft>
              <a:buSzPts val="2100"/>
              <a:buNone/>
            </a:pPr>
            <a:r>
              <a:rPr lang="en-US" sz="1400">
                <a:solidFill>
                  <a:srgbClr val="FD8284"/>
                </a:solidFill>
              </a:rPr>
              <a:t>Individuelles vs. Unternehmens-Change-Management</a:t>
            </a:r>
            <a:endParaRPr sz="1400"/>
          </a:p>
          <a:p>
            <a:pPr indent="-285750" lvl="0" marL="285750" rtl="0" algn="l">
              <a:lnSpc>
                <a:spcPct val="115000"/>
              </a:lnSpc>
              <a:spcBef>
                <a:spcPts val="0"/>
              </a:spcBef>
              <a:spcAft>
                <a:spcPts val="0"/>
              </a:spcAft>
              <a:buSzPts val="2100"/>
              <a:buFont typeface="Noto Sans Symbols"/>
              <a:buChar char="▪"/>
            </a:pPr>
            <a:r>
              <a:rPr lang="en-US" sz="1400">
                <a:solidFill>
                  <a:srgbClr val="FD8284"/>
                </a:solidFill>
              </a:rPr>
              <a:t>Beim individuellen Change-Management </a:t>
            </a:r>
            <a:r>
              <a:rPr lang="en-US" sz="1400"/>
              <a:t>steht Unterstützung und Schulung der Mitarbeitenden während des gesamten Prozesses im Vordergrund, um diesen bei der Anpassung zu helfen und Widerstand gegen Veränderungen abzubauen.</a:t>
            </a:r>
            <a:endParaRPr sz="1400"/>
          </a:p>
          <a:p>
            <a:pPr indent="0" lvl="0" marL="268288" rtl="0" algn="l">
              <a:lnSpc>
                <a:spcPct val="115000"/>
              </a:lnSpc>
              <a:spcBef>
                <a:spcPts val="0"/>
              </a:spcBef>
              <a:spcAft>
                <a:spcPts val="0"/>
              </a:spcAft>
              <a:buSzPts val="2100"/>
              <a:buNone/>
            </a:pPr>
            <a:r>
              <a:rPr lang="en-US" sz="1400"/>
              <a:t>Dies soll dazu beitragen, die Grundlage zu schaffen, die für die Umsetzung größerer Änderungen erforderlich ist.</a:t>
            </a:r>
            <a:endParaRPr sz="1400"/>
          </a:p>
          <a:p>
            <a:pPr indent="-285750" lvl="0" marL="285750" rtl="0" algn="l">
              <a:lnSpc>
                <a:spcPct val="115000"/>
              </a:lnSpc>
              <a:spcBef>
                <a:spcPts val="0"/>
              </a:spcBef>
              <a:spcAft>
                <a:spcPts val="0"/>
              </a:spcAft>
              <a:buSzPts val="2100"/>
              <a:buFont typeface="Noto Sans Symbols"/>
              <a:buChar char="▪"/>
            </a:pPr>
            <a:r>
              <a:rPr lang="en-US" sz="1400">
                <a:solidFill>
                  <a:srgbClr val="FD8284"/>
                </a:solidFill>
              </a:rPr>
              <a:t>Unternehmens-Change-Management </a:t>
            </a:r>
            <a:r>
              <a:rPr lang="en-US" sz="1400"/>
              <a:t>sieht Transformation als konstantes Element in der Geschäftswelt. Es soll Organisationen dabei helfen, jederzeit auf Veränderungen vorbereitet zu sein.</a:t>
            </a:r>
            <a:endParaRPr sz="1400"/>
          </a:p>
          <a:p>
            <a:pPr indent="0" lvl="0" marL="0" rtl="0" algn="l">
              <a:lnSpc>
                <a:spcPct val="115000"/>
              </a:lnSpc>
              <a:spcBef>
                <a:spcPts val="0"/>
              </a:spcBef>
              <a:spcAft>
                <a:spcPts val="0"/>
              </a:spcAft>
              <a:buSzPts val="2100"/>
              <a:buNone/>
            </a:pPr>
            <a:r>
              <a:t/>
            </a:r>
            <a:endParaRPr sz="1400"/>
          </a:p>
        </p:txBody>
      </p:sp>
      <p:sp>
        <p:nvSpPr>
          <p:cNvPr id="153" name="Google Shape;153;p5"/>
          <p:cNvSpPr txBox="1"/>
          <p:nvPr>
            <p:ph type="title"/>
          </p:nvPr>
        </p:nvSpPr>
        <p:spPr>
          <a:xfrm>
            <a:off x="883526" y="355348"/>
            <a:ext cx="6905150" cy="6945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3100"/>
              <a:buNone/>
            </a:pPr>
            <a:r>
              <a:rPr lang="en-US" sz="1800"/>
              <a:t>Change Management – Eine Definition</a:t>
            </a:r>
            <a:endParaRPr sz="1800"/>
          </a:p>
        </p:txBody>
      </p:sp>
      <p:sp>
        <p:nvSpPr>
          <p:cNvPr id="154" name="Google Shape;154;p5"/>
          <p:cNvSpPr/>
          <p:nvPr/>
        </p:nvSpPr>
        <p:spPr>
          <a:xfrm>
            <a:off x="3201217" y="62262"/>
            <a:ext cx="3116455"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155" name="Google Shape;155;p5"/>
          <p:cNvSpPr/>
          <p:nvPr/>
        </p:nvSpPr>
        <p:spPr>
          <a:xfrm>
            <a:off x="526870" y="2421825"/>
            <a:ext cx="385482" cy="161365"/>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56" name="Google Shape;156;p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6"/>
          <p:cNvSpPr txBox="1"/>
          <p:nvPr>
            <p:ph idx="1" type="body"/>
          </p:nvPr>
        </p:nvSpPr>
        <p:spPr>
          <a:xfrm>
            <a:off x="2208706" y="510989"/>
            <a:ext cx="5237825" cy="400166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350"/>
              <a:t>Ein traditionelles Unternehmens-Change-Management-Modell besteht aus </a:t>
            </a:r>
            <a:r>
              <a:rPr lang="en-US" sz="1350">
                <a:solidFill>
                  <a:srgbClr val="FD8284"/>
                </a:solidFill>
              </a:rPr>
              <a:t>drei Hauptelementen:</a:t>
            </a:r>
            <a:endParaRPr sz="1350"/>
          </a:p>
          <a:p>
            <a:pPr indent="-342900" lvl="0" marL="342900" rtl="0" algn="l">
              <a:lnSpc>
                <a:spcPct val="115000"/>
              </a:lnSpc>
              <a:spcBef>
                <a:spcPts val="0"/>
              </a:spcBef>
              <a:spcAft>
                <a:spcPts val="0"/>
              </a:spcAft>
              <a:buSzPts val="2100"/>
              <a:buFont typeface="Arial"/>
              <a:buChar char="•"/>
            </a:pPr>
            <a:r>
              <a:rPr lang="en-US" sz="1350"/>
              <a:t>Etablierung eines standardisierten Satzes von Prozessen und Tools für das Veränderungsmanagement</a:t>
            </a:r>
            <a:endParaRPr sz="1350"/>
          </a:p>
          <a:p>
            <a:pPr indent="-342900" lvl="0" marL="342900" rtl="0" algn="l">
              <a:lnSpc>
                <a:spcPct val="115000"/>
              </a:lnSpc>
              <a:spcBef>
                <a:spcPts val="0"/>
              </a:spcBef>
              <a:spcAft>
                <a:spcPts val="0"/>
              </a:spcAft>
              <a:buSzPts val="2100"/>
              <a:buFont typeface="Arial"/>
              <a:buChar char="•"/>
            </a:pPr>
            <a:r>
              <a:rPr lang="en-US" sz="1350"/>
              <a:t>Gewährleistung der Führungskompetenz auf allen Ebenen der Agentur </a:t>
            </a:r>
            <a:endParaRPr sz="1350"/>
          </a:p>
          <a:p>
            <a:pPr indent="-342900" lvl="0" marL="342900" rtl="0" algn="l">
              <a:lnSpc>
                <a:spcPct val="115000"/>
              </a:lnSpc>
              <a:spcBef>
                <a:spcPts val="0"/>
              </a:spcBef>
              <a:spcAft>
                <a:spcPts val="0"/>
              </a:spcAft>
              <a:buSzPts val="2100"/>
              <a:buFont typeface="Arial"/>
              <a:buChar char="•"/>
            </a:pPr>
            <a:r>
              <a:rPr lang="en-US" sz="1350"/>
              <a:t>Entwicklung von Strategien, die es ermöglichen, sich an Marktveränderungen anzupassen.</a:t>
            </a:r>
            <a:endParaRPr sz="1350"/>
          </a:p>
          <a:p>
            <a:pPr indent="-342900" lvl="0" marL="342900" rtl="0" algn="l">
              <a:lnSpc>
                <a:spcPct val="115000"/>
              </a:lnSpc>
              <a:spcBef>
                <a:spcPts val="0"/>
              </a:spcBef>
              <a:spcAft>
                <a:spcPts val="0"/>
              </a:spcAft>
              <a:buSzPts val="2100"/>
              <a:buFont typeface="Arial"/>
              <a:buChar char="•"/>
            </a:pPr>
            <a:r>
              <a:rPr lang="en-US" sz="1350">
                <a:solidFill>
                  <a:srgbClr val="FD8284"/>
                </a:solidFill>
              </a:rPr>
              <a:t>Beliebte Modelle des Änderungsmanagements</a:t>
            </a:r>
            <a:endParaRPr sz="1350"/>
          </a:p>
          <a:p>
            <a:pPr indent="0" lvl="0" marL="0" rtl="0" algn="l">
              <a:lnSpc>
                <a:spcPct val="115000"/>
              </a:lnSpc>
              <a:spcBef>
                <a:spcPts val="0"/>
              </a:spcBef>
              <a:spcAft>
                <a:spcPts val="0"/>
              </a:spcAft>
              <a:buSzPts val="2100"/>
              <a:buNone/>
            </a:pPr>
            <a:r>
              <a:rPr lang="en-US" sz="1350"/>
              <a:t>Best-Practice-Modelle können </a:t>
            </a:r>
            <a:r>
              <a:rPr lang="en-US" sz="1400"/>
              <a:t>Leitlinien liefern</a:t>
            </a:r>
            <a:r>
              <a:rPr lang="en-US" sz="1350"/>
              <a:t> und HotelmanagerInnen dabei helfen, den Umfang der vorgeschlagenen Änderungen mithilfe der</a:t>
            </a:r>
            <a:br>
              <a:rPr lang="en-US" sz="1350"/>
            </a:br>
            <a:r>
              <a:rPr lang="en-US" sz="1350"/>
              <a:t>verfügbaren digitalen und nicht digitalen Tools abzustimmen.</a:t>
            </a:r>
            <a:endParaRPr sz="1350"/>
          </a:p>
          <a:p>
            <a:pPr indent="0" lvl="0" marL="0" rtl="0" algn="l">
              <a:lnSpc>
                <a:spcPct val="115000"/>
              </a:lnSpc>
              <a:spcBef>
                <a:spcPts val="0"/>
              </a:spcBef>
              <a:spcAft>
                <a:spcPts val="0"/>
              </a:spcAft>
              <a:buSzPts val="2100"/>
              <a:buNone/>
            </a:pPr>
            <a:r>
              <a:t/>
            </a:r>
            <a:endParaRPr sz="1350"/>
          </a:p>
          <a:p>
            <a:pPr indent="-209550" lvl="0" marL="342900" rtl="0" algn="l">
              <a:lnSpc>
                <a:spcPct val="115000"/>
              </a:lnSpc>
              <a:spcBef>
                <a:spcPts val="0"/>
              </a:spcBef>
              <a:spcAft>
                <a:spcPts val="0"/>
              </a:spcAft>
              <a:buSzPts val="2100"/>
              <a:buFont typeface="Arial"/>
              <a:buNone/>
            </a:pPr>
            <a:r>
              <a:t/>
            </a:r>
            <a:endParaRPr sz="1350"/>
          </a:p>
        </p:txBody>
      </p:sp>
      <p:sp>
        <p:nvSpPr>
          <p:cNvPr id="162" name="Google Shape;162;p6"/>
          <p:cNvSpPr/>
          <p:nvPr/>
        </p:nvSpPr>
        <p:spPr>
          <a:xfrm>
            <a:off x="3201218" y="62262"/>
            <a:ext cx="3310418"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pic>
        <p:nvPicPr>
          <p:cNvPr id="163" name="Google Shape;163;p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7"/>
          <p:cNvSpPr txBox="1"/>
          <p:nvPr>
            <p:ph idx="1" type="body"/>
          </p:nvPr>
        </p:nvSpPr>
        <p:spPr>
          <a:xfrm>
            <a:off x="2357718" y="-98612"/>
            <a:ext cx="5056095" cy="4572000"/>
          </a:xfrm>
          <a:prstGeom prst="rect">
            <a:avLst/>
          </a:prstGeom>
          <a:noFill/>
          <a:ln>
            <a:noFill/>
          </a:ln>
        </p:spPr>
        <p:txBody>
          <a:bodyPr anchorCtr="0" anchor="t" bIns="91425" lIns="91425" spcFirstLastPara="1" rIns="91425" wrap="square" tIns="91425">
            <a:normAutofit fontScale="62500" lnSpcReduction="20000"/>
          </a:bodyPr>
          <a:lstStyle/>
          <a:p>
            <a:pPr indent="0" lvl="0" marL="95250" rtl="0" algn="l">
              <a:lnSpc>
                <a:spcPct val="115000"/>
              </a:lnSpc>
              <a:spcBef>
                <a:spcPts val="0"/>
              </a:spcBef>
              <a:spcAft>
                <a:spcPts val="0"/>
              </a:spcAft>
              <a:buSzPct val="150000"/>
              <a:buNone/>
            </a:pPr>
            <a:r>
              <a:t/>
            </a:r>
            <a:endParaRPr sz="2000">
              <a:solidFill>
                <a:srgbClr val="FD8284"/>
              </a:solidFill>
            </a:endParaRPr>
          </a:p>
          <a:p>
            <a:pPr indent="0" lvl="0" marL="95250" rtl="0" algn="l">
              <a:lnSpc>
                <a:spcPct val="115000"/>
              </a:lnSpc>
              <a:spcBef>
                <a:spcPts val="0"/>
              </a:spcBef>
              <a:spcAft>
                <a:spcPts val="0"/>
              </a:spcAft>
              <a:buSzPct val="150000"/>
              <a:buNone/>
            </a:pPr>
            <a:r>
              <a:rPr lang="en-US" sz="2000">
                <a:solidFill>
                  <a:srgbClr val="FD8284"/>
                </a:solidFill>
              </a:rPr>
              <a:t>Beliebte Modelle des Change-Managements</a:t>
            </a:r>
            <a:endParaRPr sz="2000">
              <a:solidFill>
                <a:srgbClr val="FD8284"/>
              </a:solidFill>
            </a:endParaRPr>
          </a:p>
          <a:p>
            <a:pPr indent="0" lvl="0" marL="95250" rtl="0" algn="l">
              <a:lnSpc>
                <a:spcPct val="115000"/>
              </a:lnSpc>
              <a:spcBef>
                <a:spcPts val="0"/>
              </a:spcBef>
              <a:spcAft>
                <a:spcPts val="0"/>
              </a:spcAft>
              <a:buSzPct val="150000"/>
              <a:buNone/>
            </a:pPr>
            <a:r>
              <a:t/>
            </a:r>
            <a:endParaRPr sz="2000">
              <a:solidFill>
                <a:srgbClr val="FD8284"/>
              </a:solidFill>
            </a:endParaRPr>
          </a:p>
          <a:p>
            <a:pPr indent="0" lvl="0" marL="95250" rtl="0" algn="l">
              <a:lnSpc>
                <a:spcPct val="115000"/>
              </a:lnSpc>
              <a:spcBef>
                <a:spcPts val="0"/>
              </a:spcBef>
              <a:spcAft>
                <a:spcPts val="0"/>
              </a:spcAft>
              <a:buSzPct val="150000"/>
              <a:buNone/>
            </a:pPr>
            <a:r>
              <a:rPr lang="en-US" sz="2000">
                <a:solidFill>
                  <a:srgbClr val="FD8284"/>
                </a:solidFill>
              </a:rPr>
              <a:t>Lewins Change-Management-Modell</a:t>
            </a:r>
            <a:endParaRPr/>
          </a:p>
          <a:p>
            <a:pPr indent="0" lvl="0" marL="95250" rtl="0" algn="l">
              <a:lnSpc>
                <a:spcPct val="115000"/>
              </a:lnSpc>
              <a:spcBef>
                <a:spcPts val="0"/>
              </a:spcBef>
              <a:spcAft>
                <a:spcPts val="0"/>
              </a:spcAft>
              <a:buSzPct val="150000"/>
              <a:buNone/>
            </a:pPr>
            <a:r>
              <a:t/>
            </a:r>
            <a:endParaRPr sz="2000">
              <a:solidFill>
                <a:srgbClr val="FD8284"/>
              </a:solidFill>
            </a:endParaRPr>
          </a:p>
          <a:p>
            <a:pPr indent="0" lvl="0" marL="95250" rtl="0" algn="l">
              <a:lnSpc>
                <a:spcPct val="115000"/>
              </a:lnSpc>
              <a:spcBef>
                <a:spcPts val="0"/>
              </a:spcBef>
              <a:spcAft>
                <a:spcPts val="0"/>
              </a:spcAft>
              <a:buSzPct val="166666"/>
              <a:buNone/>
            </a:pPr>
            <a:r>
              <a:rPr lang="en-US" sz="1900"/>
              <a:t>ist ein dreistufiger Prozess zum Management von Veränderungen in Organisationen mit den folgenden Schritten:</a:t>
            </a:r>
            <a:endParaRPr sz="1900"/>
          </a:p>
          <a:p>
            <a:pPr indent="0" lvl="0" marL="95250" rtl="0" algn="l">
              <a:lnSpc>
                <a:spcPct val="115000"/>
              </a:lnSpc>
              <a:spcBef>
                <a:spcPts val="0"/>
              </a:spcBef>
              <a:spcAft>
                <a:spcPts val="0"/>
              </a:spcAft>
              <a:buSzPct val="166666"/>
              <a:buNone/>
            </a:pPr>
            <a:r>
              <a:t/>
            </a:r>
            <a:endParaRPr sz="1900"/>
          </a:p>
          <a:p>
            <a:pPr indent="-285802" lvl="0" marL="285750" rtl="0" algn="l">
              <a:lnSpc>
                <a:spcPct val="115000"/>
              </a:lnSpc>
              <a:spcBef>
                <a:spcPts val="0"/>
              </a:spcBef>
              <a:spcAft>
                <a:spcPts val="0"/>
              </a:spcAft>
              <a:buSzPct val="166666"/>
              <a:buChar char="●"/>
            </a:pPr>
            <a:r>
              <a:rPr lang="en-US" sz="1900">
                <a:solidFill>
                  <a:srgbClr val="FD8284"/>
                </a:solidFill>
              </a:rPr>
              <a:t>Unfreeze </a:t>
            </a:r>
            <a:r>
              <a:rPr lang="en-US" sz="1900"/>
              <a:t>– Die Vorbereitungsphase, in der Arbeitgebende analysieren, wie der aktuelle Zustand funktioniert und was geändert werden muss und warum Änderungen notwendig sind</a:t>
            </a:r>
            <a:endParaRPr sz="1900"/>
          </a:p>
          <a:p>
            <a:pPr indent="-285802" lvl="0" marL="285750" rtl="0" algn="l">
              <a:lnSpc>
                <a:spcPct val="115000"/>
              </a:lnSpc>
              <a:spcBef>
                <a:spcPts val="0"/>
              </a:spcBef>
              <a:spcAft>
                <a:spcPts val="0"/>
              </a:spcAft>
              <a:buSzPct val="166666"/>
              <a:buChar char="●"/>
            </a:pPr>
            <a:r>
              <a:rPr lang="en-US" sz="1900">
                <a:solidFill>
                  <a:srgbClr val="FD8284"/>
                </a:solidFill>
              </a:rPr>
              <a:t>Change </a:t>
            </a:r>
            <a:r>
              <a:rPr lang="en-US" sz="1900"/>
              <a:t>– Die Implementierungsphase, in der die gewünschten Veränderungen, wie neue Verfahren oder Technologien, umgesetzt und den Mitarbeitenden kommuniziert werden.</a:t>
            </a:r>
            <a:endParaRPr sz="1900"/>
          </a:p>
          <a:p>
            <a:pPr indent="-285802" lvl="0" marL="285750" rtl="0" algn="l">
              <a:lnSpc>
                <a:spcPct val="115000"/>
              </a:lnSpc>
              <a:spcBef>
                <a:spcPts val="0"/>
              </a:spcBef>
              <a:spcAft>
                <a:spcPts val="0"/>
              </a:spcAft>
              <a:buSzPct val="166666"/>
              <a:buChar char="●"/>
            </a:pPr>
            <a:r>
              <a:rPr lang="en-US" sz="1900">
                <a:solidFill>
                  <a:srgbClr val="FD8284"/>
                </a:solidFill>
              </a:rPr>
              <a:t>Refreeze </a:t>
            </a:r>
            <a:r>
              <a:rPr lang="en-US" sz="1900"/>
              <a:t>– Die Phase, in der es darum geht, Veränderungen zu festigen, sicherzustellen, dass sie akzeptiert und zur neuen Norm werden.  Dazu gehören die Bewertung der Wirksamkeit der Veränderungen, die Verstärkung des gewünschten Verhaltens und die Bereitstellung von Unterstützung und Anerkennung</a:t>
            </a:r>
            <a:r>
              <a:rPr lang="en-US" sz="1900">
                <a:solidFill>
                  <a:schemeClr val="dk1"/>
                </a:solidFill>
              </a:rPr>
              <a:t>.</a:t>
            </a:r>
            <a:endParaRPr sz="1900"/>
          </a:p>
          <a:p>
            <a:pPr indent="-228600" lvl="0" marL="457200" rtl="0" algn="l">
              <a:lnSpc>
                <a:spcPct val="115000"/>
              </a:lnSpc>
              <a:spcBef>
                <a:spcPts val="0"/>
              </a:spcBef>
              <a:spcAft>
                <a:spcPts val="0"/>
              </a:spcAft>
              <a:buClr>
                <a:srgbClr val="F58C8D"/>
              </a:buClr>
              <a:buSzPct val="150000"/>
              <a:buFont typeface="Comfortaa"/>
              <a:buNone/>
            </a:pPr>
            <a:r>
              <a:t/>
            </a:r>
            <a:endParaRPr sz="2000">
              <a:solidFill>
                <a:srgbClr val="FD8284"/>
              </a:solidFill>
            </a:endParaRPr>
          </a:p>
          <a:p>
            <a:pPr indent="-228600" lvl="0" marL="457200" rtl="0" algn="l">
              <a:lnSpc>
                <a:spcPct val="115000"/>
              </a:lnSpc>
              <a:spcBef>
                <a:spcPts val="0"/>
              </a:spcBef>
              <a:spcAft>
                <a:spcPts val="0"/>
              </a:spcAft>
              <a:buClr>
                <a:srgbClr val="F58C8D"/>
              </a:buClr>
              <a:buSzPct val="142857"/>
              <a:buFont typeface="Comfortaa"/>
              <a:buNone/>
            </a:pPr>
            <a:r>
              <a:t/>
            </a:r>
            <a:endParaRPr/>
          </a:p>
        </p:txBody>
      </p:sp>
      <p:sp>
        <p:nvSpPr>
          <p:cNvPr id="169" name="Google Shape;169;p7"/>
          <p:cNvSpPr/>
          <p:nvPr/>
        </p:nvSpPr>
        <p:spPr>
          <a:xfrm>
            <a:off x="2088777" y="572384"/>
            <a:ext cx="385483" cy="134471"/>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70" name="Google Shape;170;p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8"/>
          <p:cNvSpPr txBox="1"/>
          <p:nvPr>
            <p:ph idx="1" type="body"/>
          </p:nvPr>
        </p:nvSpPr>
        <p:spPr>
          <a:xfrm>
            <a:off x="1866251" y="318504"/>
            <a:ext cx="6372313" cy="3437435"/>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400">
                <a:solidFill>
                  <a:srgbClr val="FD8284"/>
                </a:solidFill>
              </a:rPr>
              <a:t>Beliebte Modelle des Change-Managements</a:t>
            </a:r>
            <a:endParaRPr/>
          </a:p>
          <a:p>
            <a:pPr indent="0" lvl="0" marL="0" rtl="0" algn="l">
              <a:lnSpc>
                <a:spcPct val="115000"/>
              </a:lnSpc>
              <a:spcBef>
                <a:spcPts val="0"/>
              </a:spcBef>
              <a:spcAft>
                <a:spcPts val="0"/>
              </a:spcAft>
              <a:buSzPts val="2100"/>
              <a:buNone/>
            </a:pPr>
            <a:r>
              <a:rPr lang="en-US" sz="1000"/>
              <a:t> </a:t>
            </a:r>
            <a:endParaRPr sz="1000"/>
          </a:p>
          <a:p>
            <a:pPr indent="628650" lvl="0" marL="0" rtl="0" algn="l">
              <a:lnSpc>
                <a:spcPct val="115000"/>
              </a:lnSpc>
              <a:spcBef>
                <a:spcPts val="0"/>
              </a:spcBef>
              <a:spcAft>
                <a:spcPts val="0"/>
              </a:spcAft>
              <a:buSzPts val="2100"/>
              <a:buNone/>
            </a:pPr>
            <a:r>
              <a:rPr lang="en-US" sz="1400">
                <a:solidFill>
                  <a:srgbClr val="FD8284"/>
                </a:solidFill>
              </a:rPr>
              <a:t>ADKAR-Modell </a:t>
            </a:r>
            <a:r>
              <a:rPr lang="en-US" sz="1400">
                <a:solidFill>
                  <a:schemeClr val="dk1"/>
                </a:solidFill>
              </a:rPr>
              <a:t>von Jeff Hiatt </a:t>
            </a:r>
            <a:r>
              <a:rPr lang="en-US" sz="1400"/>
              <a:t>zielt darauf ab, das</a:t>
            </a:r>
            <a:br>
              <a:rPr lang="en-US" sz="1400"/>
            </a:br>
            <a:r>
              <a:rPr lang="en-US" sz="1400"/>
              <a:t>Personal während des gesamten Veränderungsprozesses einzubinden. Der Prozess gliedert sich in die folgenden fünf Phasen:</a:t>
            </a:r>
            <a:br>
              <a:rPr lang="en-US" sz="1400"/>
            </a:br>
            <a:r>
              <a:rPr lang="en-US" sz="1200"/>
              <a:t> </a:t>
            </a:r>
            <a:endParaRPr sz="1200">
              <a:solidFill>
                <a:schemeClr val="dk1"/>
              </a:solidFill>
            </a:endParaRPr>
          </a:p>
          <a:p>
            <a:pPr indent="0" lvl="0" marL="1081088" rtl="0" algn="l">
              <a:lnSpc>
                <a:spcPct val="115000"/>
              </a:lnSpc>
              <a:spcBef>
                <a:spcPts val="500"/>
              </a:spcBef>
              <a:spcAft>
                <a:spcPts val="0"/>
              </a:spcAft>
              <a:buSzPts val="2100"/>
              <a:buNone/>
            </a:pPr>
            <a:r>
              <a:t/>
            </a:r>
            <a:endParaRPr sz="1000"/>
          </a:p>
          <a:p>
            <a:pPr indent="0" lvl="0" marL="1081088" rtl="0" algn="l">
              <a:lnSpc>
                <a:spcPct val="115000"/>
              </a:lnSpc>
              <a:spcBef>
                <a:spcPts val="0"/>
              </a:spcBef>
              <a:spcAft>
                <a:spcPts val="0"/>
              </a:spcAft>
              <a:buSzPts val="2100"/>
              <a:buNone/>
            </a:pPr>
            <a:r>
              <a:t/>
            </a:r>
            <a:endParaRPr sz="1000">
              <a:solidFill>
                <a:schemeClr val="dk1"/>
              </a:solidFill>
            </a:endParaRPr>
          </a:p>
          <a:p>
            <a:pPr indent="0" lvl="0" marL="1081088" rtl="0" algn="l">
              <a:lnSpc>
                <a:spcPct val="115000"/>
              </a:lnSpc>
              <a:spcBef>
                <a:spcPts val="0"/>
              </a:spcBef>
              <a:spcAft>
                <a:spcPts val="0"/>
              </a:spcAft>
              <a:buSzPts val="2100"/>
              <a:buNone/>
            </a:pPr>
            <a:r>
              <a:t/>
            </a:r>
            <a:endParaRPr sz="1000"/>
          </a:p>
          <a:p>
            <a:pPr indent="0" lvl="0" marL="1081088" rtl="0" algn="l">
              <a:lnSpc>
                <a:spcPct val="115000"/>
              </a:lnSpc>
              <a:spcBef>
                <a:spcPts val="0"/>
              </a:spcBef>
              <a:spcAft>
                <a:spcPts val="0"/>
              </a:spcAft>
              <a:buSzPts val="2100"/>
              <a:buNone/>
            </a:pPr>
            <a:r>
              <a:rPr lang="en-US" sz="200">
                <a:solidFill>
                  <a:schemeClr val="dk1"/>
                </a:solidFill>
              </a:rPr>
              <a:t> </a:t>
            </a:r>
            <a:br>
              <a:rPr lang="en-US" sz="1000">
                <a:solidFill>
                  <a:schemeClr val="dk1"/>
                </a:solidFill>
              </a:rPr>
            </a:br>
            <a:r>
              <a:rPr lang="en-US" sz="500"/>
              <a:t> </a:t>
            </a:r>
            <a:br>
              <a:rPr lang="en-US" sz="1000">
                <a:solidFill>
                  <a:schemeClr val="dk1"/>
                </a:solidFill>
              </a:rPr>
            </a:br>
            <a:r>
              <a:rPr lang="en-US" sz="500">
                <a:solidFill>
                  <a:schemeClr val="dk1"/>
                </a:solidFill>
              </a:rPr>
              <a:t> </a:t>
            </a:r>
            <a:br>
              <a:rPr lang="en-US" sz="1000">
                <a:solidFill>
                  <a:schemeClr val="dk1"/>
                </a:solidFill>
              </a:rPr>
            </a:br>
            <a:endParaRPr sz="1000"/>
          </a:p>
          <a:p>
            <a:pPr indent="0" lvl="0" marL="989013" rtl="0" algn="l">
              <a:lnSpc>
                <a:spcPct val="115000"/>
              </a:lnSpc>
              <a:spcBef>
                <a:spcPts val="0"/>
              </a:spcBef>
              <a:spcAft>
                <a:spcPts val="0"/>
              </a:spcAft>
              <a:buSzPts val="2100"/>
              <a:buNone/>
            </a:pPr>
            <a:r>
              <a:t/>
            </a:r>
            <a:endParaRPr sz="500">
              <a:solidFill>
                <a:schemeClr val="dk1"/>
              </a:solidFill>
            </a:endParaRPr>
          </a:p>
          <a:p>
            <a:pPr indent="0" lvl="0" marL="989013" rtl="0" algn="l">
              <a:lnSpc>
                <a:spcPct val="115000"/>
              </a:lnSpc>
              <a:spcBef>
                <a:spcPts val="0"/>
              </a:spcBef>
              <a:spcAft>
                <a:spcPts val="0"/>
              </a:spcAft>
              <a:buSzPts val="2100"/>
              <a:buNone/>
            </a:pPr>
            <a:r>
              <a:t/>
            </a:r>
            <a:endParaRPr sz="500"/>
          </a:p>
          <a:p>
            <a:pPr indent="0" lvl="0" marL="989013" rtl="0" algn="l">
              <a:lnSpc>
                <a:spcPct val="115000"/>
              </a:lnSpc>
              <a:spcBef>
                <a:spcPts val="0"/>
              </a:spcBef>
              <a:spcAft>
                <a:spcPts val="0"/>
              </a:spcAft>
              <a:buSzPts val="2100"/>
              <a:buNone/>
            </a:pPr>
            <a:r>
              <a:t/>
            </a:r>
            <a:endParaRPr sz="500">
              <a:solidFill>
                <a:schemeClr val="dk1"/>
              </a:solidFill>
            </a:endParaRPr>
          </a:p>
          <a:p>
            <a:pPr indent="0" lvl="0" marL="989013" rtl="0" algn="l">
              <a:lnSpc>
                <a:spcPct val="115000"/>
              </a:lnSpc>
              <a:spcBef>
                <a:spcPts val="0"/>
              </a:spcBef>
              <a:spcAft>
                <a:spcPts val="0"/>
              </a:spcAft>
              <a:buSzPts val="2100"/>
              <a:buNone/>
            </a:pPr>
            <a:r>
              <a:t/>
            </a:r>
            <a:endParaRPr sz="500"/>
          </a:p>
          <a:p>
            <a:pPr indent="0" lvl="0" marL="989013" rtl="0" algn="l">
              <a:lnSpc>
                <a:spcPct val="115000"/>
              </a:lnSpc>
              <a:spcBef>
                <a:spcPts val="0"/>
              </a:spcBef>
              <a:spcAft>
                <a:spcPts val="0"/>
              </a:spcAft>
              <a:buSzPts val="2100"/>
              <a:buNone/>
            </a:pPr>
            <a:r>
              <a:t/>
            </a:r>
            <a:endParaRPr sz="500">
              <a:solidFill>
                <a:schemeClr val="dk1"/>
              </a:solidFill>
            </a:endParaRPr>
          </a:p>
          <a:p>
            <a:pPr indent="0" lvl="0" marL="989013" rtl="0" algn="l">
              <a:lnSpc>
                <a:spcPct val="115000"/>
              </a:lnSpc>
              <a:spcBef>
                <a:spcPts val="0"/>
              </a:spcBef>
              <a:spcAft>
                <a:spcPts val="0"/>
              </a:spcAft>
              <a:buSzPts val="2100"/>
              <a:buNone/>
            </a:pPr>
            <a:r>
              <a:t/>
            </a:r>
            <a:endParaRPr sz="500"/>
          </a:p>
          <a:p>
            <a:pPr indent="0" lvl="0" marL="989013" rtl="0" algn="l">
              <a:lnSpc>
                <a:spcPct val="115000"/>
              </a:lnSpc>
              <a:spcBef>
                <a:spcPts val="0"/>
              </a:spcBef>
              <a:spcAft>
                <a:spcPts val="0"/>
              </a:spcAft>
              <a:buSzPts val="2100"/>
              <a:buNone/>
            </a:pPr>
            <a:r>
              <a:t/>
            </a:r>
            <a:endParaRPr sz="500">
              <a:solidFill>
                <a:schemeClr val="dk1"/>
              </a:solidFill>
            </a:endParaRPr>
          </a:p>
          <a:p>
            <a:pPr indent="0" lvl="0" marL="989013" rtl="0" algn="l">
              <a:lnSpc>
                <a:spcPct val="115000"/>
              </a:lnSpc>
              <a:spcBef>
                <a:spcPts val="0"/>
              </a:spcBef>
              <a:spcAft>
                <a:spcPts val="0"/>
              </a:spcAft>
              <a:buSzPts val="2100"/>
              <a:buNone/>
            </a:pPr>
            <a:r>
              <a:t/>
            </a:r>
            <a:endParaRPr sz="500">
              <a:solidFill>
                <a:schemeClr val="dk1"/>
              </a:solidFill>
            </a:endParaRPr>
          </a:p>
          <a:p>
            <a:pPr indent="0" lvl="0" marL="0" rtl="0" algn="l">
              <a:lnSpc>
                <a:spcPct val="115000"/>
              </a:lnSpc>
              <a:spcBef>
                <a:spcPts val="0"/>
              </a:spcBef>
              <a:spcAft>
                <a:spcPts val="0"/>
              </a:spcAft>
              <a:buSzPts val="2100"/>
              <a:buNone/>
            </a:pPr>
            <a:r>
              <a:rPr lang="en-US" sz="1000"/>
              <a:t>Wir empfehlen, sich das Video zum ADKAR-Modell anzusehen:</a:t>
            </a:r>
            <a:endParaRPr sz="1000" u="sng">
              <a:solidFill>
                <a:schemeClr val="hlink"/>
              </a:solidFill>
              <a:hlinkClick r:id="rId3"/>
            </a:endParaRPr>
          </a:p>
          <a:p>
            <a:pPr indent="0" lvl="0" marL="0" rtl="0" algn="l">
              <a:lnSpc>
                <a:spcPct val="115000"/>
              </a:lnSpc>
              <a:spcBef>
                <a:spcPts val="300"/>
              </a:spcBef>
              <a:spcAft>
                <a:spcPts val="0"/>
              </a:spcAft>
              <a:buSzPts val="2100"/>
              <a:buNone/>
            </a:pPr>
            <a:r>
              <a:rPr lang="en-US" sz="1000" u="sng">
                <a:solidFill>
                  <a:schemeClr val="hlink"/>
                </a:solidFill>
                <a:hlinkClick r:id="rId4"/>
              </a:rPr>
              <a:t>https://www.youtube.com/watch?v=9hci51w8xhkV </a:t>
            </a:r>
            <a:r>
              <a:rPr lang="en-US" sz="1000"/>
              <a:t>und sich die wichtigsten</a:t>
            </a:r>
            <a:br>
              <a:rPr lang="en-US" sz="1000"/>
            </a:br>
            <a:r>
              <a:rPr lang="en-US" sz="1000"/>
              <a:t>Meilensteine und Umsetzungsmöglichkeiten im Change-Management-Prozess zu notieren.</a:t>
            </a:r>
            <a:endParaRPr sz="1000"/>
          </a:p>
          <a:p>
            <a:pPr indent="0" lvl="0" marL="0" rtl="0" algn="l">
              <a:lnSpc>
                <a:spcPct val="115000"/>
              </a:lnSpc>
              <a:spcBef>
                <a:spcPts val="300"/>
              </a:spcBef>
              <a:spcAft>
                <a:spcPts val="0"/>
              </a:spcAft>
              <a:buSzPts val="2100"/>
              <a:buNone/>
            </a:pPr>
            <a:r>
              <a:t/>
            </a:r>
            <a:endParaRPr sz="1600">
              <a:solidFill>
                <a:schemeClr val="dk1"/>
              </a:solidFill>
            </a:endParaRPr>
          </a:p>
          <a:p>
            <a:pPr indent="-209550" lvl="0" marL="342900" rtl="0" algn="l">
              <a:lnSpc>
                <a:spcPct val="115000"/>
              </a:lnSpc>
              <a:spcBef>
                <a:spcPts val="0"/>
              </a:spcBef>
              <a:spcAft>
                <a:spcPts val="0"/>
              </a:spcAft>
              <a:buSzPts val="2100"/>
              <a:buFont typeface="Arial"/>
              <a:buNone/>
            </a:pPr>
            <a:r>
              <a:t/>
            </a:r>
            <a:endParaRPr sz="2800">
              <a:solidFill>
                <a:srgbClr val="FD8284"/>
              </a:solidFill>
            </a:endParaRPr>
          </a:p>
        </p:txBody>
      </p:sp>
      <p:sp>
        <p:nvSpPr>
          <p:cNvPr id="176" name="Google Shape;176;p8"/>
          <p:cNvSpPr/>
          <p:nvPr/>
        </p:nvSpPr>
        <p:spPr>
          <a:xfrm>
            <a:off x="3201218" y="62262"/>
            <a:ext cx="3199582"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grpSp>
        <p:nvGrpSpPr>
          <p:cNvPr id="177" name="Google Shape;177;p8"/>
          <p:cNvGrpSpPr/>
          <p:nvPr/>
        </p:nvGrpSpPr>
        <p:grpSpPr>
          <a:xfrm>
            <a:off x="2533118" y="1882665"/>
            <a:ext cx="318361" cy="1758980"/>
            <a:chOff x="2802054" y="2180948"/>
            <a:chExt cx="395874" cy="2052221"/>
          </a:xfrm>
        </p:grpSpPr>
        <p:sp>
          <p:nvSpPr>
            <p:cNvPr id="178" name="Google Shape;178;p8"/>
            <p:cNvSpPr/>
            <p:nvPr/>
          </p:nvSpPr>
          <p:spPr>
            <a:xfrm>
              <a:off x="2802054" y="2180948"/>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A</a:t>
              </a:r>
              <a:endParaRPr b="1" i="0" sz="1800" u="none" cap="none" strike="noStrike">
                <a:solidFill>
                  <a:schemeClr val="lt1"/>
                </a:solidFill>
                <a:latin typeface="Arial"/>
                <a:ea typeface="Arial"/>
                <a:cs typeface="Arial"/>
                <a:sym typeface="Arial"/>
              </a:endParaRPr>
            </a:p>
          </p:txBody>
        </p:sp>
        <p:sp>
          <p:nvSpPr>
            <p:cNvPr id="179" name="Google Shape;179;p8"/>
            <p:cNvSpPr/>
            <p:nvPr/>
          </p:nvSpPr>
          <p:spPr>
            <a:xfrm>
              <a:off x="2802054" y="2580443"/>
              <a:ext cx="395874" cy="421689"/>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80" name="Google Shape;180;p8"/>
            <p:cNvSpPr/>
            <p:nvPr/>
          </p:nvSpPr>
          <p:spPr>
            <a:xfrm>
              <a:off x="2802054" y="3018408"/>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K</a:t>
              </a:r>
              <a:endParaRPr b="0" i="0" sz="1400" u="none" cap="none" strike="noStrike">
                <a:solidFill>
                  <a:srgbClr val="000000"/>
                </a:solidFill>
                <a:latin typeface="Arial"/>
                <a:ea typeface="Arial"/>
                <a:cs typeface="Arial"/>
                <a:sym typeface="Arial"/>
              </a:endParaRPr>
            </a:p>
          </p:txBody>
        </p:sp>
        <p:sp>
          <p:nvSpPr>
            <p:cNvPr id="181" name="Google Shape;181;p8"/>
            <p:cNvSpPr/>
            <p:nvPr/>
          </p:nvSpPr>
          <p:spPr>
            <a:xfrm>
              <a:off x="2802054" y="3434179"/>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A</a:t>
              </a:r>
              <a:endParaRPr b="1" i="0" sz="1800" u="none" cap="none" strike="noStrike">
                <a:solidFill>
                  <a:schemeClr val="lt1"/>
                </a:solidFill>
                <a:latin typeface="Arial"/>
                <a:ea typeface="Arial"/>
                <a:cs typeface="Arial"/>
                <a:sym typeface="Arial"/>
              </a:endParaRPr>
            </a:p>
          </p:txBody>
        </p:sp>
        <p:sp>
          <p:nvSpPr>
            <p:cNvPr id="182" name="Google Shape;182;p8"/>
            <p:cNvSpPr/>
            <p:nvPr/>
          </p:nvSpPr>
          <p:spPr>
            <a:xfrm>
              <a:off x="2802054" y="3833674"/>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R</a:t>
              </a:r>
              <a:endParaRPr b="0" i="0" sz="1400" u="none" cap="none" strike="noStrike">
                <a:solidFill>
                  <a:srgbClr val="000000"/>
                </a:solidFill>
                <a:latin typeface="Arial"/>
                <a:ea typeface="Arial"/>
                <a:cs typeface="Arial"/>
                <a:sym typeface="Arial"/>
              </a:endParaRPr>
            </a:p>
          </p:txBody>
        </p:sp>
      </p:grpSp>
      <p:pic>
        <p:nvPicPr>
          <p:cNvPr id="183" name="Google Shape;183;p8"/>
          <p:cNvPicPr preferRelativeResize="0"/>
          <p:nvPr/>
        </p:nvPicPr>
        <p:blipFill rotWithShape="1">
          <a:blip r:embed="rId5">
            <a:alphaModFix/>
          </a:blip>
          <a:srcRect b="0" l="0" r="0" t="0"/>
          <a:stretch/>
        </p:blipFill>
        <p:spPr>
          <a:xfrm>
            <a:off x="1448913" y="3706297"/>
            <a:ext cx="445047" cy="475529"/>
          </a:xfrm>
          <a:prstGeom prst="rect">
            <a:avLst/>
          </a:prstGeom>
          <a:noFill/>
          <a:ln>
            <a:noFill/>
          </a:ln>
        </p:spPr>
      </p:pic>
      <p:sp>
        <p:nvSpPr>
          <p:cNvPr id="184" name="Google Shape;184;p8"/>
          <p:cNvSpPr/>
          <p:nvPr/>
        </p:nvSpPr>
        <p:spPr>
          <a:xfrm>
            <a:off x="1985784" y="854822"/>
            <a:ext cx="497854" cy="206188"/>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85" name="Google Shape;185;p8"/>
          <p:cNvPicPr preferRelativeResize="0"/>
          <p:nvPr/>
        </p:nvPicPr>
        <p:blipFill rotWithShape="1">
          <a:blip r:embed="rId6">
            <a:alphaModFix/>
          </a:blip>
          <a:srcRect b="0" l="0" r="0" t="0"/>
          <a:stretch/>
        </p:blipFill>
        <p:spPr>
          <a:xfrm>
            <a:off x="119054" y="4768850"/>
            <a:ext cx="1121410" cy="223108"/>
          </a:xfrm>
          <a:prstGeom prst="rect">
            <a:avLst/>
          </a:prstGeom>
          <a:noFill/>
          <a:ln>
            <a:noFill/>
          </a:ln>
        </p:spPr>
      </p:pic>
      <p:sp>
        <p:nvSpPr>
          <p:cNvPr id="186" name="Google Shape;186;p8"/>
          <p:cNvSpPr txBox="1"/>
          <p:nvPr/>
        </p:nvSpPr>
        <p:spPr>
          <a:xfrm>
            <a:off x="2829457" y="1857711"/>
            <a:ext cx="4998385"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u="none" cap="none" strike="noStrike">
                <a:solidFill>
                  <a:srgbClr val="000000"/>
                </a:solidFill>
                <a:latin typeface="Comfortaa"/>
                <a:ea typeface="Comfortaa"/>
                <a:cs typeface="Comfortaa"/>
                <a:sym typeface="Comfortaa"/>
              </a:rPr>
              <a:t>Awareness (Bewusstsein):</a:t>
            </a:r>
            <a:r>
              <a:rPr b="0" i="0" lang="en-US" sz="1000" u="none" cap="none" strike="noStrike">
                <a:solidFill>
                  <a:schemeClr val="dk1"/>
                </a:solidFill>
                <a:latin typeface="Comfortaa"/>
                <a:ea typeface="Comfortaa"/>
                <a:cs typeface="Comfortaa"/>
                <a:sym typeface="Comfortaa"/>
              </a:rPr>
              <a:t> Personal auf die Notwendigkeit von Veränderungen aufmerksam machen</a:t>
            </a:r>
            <a:r>
              <a:rPr b="0" i="0" lang="en-US" sz="1000" u="none" cap="none" strike="noStrike">
                <a:solidFill>
                  <a:srgbClr val="000000"/>
                </a:solidFill>
                <a:latin typeface="Comfortaa"/>
                <a:ea typeface="Comfortaa"/>
                <a:cs typeface="Comfortaa"/>
                <a:sym typeface="Comfortaa"/>
              </a:rPr>
              <a:t> </a:t>
            </a:r>
            <a:endParaRPr b="0" i="0" sz="1000" u="none" cap="none" strike="noStrike">
              <a:solidFill>
                <a:srgbClr val="000000"/>
              </a:solidFill>
              <a:latin typeface="Comfortaa"/>
              <a:ea typeface="Comfortaa"/>
              <a:cs typeface="Comfortaa"/>
              <a:sym typeface="Comfortaa"/>
            </a:endParaRPr>
          </a:p>
        </p:txBody>
      </p:sp>
      <p:sp>
        <p:nvSpPr>
          <p:cNvPr id="187" name="Google Shape;187;p8"/>
          <p:cNvSpPr txBox="1"/>
          <p:nvPr/>
        </p:nvSpPr>
        <p:spPr>
          <a:xfrm>
            <a:off x="2819026" y="2226411"/>
            <a:ext cx="5008815"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u="none" cap="none" strike="noStrike">
                <a:solidFill>
                  <a:srgbClr val="000000"/>
                </a:solidFill>
                <a:latin typeface="Comfortaa"/>
                <a:ea typeface="Comfortaa"/>
                <a:cs typeface="Comfortaa"/>
                <a:sym typeface="Comfortaa"/>
              </a:rPr>
              <a:t>Desire (Wunsch): Bereitschaft, an der Veränderung teilzunehmen und sie zu unterstützen</a:t>
            </a:r>
            <a:endParaRPr/>
          </a:p>
        </p:txBody>
      </p:sp>
      <p:sp>
        <p:nvSpPr>
          <p:cNvPr id="188" name="Google Shape;188;p8"/>
          <p:cNvSpPr txBox="1"/>
          <p:nvPr/>
        </p:nvSpPr>
        <p:spPr>
          <a:xfrm>
            <a:off x="2828262" y="2596528"/>
            <a:ext cx="4990347"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u="none" cap="none" strike="noStrike">
                <a:solidFill>
                  <a:schemeClr val="dk1"/>
                </a:solidFill>
                <a:latin typeface="Comfortaa"/>
                <a:ea typeface="Comfortaa"/>
                <a:cs typeface="Comfortaa"/>
                <a:sym typeface="Comfortaa"/>
              </a:rPr>
              <a:t>Knowldege (Wissen): </a:t>
            </a:r>
            <a:r>
              <a:rPr b="0" i="0" lang="en-US" sz="1000" u="none" cap="none" strike="noStrike">
                <a:solidFill>
                  <a:srgbClr val="000000"/>
                </a:solidFill>
                <a:latin typeface="Comfortaa"/>
                <a:ea typeface="Comfortaa"/>
                <a:cs typeface="Comfortaa"/>
                <a:sym typeface="Comfortaa"/>
              </a:rPr>
              <a:t>Vermitteln Sie dem Personal das erforderliche Wissen.</a:t>
            </a:r>
            <a:endParaRPr b="0" i="0" sz="1000" u="none" cap="none" strike="noStrike">
              <a:solidFill>
                <a:srgbClr val="000000"/>
              </a:solidFill>
              <a:latin typeface="Comfortaa"/>
              <a:ea typeface="Comfortaa"/>
              <a:cs typeface="Comfortaa"/>
              <a:sym typeface="Comfortaa"/>
            </a:endParaRPr>
          </a:p>
        </p:txBody>
      </p:sp>
      <p:sp>
        <p:nvSpPr>
          <p:cNvPr id="189" name="Google Shape;189;p8"/>
          <p:cNvSpPr txBox="1"/>
          <p:nvPr/>
        </p:nvSpPr>
        <p:spPr>
          <a:xfrm>
            <a:off x="2830634" y="2946756"/>
            <a:ext cx="4997209"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u="none" cap="none" strike="noStrike">
                <a:solidFill>
                  <a:srgbClr val="000000"/>
                </a:solidFill>
                <a:latin typeface="Comfortaa"/>
                <a:ea typeface="Comfortaa"/>
                <a:cs typeface="Comfortaa"/>
                <a:sym typeface="Comfortaa"/>
              </a:rPr>
              <a:t>Ability (Fähigkeit): Die Mitarbeitenden üben neue Fähigkeiten, die für die Veränderung erforderlich sind.</a:t>
            </a:r>
            <a:endParaRPr/>
          </a:p>
        </p:txBody>
      </p:sp>
      <p:sp>
        <p:nvSpPr>
          <p:cNvPr id="190" name="Google Shape;190;p8"/>
          <p:cNvSpPr txBox="1"/>
          <p:nvPr/>
        </p:nvSpPr>
        <p:spPr>
          <a:xfrm>
            <a:off x="2809791" y="3297836"/>
            <a:ext cx="5087300"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u="none" cap="none" strike="noStrike">
                <a:solidFill>
                  <a:srgbClr val="000000"/>
                </a:solidFill>
                <a:latin typeface="Comfortaa"/>
                <a:ea typeface="Comfortaa"/>
                <a:cs typeface="Comfortaa"/>
                <a:sym typeface="Comfortaa"/>
              </a:rPr>
              <a:t>Reinforcemente (Verstärkung): Präsentieren Sie erste Erfolge, um das Engagement des Personals zu festigen.</a:t>
            </a:r>
            <a:endParaRPr b="0" i="0" sz="1000" u="none" cap="none" strike="noStrike">
              <a:solidFill>
                <a:srgbClr val="000000"/>
              </a:solidFill>
              <a:latin typeface="Comfortaa"/>
              <a:ea typeface="Comfortaa"/>
              <a:cs typeface="Comfortaa"/>
              <a:sym typeface="Comforta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9"/>
          <p:cNvSpPr txBox="1"/>
          <p:nvPr>
            <p:ph idx="1" type="body"/>
          </p:nvPr>
        </p:nvSpPr>
        <p:spPr>
          <a:xfrm>
            <a:off x="1402663" y="552223"/>
            <a:ext cx="6889691" cy="3981046"/>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2100"/>
              <a:buNone/>
            </a:pPr>
            <a:r>
              <a:rPr lang="en-US" sz="1500">
                <a:solidFill>
                  <a:srgbClr val="FD8284"/>
                </a:solidFill>
              </a:rPr>
              <a:t>Andere beliebte Modelle des Change Managements</a:t>
            </a:r>
            <a:endParaRPr sz="1500"/>
          </a:p>
          <a:p>
            <a:pPr indent="0" lvl="0" marL="0" rtl="0" algn="l">
              <a:lnSpc>
                <a:spcPct val="115000"/>
              </a:lnSpc>
              <a:spcBef>
                <a:spcPts val="300"/>
              </a:spcBef>
              <a:spcAft>
                <a:spcPts val="0"/>
              </a:spcAft>
              <a:buSzPts val="2100"/>
              <a:buNone/>
            </a:pPr>
            <a:r>
              <a:t/>
            </a:r>
            <a:endParaRPr sz="1500"/>
          </a:p>
          <a:p>
            <a:pPr indent="0" lvl="0" marL="0" rtl="0" algn="l">
              <a:lnSpc>
                <a:spcPct val="115000"/>
              </a:lnSpc>
              <a:spcBef>
                <a:spcPts val="300"/>
              </a:spcBef>
              <a:spcAft>
                <a:spcPts val="0"/>
              </a:spcAft>
              <a:buSzPts val="2100"/>
              <a:buNone/>
            </a:pPr>
            <a:r>
              <a:rPr lang="en-US" sz="1500"/>
              <a:t>Weitere Informationen finden Sie hier zu</a:t>
            </a:r>
            <a:endParaRPr/>
          </a:p>
          <a:p>
            <a:pPr indent="0" lvl="0" marL="0" rtl="0" algn="l">
              <a:lnSpc>
                <a:spcPct val="115000"/>
              </a:lnSpc>
              <a:spcBef>
                <a:spcPts val="300"/>
              </a:spcBef>
              <a:spcAft>
                <a:spcPts val="0"/>
              </a:spcAft>
              <a:buSzPts val="2100"/>
              <a:buNone/>
            </a:pPr>
            <a:r>
              <a:rPr lang="en-US" sz="1500">
                <a:solidFill>
                  <a:schemeClr val="dk1"/>
                </a:solidFill>
              </a:rPr>
              <a:t>Krügers Fünf-Phasen-Modell </a:t>
            </a:r>
            <a:br>
              <a:rPr lang="en-US" sz="1500">
                <a:solidFill>
                  <a:schemeClr val="dk1"/>
                </a:solidFill>
              </a:rPr>
            </a:br>
            <a:r>
              <a:rPr lang="en-US" sz="1500">
                <a:solidFill>
                  <a:schemeClr val="dk1"/>
                </a:solidFill>
              </a:rPr>
              <a:t>Verfügbar unter: </a:t>
            </a:r>
            <a:r>
              <a:rPr lang="en-US" sz="1500" u="sng">
                <a:solidFill>
                  <a:schemeClr val="dk1"/>
                </a:solidFill>
                <a:hlinkClick r:id="rId3">
                  <a:extLst>
                    <a:ext uri="{A12FA001-AC4F-418D-AE19-62706E023703}">
                      <ahyp:hlinkClr val="tx"/>
                    </a:ext>
                  </a:extLst>
                </a:hlinkClick>
              </a:rPr>
              <a:t>https://www.qmbase.com/en/introduction-to-the-concepts-of-change-management/#Section-6</a:t>
            </a:r>
            <a:endParaRPr sz="1500">
              <a:solidFill>
                <a:schemeClr val="dk1"/>
              </a:solidFill>
            </a:endParaRPr>
          </a:p>
          <a:p>
            <a:pPr indent="0" lvl="0" marL="0" rtl="0" algn="l">
              <a:lnSpc>
                <a:spcPct val="115000"/>
              </a:lnSpc>
              <a:spcBef>
                <a:spcPts val="300"/>
              </a:spcBef>
              <a:spcAft>
                <a:spcPts val="0"/>
              </a:spcAft>
              <a:buSzPts val="2100"/>
              <a:buNone/>
            </a:pPr>
            <a:r>
              <a:t/>
            </a:r>
            <a:endParaRPr sz="1500">
              <a:solidFill>
                <a:schemeClr val="dk1"/>
              </a:solidFill>
            </a:endParaRPr>
          </a:p>
          <a:p>
            <a:pPr indent="0" lvl="0" marL="0" rtl="0" algn="l">
              <a:lnSpc>
                <a:spcPct val="115000"/>
              </a:lnSpc>
              <a:spcBef>
                <a:spcPts val="300"/>
              </a:spcBef>
              <a:spcAft>
                <a:spcPts val="300"/>
              </a:spcAft>
              <a:buSzPts val="2100"/>
              <a:buNone/>
            </a:pPr>
            <a:r>
              <a:rPr lang="en-US" sz="1500">
                <a:solidFill>
                  <a:schemeClr val="dk1"/>
                </a:solidFill>
              </a:rPr>
              <a:t>Kotters 8-Stufen-Prozess zur Führung von Veränderungen. </a:t>
            </a:r>
            <a:br>
              <a:rPr lang="en-US" sz="1500">
                <a:solidFill>
                  <a:schemeClr val="dk1"/>
                </a:solidFill>
              </a:rPr>
            </a:br>
            <a:r>
              <a:rPr lang="en-US" sz="1500">
                <a:solidFill>
                  <a:schemeClr val="dk1"/>
                </a:solidFill>
              </a:rPr>
              <a:t>Verfügbar unter: </a:t>
            </a:r>
            <a:r>
              <a:rPr lang="en-US" sz="1500" u="sng">
                <a:solidFill>
                  <a:schemeClr val="dk1"/>
                </a:solidFill>
                <a:hlinkClick r:id="rId4">
                  <a:extLst>
                    <a:ext uri="{A12FA001-AC4F-418D-AE19-62706E023703}">
                      <ahyp:hlinkClr val="tx"/>
                    </a:ext>
                  </a:extLst>
                </a:hlinkClick>
              </a:rPr>
              <a:t>https://www.qmbase.com/en/introduction-to-the-concepts-of-change-management/#Section-5</a:t>
            </a:r>
            <a:endParaRPr sz="1500">
              <a:solidFill>
                <a:schemeClr val="dk1"/>
              </a:solidFill>
            </a:endParaRPr>
          </a:p>
        </p:txBody>
      </p:sp>
      <p:pic>
        <p:nvPicPr>
          <p:cNvPr id="196" name="Google Shape;196;p9"/>
          <p:cNvPicPr preferRelativeResize="0"/>
          <p:nvPr/>
        </p:nvPicPr>
        <p:blipFill rotWithShape="1">
          <a:blip r:embed="rId5">
            <a:alphaModFix/>
          </a:blip>
          <a:srcRect b="0" l="0" r="0" t="0"/>
          <a:stretch/>
        </p:blipFill>
        <p:spPr>
          <a:xfrm>
            <a:off x="960407" y="1022770"/>
            <a:ext cx="445047" cy="475529"/>
          </a:xfrm>
          <a:prstGeom prst="rect">
            <a:avLst/>
          </a:prstGeom>
          <a:noFill/>
          <a:ln>
            <a:noFill/>
          </a:ln>
        </p:spPr>
      </p:pic>
      <p:sp>
        <p:nvSpPr>
          <p:cNvPr id="197" name="Google Shape;197;p9"/>
          <p:cNvSpPr/>
          <p:nvPr/>
        </p:nvSpPr>
        <p:spPr>
          <a:xfrm>
            <a:off x="3201217" y="62262"/>
            <a:ext cx="3218055"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 3: Change-Management</a:t>
            </a:r>
            <a:endParaRPr b="1" i="0" sz="1400" u="none" cap="none" strike="noStrike">
              <a:solidFill>
                <a:srgbClr val="002060"/>
              </a:solidFill>
              <a:latin typeface="Arial"/>
              <a:ea typeface="Arial"/>
              <a:cs typeface="Arial"/>
              <a:sym typeface="Arial"/>
            </a:endParaRPr>
          </a:p>
        </p:txBody>
      </p:sp>
      <p:sp>
        <p:nvSpPr>
          <p:cNvPr id="198" name="Google Shape;198;p9"/>
          <p:cNvSpPr/>
          <p:nvPr/>
        </p:nvSpPr>
        <p:spPr>
          <a:xfrm>
            <a:off x="1046077" y="1590143"/>
            <a:ext cx="372348" cy="17033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9" name="Google Shape;199;p9"/>
          <p:cNvSpPr/>
          <p:nvPr/>
        </p:nvSpPr>
        <p:spPr>
          <a:xfrm>
            <a:off x="1030315" y="2736172"/>
            <a:ext cx="408697" cy="176088"/>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200" name="Google Shape;200;p9"/>
          <p:cNvPicPr preferRelativeResize="0"/>
          <p:nvPr/>
        </p:nvPicPr>
        <p:blipFill rotWithShape="1">
          <a:blip r:embed="rId6">
            <a:alphaModFix/>
          </a:blip>
          <a:srcRect b="0" l="0" r="0" t="0"/>
          <a:stretch/>
        </p:blipFill>
        <p:spPr>
          <a:xfrm>
            <a:off x="119054" y="4768850"/>
            <a:ext cx="1121410" cy="22310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Claudia Prasch-Hofer</dc:creator>
</cp:coreProperties>
</file>