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858000" cy="9144000"/>
  <p:embeddedFontLst>
    <p:embeddedFont>
      <p:font typeface="Comfortaa Medium"/>
      <p:regular r:id="rId40"/>
      <p:bold r:id="rId41"/>
    </p:embeddedFont>
    <p:embeddedFont>
      <p:font typeface="Comfortaa"/>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4" roundtripDataSignature="AMtx7mi1c6wWUTOCsMv/5VykBoX5GE20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Medium-regular.fntdata"/><Relationship Id="rId20" Type="http://schemas.openxmlformats.org/officeDocument/2006/relationships/slide" Target="slides/slide14.xml"/><Relationship Id="rId42" Type="http://schemas.openxmlformats.org/officeDocument/2006/relationships/font" Target="fonts/Comfortaa-regular.fntdata"/><Relationship Id="rId41" Type="http://schemas.openxmlformats.org/officeDocument/2006/relationships/font" Target="fonts/ComfortaaMedium-bold.fntdata"/><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Comfortaa-bold.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3" name="Google Shape;32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6" name="Google Shape;346;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4" name="Google Shape;354;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0" name="Google Shape;37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0" name="Google Shape;380;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6" name="Google Shape;166;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6.png"/><Relationship Id="rId8"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6.png"/><Relationship Id="rId8"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0.pn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9" name="Shape 9"/>
        <p:cNvGrpSpPr/>
        <p:nvPr/>
      </p:nvGrpSpPr>
      <p:grpSpPr>
        <a:xfrm>
          <a:off x="0" y="0"/>
          <a:ext cx="0" cy="0"/>
          <a:chOff x="0" y="0"/>
          <a:chExt cx="0" cy="0"/>
        </a:xfrm>
      </p:grpSpPr>
      <p:pic>
        <p:nvPicPr>
          <p:cNvPr id="10" name="Google Shape;10;p35"/>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11" name="Google Shape;11;p35"/>
          <p:cNvPicPr preferRelativeResize="0"/>
          <p:nvPr/>
        </p:nvPicPr>
        <p:blipFill rotWithShape="1">
          <a:blip r:embed="rId3">
            <a:alphaModFix/>
          </a:blip>
          <a:srcRect b="0" l="50914" r="0" t="23989"/>
          <a:stretch/>
        </p:blipFill>
        <p:spPr>
          <a:xfrm>
            <a:off x="-2" y="-12"/>
            <a:ext cx="2375100" cy="3677875"/>
          </a:xfrm>
          <a:prstGeom prst="rect">
            <a:avLst/>
          </a:prstGeom>
          <a:noFill/>
          <a:ln>
            <a:noFill/>
          </a:ln>
        </p:spPr>
      </p:pic>
      <p:pic>
        <p:nvPicPr>
          <p:cNvPr id="12" name="Google Shape;12;p35"/>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13" name="Google Shape;13;p35"/>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14" name="Google Shape;14;p35"/>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15" name="Google Shape;15;p35"/>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16" name="Google Shape;16;p35"/>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17" name="Google Shape;17;p35"/>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7" name="Shape 97"/>
        <p:cNvGrpSpPr/>
        <p:nvPr/>
      </p:nvGrpSpPr>
      <p:grpSpPr>
        <a:xfrm>
          <a:off x="0" y="0"/>
          <a:ext cx="0" cy="0"/>
          <a:chOff x="0" y="0"/>
          <a:chExt cx="0" cy="0"/>
        </a:xfrm>
      </p:grpSpPr>
      <p:sp>
        <p:nvSpPr>
          <p:cNvPr id="98" name="Google Shape;98;p45"/>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9" name="Google Shape;99;p45"/>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0" name="Google Shape;100;p4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1" name="Shape 101"/>
        <p:cNvGrpSpPr/>
        <p:nvPr/>
      </p:nvGrpSpPr>
      <p:grpSpPr>
        <a:xfrm>
          <a:off x="0" y="0"/>
          <a:ext cx="0" cy="0"/>
          <a:chOff x="0" y="0"/>
          <a:chExt cx="0" cy="0"/>
        </a:xfrm>
      </p:grpSpPr>
      <p:sp>
        <p:nvSpPr>
          <p:cNvPr id="102" name="Google Shape;102;p4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3" name="Google Shape;103;p4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4" name="Shape 104"/>
        <p:cNvGrpSpPr/>
        <p:nvPr/>
      </p:nvGrpSpPr>
      <p:grpSpPr>
        <a:xfrm>
          <a:off x="0" y="0"/>
          <a:ext cx="0" cy="0"/>
          <a:chOff x="0" y="0"/>
          <a:chExt cx="0" cy="0"/>
        </a:xfrm>
      </p:grpSpPr>
      <p:sp>
        <p:nvSpPr>
          <p:cNvPr id="105" name="Google Shape;105;p4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4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7" name="Google Shape;107;p47"/>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8" name="Google Shape;108;p47"/>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09" name="Google Shape;109;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0" name="Shape 110"/>
        <p:cNvGrpSpPr/>
        <p:nvPr/>
      </p:nvGrpSpPr>
      <p:grpSpPr>
        <a:xfrm>
          <a:off x="0" y="0"/>
          <a:ext cx="0" cy="0"/>
          <a:chOff x="0" y="0"/>
          <a:chExt cx="0" cy="0"/>
        </a:xfrm>
      </p:grpSpPr>
      <p:sp>
        <p:nvSpPr>
          <p:cNvPr id="111" name="Google Shape;111;p48"/>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112" name="Google Shape;112;p4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13" name="Shape 113"/>
        <p:cNvGrpSpPr/>
        <p:nvPr/>
      </p:nvGrpSpPr>
      <p:grpSpPr>
        <a:xfrm>
          <a:off x="0" y="0"/>
          <a:ext cx="0" cy="0"/>
          <a:chOff x="0" y="0"/>
          <a:chExt cx="0" cy="0"/>
        </a:xfrm>
      </p:grpSpPr>
      <p:sp>
        <p:nvSpPr>
          <p:cNvPr id="114" name="Google Shape;114;p49"/>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115" name="Google Shape;115;p49"/>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16" name="Google Shape;116;p4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7" name="Shape 117"/>
        <p:cNvGrpSpPr/>
        <p:nvPr/>
      </p:nvGrpSpPr>
      <p:grpSpPr>
        <a:xfrm>
          <a:off x="0" y="0"/>
          <a:ext cx="0" cy="0"/>
          <a:chOff x="0" y="0"/>
          <a:chExt cx="0" cy="0"/>
        </a:xfrm>
      </p:grpSpPr>
      <p:sp>
        <p:nvSpPr>
          <p:cNvPr id="118" name="Google Shape;118;p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18" name="Shape 18"/>
        <p:cNvGrpSpPr/>
        <p:nvPr/>
      </p:nvGrpSpPr>
      <p:grpSpPr>
        <a:xfrm>
          <a:off x="0" y="0"/>
          <a:ext cx="0" cy="0"/>
          <a:chOff x="0" y="0"/>
          <a:chExt cx="0" cy="0"/>
        </a:xfrm>
      </p:grpSpPr>
      <p:pic>
        <p:nvPicPr>
          <p:cNvPr id="19" name="Google Shape;19;p36"/>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20" name="Google Shape;20;p36"/>
          <p:cNvPicPr preferRelativeResize="0"/>
          <p:nvPr/>
        </p:nvPicPr>
        <p:blipFill rotWithShape="1">
          <a:blip r:embed="rId3">
            <a:alphaModFix/>
          </a:blip>
          <a:srcRect b="0" l="50914" r="0" t="23989"/>
          <a:stretch/>
        </p:blipFill>
        <p:spPr>
          <a:xfrm>
            <a:off x="-2" y="142675"/>
            <a:ext cx="2375100" cy="3677875"/>
          </a:xfrm>
          <a:prstGeom prst="rect">
            <a:avLst/>
          </a:prstGeom>
          <a:noFill/>
          <a:ln>
            <a:noFill/>
          </a:ln>
        </p:spPr>
      </p:pic>
      <p:pic>
        <p:nvPicPr>
          <p:cNvPr id="21" name="Google Shape;21;p36"/>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22" name="Google Shape;22;p36"/>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23" name="Google Shape;23;p36"/>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24" name="Google Shape;24;p36"/>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25" name="Google Shape;25;p36"/>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26" name="Google Shape;26;p36"/>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CUSTOM_3">
    <p:spTree>
      <p:nvGrpSpPr>
        <p:cNvPr id="27" name="Shape 27"/>
        <p:cNvGrpSpPr/>
        <p:nvPr/>
      </p:nvGrpSpPr>
      <p:grpSpPr>
        <a:xfrm>
          <a:off x="0" y="0"/>
          <a:ext cx="0" cy="0"/>
          <a:chOff x="0" y="0"/>
          <a:chExt cx="0" cy="0"/>
        </a:xfrm>
      </p:grpSpPr>
      <p:sp>
        <p:nvSpPr>
          <p:cNvPr id="28" name="Google Shape;28;p37"/>
          <p:cNvSpPr/>
          <p:nvPr/>
        </p:nvSpPr>
        <p:spPr>
          <a:xfrm rot="5400000">
            <a:off x="7151400" y="2453750"/>
            <a:ext cx="3595800" cy="3894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 name="Google Shape;29;p37"/>
          <p:cNvGrpSpPr/>
          <p:nvPr/>
        </p:nvGrpSpPr>
        <p:grpSpPr>
          <a:xfrm>
            <a:off x="1922176" y="538720"/>
            <a:ext cx="6595856" cy="469184"/>
            <a:chOff x="67201" y="3050732"/>
            <a:chExt cx="6595856" cy="469184"/>
          </a:xfrm>
        </p:grpSpPr>
        <p:grpSp>
          <p:nvGrpSpPr>
            <p:cNvPr id="30" name="Google Shape;30;p37"/>
            <p:cNvGrpSpPr/>
            <p:nvPr/>
          </p:nvGrpSpPr>
          <p:grpSpPr>
            <a:xfrm flipH="1" rot="10800000">
              <a:off x="67201" y="3050753"/>
              <a:ext cx="876505" cy="469163"/>
              <a:chOff x="1168350" y="1235525"/>
              <a:chExt cx="5519550" cy="2954425"/>
            </a:xfrm>
          </p:grpSpPr>
          <p:cxnSp>
            <p:nvCxnSpPr>
              <p:cNvPr id="31" name="Google Shape;31;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2" name="Google Shape;32;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3" name="Google Shape;33;p37"/>
            <p:cNvGrpSpPr/>
            <p:nvPr/>
          </p:nvGrpSpPr>
          <p:grpSpPr>
            <a:xfrm flipH="1" rot="10800000">
              <a:off x="943478" y="3050753"/>
              <a:ext cx="876505" cy="469163"/>
              <a:chOff x="1168350" y="1235525"/>
              <a:chExt cx="5519550" cy="2954425"/>
            </a:xfrm>
          </p:grpSpPr>
          <p:cxnSp>
            <p:nvCxnSpPr>
              <p:cNvPr id="34" name="Google Shape;34;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5" name="Google Shape;35;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6" name="Google Shape;36;p37"/>
            <p:cNvGrpSpPr/>
            <p:nvPr/>
          </p:nvGrpSpPr>
          <p:grpSpPr>
            <a:xfrm flipH="1" rot="10800000">
              <a:off x="1819755" y="3050753"/>
              <a:ext cx="876505" cy="469163"/>
              <a:chOff x="1168350" y="1235525"/>
              <a:chExt cx="5519550" cy="2954425"/>
            </a:xfrm>
          </p:grpSpPr>
          <p:cxnSp>
            <p:nvCxnSpPr>
              <p:cNvPr id="37" name="Google Shape;37;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8" name="Google Shape;38;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9" name="Google Shape;39;p37"/>
            <p:cNvGrpSpPr/>
            <p:nvPr/>
          </p:nvGrpSpPr>
          <p:grpSpPr>
            <a:xfrm flipH="1" rot="10800000">
              <a:off x="2696032" y="3050753"/>
              <a:ext cx="876505" cy="469163"/>
              <a:chOff x="1168350" y="1235525"/>
              <a:chExt cx="5519550" cy="2954425"/>
            </a:xfrm>
          </p:grpSpPr>
          <p:cxnSp>
            <p:nvCxnSpPr>
              <p:cNvPr id="40" name="Google Shape;40;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1" name="Google Shape;41;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2" name="Google Shape;42;p37"/>
            <p:cNvGrpSpPr/>
            <p:nvPr/>
          </p:nvGrpSpPr>
          <p:grpSpPr>
            <a:xfrm flipH="1" rot="10800000">
              <a:off x="3572526" y="3050753"/>
              <a:ext cx="876505" cy="469163"/>
              <a:chOff x="1168350" y="1235525"/>
              <a:chExt cx="5519550" cy="2954425"/>
            </a:xfrm>
          </p:grpSpPr>
          <p:cxnSp>
            <p:nvCxnSpPr>
              <p:cNvPr id="43" name="Google Shape;43;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4" name="Google Shape;44;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5" name="Google Shape;45;p37"/>
            <p:cNvGrpSpPr/>
            <p:nvPr/>
          </p:nvGrpSpPr>
          <p:grpSpPr>
            <a:xfrm flipH="1" rot="10800000">
              <a:off x="4448803" y="3050753"/>
              <a:ext cx="876505" cy="469163"/>
              <a:chOff x="1168350" y="1235525"/>
              <a:chExt cx="5519550" cy="2954425"/>
            </a:xfrm>
          </p:grpSpPr>
          <p:cxnSp>
            <p:nvCxnSpPr>
              <p:cNvPr id="46" name="Google Shape;46;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7" name="Google Shape;47;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8" name="Google Shape;48;p37"/>
            <p:cNvGrpSpPr/>
            <p:nvPr/>
          </p:nvGrpSpPr>
          <p:grpSpPr>
            <a:xfrm flipH="1" rot="10800000">
              <a:off x="5325080" y="3050753"/>
              <a:ext cx="876505" cy="469163"/>
              <a:chOff x="1168350" y="1235525"/>
              <a:chExt cx="5519550" cy="2954425"/>
            </a:xfrm>
          </p:grpSpPr>
          <p:cxnSp>
            <p:nvCxnSpPr>
              <p:cNvPr id="49" name="Google Shape;49;p37"/>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50" name="Google Shape;50;p37"/>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cxnSp>
          <p:nvCxnSpPr>
            <p:cNvPr id="51" name="Google Shape;51;p37"/>
            <p:cNvCxnSpPr/>
            <p:nvPr/>
          </p:nvCxnSpPr>
          <p:spPr>
            <a:xfrm flipH="1" rot="10800000">
              <a:off x="6201357" y="3050732"/>
              <a:ext cx="461700" cy="461700"/>
            </a:xfrm>
            <a:prstGeom prst="straightConnector1">
              <a:avLst/>
            </a:prstGeom>
            <a:noFill/>
            <a:ln cap="flat" cmpd="sng" w="28575">
              <a:solidFill>
                <a:srgbClr val="23456E"/>
              </a:solidFill>
              <a:prstDash val="solid"/>
              <a:round/>
              <a:headEnd len="sm" w="sm" type="none"/>
              <a:tailEnd len="sm" w="sm" type="none"/>
            </a:ln>
          </p:spPr>
        </p:cxnSp>
      </p:grpSp>
      <p:sp>
        <p:nvSpPr>
          <p:cNvPr id="52" name="Google Shape;52;p37"/>
          <p:cNvSpPr/>
          <p:nvPr/>
        </p:nvSpPr>
        <p:spPr>
          <a:xfrm rot="-2700000">
            <a:off x="-2694662" y="-249931"/>
            <a:ext cx="4857824" cy="4143787"/>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 name="Google Shape;53;p37"/>
          <p:cNvPicPr preferRelativeResize="0"/>
          <p:nvPr/>
        </p:nvPicPr>
        <p:blipFill rotWithShape="1">
          <a:blip r:embed="rId2">
            <a:alphaModFix/>
          </a:blip>
          <a:srcRect b="7011" l="242" r="-2085" t="11533"/>
          <a:stretch/>
        </p:blipFill>
        <p:spPr>
          <a:xfrm rot="-8099996">
            <a:off x="-1972935" y="-644764"/>
            <a:ext cx="4627878" cy="3965298"/>
          </a:xfrm>
          <a:prstGeom prst="rect">
            <a:avLst/>
          </a:prstGeom>
          <a:noFill/>
          <a:ln>
            <a:noFill/>
          </a:ln>
        </p:spPr>
      </p:pic>
      <p:sp>
        <p:nvSpPr>
          <p:cNvPr id="54" name="Google Shape;54;p37"/>
          <p:cNvSpPr/>
          <p:nvPr/>
        </p:nvSpPr>
        <p:spPr>
          <a:xfrm rot="3600006">
            <a:off x="3613847" y="4048015"/>
            <a:ext cx="752402" cy="610071"/>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37"/>
          <p:cNvSpPr/>
          <p:nvPr/>
        </p:nvSpPr>
        <p:spPr>
          <a:xfrm>
            <a:off x="3229750" y="3874675"/>
            <a:ext cx="683400" cy="683400"/>
          </a:xfrm>
          <a:prstGeom prst="donut">
            <a:avLst>
              <a:gd fmla="val 2171"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 name="Google Shape;56;p37"/>
          <p:cNvGrpSpPr/>
          <p:nvPr/>
        </p:nvGrpSpPr>
        <p:grpSpPr>
          <a:xfrm rot="5400000">
            <a:off x="333975" y="4208913"/>
            <a:ext cx="1209600" cy="188100"/>
            <a:chOff x="322300" y="4485375"/>
            <a:chExt cx="1209600" cy="188100"/>
          </a:xfrm>
        </p:grpSpPr>
        <p:cxnSp>
          <p:nvCxnSpPr>
            <p:cNvPr id="57" name="Google Shape;57;p37"/>
            <p:cNvCxnSpPr/>
            <p:nvPr/>
          </p:nvCxnSpPr>
          <p:spPr>
            <a:xfrm flipH="1" rot="10800000">
              <a:off x="3223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8" name="Google Shape;58;p37"/>
            <p:cNvCxnSpPr/>
            <p:nvPr/>
          </p:nvCxnSpPr>
          <p:spPr>
            <a:xfrm flipH="1" rot="10800000">
              <a:off x="5239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9" name="Google Shape;59;p37"/>
            <p:cNvCxnSpPr/>
            <p:nvPr/>
          </p:nvCxnSpPr>
          <p:spPr>
            <a:xfrm flipH="1" rot="10800000">
              <a:off x="7255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0" name="Google Shape;60;p37"/>
            <p:cNvCxnSpPr/>
            <p:nvPr/>
          </p:nvCxnSpPr>
          <p:spPr>
            <a:xfrm flipH="1" rot="10800000">
              <a:off x="9271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1" name="Google Shape;61;p37"/>
            <p:cNvCxnSpPr/>
            <p:nvPr/>
          </p:nvCxnSpPr>
          <p:spPr>
            <a:xfrm flipH="1" rot="10800000">
              <a:off x="11287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2" name="Google Shape;62;p37"/>
            <p:cNvCxnSpPr/>
            <p:nvPr/>
          </p:nvCxnSpPr>
          <p:spPr>
            <a:xfrm flipH="1" rot="10800000">
              <a:off x="1330300" y="4485375"/>
              <a:ext cx="201600" cy="188100"/>
            </a:xfrm>
            <a:prstGeom prst="straightConnector1">
              <a:avLst/>
            </a:prstGeom>
            <a:noFill/>
            <a:ln cap="flat" cmpd="sng" w="38100">
              <a:solidFill>
                <a:srgbClr val="23456E"/>
              </a:solidFill>
              <a:prstDash val="solid"/>
              <a:round/>
              <a:headEnd len="sm" w="sm" type="none"/>
              <a:tailEnd len="sm" w="sm" type="none"/>
            </a:ln>
          </p:spPr>
        </p:cxnSp>
      </p:grpSp>
      <p:pic>
        <p:nvPicPr>
          <p:cNvPr id="63" name="Google Shape;63;p37"/>
          <p:cNvPicPr preferRelativeResize="0"/>
          <p:nvPr/>
        </p:nvPicPr>
        <p:blipFill rotWithShape="1">
          <a:blip r:embed="rId3">
            <a:alphaModFix/>
          </a:blip>
          <a:srcRect b="0" l="0" r="0" t="0"/>
          <a:stretch/>
        </p:blipFill>
        <p:spPr>
          <a:xfrm>
            <a:off x="2952676" y="4446350"/>
            <a:ext cx="705974" cy="208525"/>
          </a:xfrm>
          <a:prstGeom prst="rect">
            <a:avLst/>
          </a:prstGeom>
          <a:noFill/>
          <a:ln>
            <a:noFill/>
          </a:ln>
        </p:spPr>
      </p:pic>
      <p:sp>
        <p:nvSpPr>
          <p:cNvPr id="64" name="Google Shape;64;p37"/>
          <p:cNvSpPr txBox="1"/>
          <p:nvPr>
            <p:ph idx="1" type="body"/>
          </p:nvPr>
        </p:nvSpPr>
        <p:spPr>
          <a:xfrm>
            <a:off x="3379151" y="1249447"/>
            <a:ext cx="5144586" cy="3029828"/>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5" name="Shape 65"/>
        <p:cNvGrpSpPr/>
        <p:nvPr/>
      </p:nvGrpSpPr>
      <p:grpSpPr>
        <a:xfrm>
          <a:off x="0" y="0"/>
          <a:ext cx="0" cy="0"/>
          <a:chOff x="0" y="0"/>
          <a:chExt cx="0" cy="0"/>
        </a:xfrm>
      </p:grpSpPr>
      <p:pic>
        <p:nvPicPr>
          <p:cNvPr id="66" name="Google Shape;66;p38"/>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67" name="Google Shape;67;p38"/>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8" name="Google Shape;68;p38"/>
          <p:cNvPicPr preferRelativeResize="0"/>
          <p:nvPr/>
        </p:nvPicPr>
        <p:blipFill rotWithShape="1">
          <a:blip r:embed="rId3">
            <a:alphaModFix/>
          </a:blip>
          <a:srcRect b="0" l="74507" r="12189" t="45438"/>
          <a:stretch/>
        </p:blipFill>
        <p:spPr>
          <a:xfrm rot="10800000">
            <a:off x="0" y="2251252"/>
            <a:ext cx="604500" cy="2656098"/>
          </a:xfrm>
          <a:prstGeom prst="rect">
            <a:avLst/>
          </a:prstGeom>
          <a:noFill/>
          <a:ln>
            <a:noFill/>
          </a:ln>
        </p:spPr>
      </p:pic>
      <p:sp>
        <p:nvSpPr>
          <p:cNvPr id="69" name="Google Shape;69;p38"/>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0" name="Google Shape;70;p38"/>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1" name="Google Shape;71;p38"/>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38"/>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3" name="Google Shape;73;p38"/>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8" name="Shape 78"/>
        <p:cNvGrpSpPr/>
        <p:nvPr/>
      </p:nvGrpSpPr>
      <p:grpSpPr>
        <a:xfrm>
          <a:off x="0" y="0"/>
          <a:ext cx="0" cy="0"/>
          <a:chOff x="0" y="0"/>
          <a:chExt cx="0" cy="0"/>
        </a:xfrm>
      </p:grpSpPr>
      <p:sp>
        <p:nvSpPr>
          <p:cNvPr id="79" name="Google Shape;79;p40"/>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80" name="Google Shape;80;p40"/>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81" name="Google Shape;81;p4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2" name="Shape 82"/>
        <p:cNvGrpSpPr/>
        <p:nvPr/>
      </p:nvGrpSpPr>
      <p:grpSpPr>
        <a:xfrm>
          <a:off x="0" y="0"/>
          <a:ext cx="0" cy="0"/>
          <a:chOff x="0" y="0"/>
          <a:chExt cx="0" cy="0"/>
        </a:xfrm>
      </p:grpSpPr>
      <p:sp>
        <p:nvSpPr>
          <p:cNvPr id="83" name="Google Shape;83;p4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84" name="Google Shape;84;p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5" name="Shape 85"/>
        <p:cNvGrpSpPr/>
        <p:nvPr/>
      </p:nvGrpSpPr>
      <p:grpSpPr>
        <a:xfrm>
          <a:off x="0" y="0"/>
          <a:ext cx="0" cy="0"/>
          <a:chOff x="0" y="0"/>
          <a:chExt cx="0" cy="0"/>
        </a:xfrm>
      </p:grpSpPr>
      <p:sp>
        <p:nvSpPr>
          <p:cNvPr id="86" name="Google Shape;86;p4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7" name="Google Shape;87;p4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88" name="Google Shape;88;p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89" name="Shape 89"/>
        <p:cNvGrpSpPr/>
        <p:nvPr/>
      </p:nvGrpSpPr>
      <p:grpSpPr>
        <a:xfrm>
          <a:off x="0" y="0"/>
          <a:ext cx="0" cy="0"/>
          <a:chOff x="0" y="0"/>
          <a:chExt cx="0" cy="0"/>
        </a:xfrm>
      </p:grpSpPr>
      <p:sp>
        <p:nvSpPr>
          <p:cNvPr id="90" name="Google Shape;90;p4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1" name="Google Shape;91;p4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2" name="Google Shape;92;p4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93" name="Google Shape;93;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4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6" name="Google Shape;96;p4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slideLayout" Target="../slideLayouts/slideLayout7.xml"/><Relationship Id="rId4" Type="http://schemas.openxmlformats.org/officeDocument/2006/relationships/slideLayout" Target="../slideLayouts/slideLayout8.xml"/><Relationship Id="rId11" Type="http://schemas.openxmlformats.org/officeDocument/2006/relationships/slideLayout" Target="../slideLayouts/slideLayout15.xml"/><Relationship Id="rId10" Type="http://schemas.openxmlformats.org/officeDocument/2006/relationships/slideLayout" Target="../slideLayouts/slideLayout14.xml"/><Relationship Id="rId12" Type="http://schemas.openxmlformats.org/officeDocument/2006/relationships/theme" Target="../theme/theme2.xml"/><Relationship Id="rId9" Type="http://schemas.openxmlformats.org/officeDocument/2006/relationships/slideLayout" Target="../slideLayouts/slideLayout13.xml"/><Relationship Id="rId5" Type="http://schemas.openxmlformats.org/officeDocument/2006/relationships/slideLayout" Target="../slideLayouts/slideLayout9.xml"/><Relationship Id="rId6" Type="http://schemas.openxmlformats.org/officeDocument/2006/relationships/slideLayout" Target="../slideLayouts/slideLayout10.xml"/><Relationship Id="rId7" Type="http://schemas.openxmlformats.org/officeDocument/2006/relationships/slideLayout" Target="../slideLayouts/slideLayout11.xml"/><Relationship Id="rId8"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3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74" name="Shape 74"/>
        <p:cNvGrpSpPr/>
        <p:nvPr/>
      </p:nvGrpSpPr>
      <p:grpSpPr>
        <a:xfrm>
          <a:off x="0" y="0"/>
          <a:ext cx="0" cy="0"/>
          <a:chOff x="0" y="0"/>
          <a:chExt cx="0" cy="0"/>
        </a:xfrm>
      </p:grpSpPr>
      <p:sp>
        <p:nvSpPr>
          <p:cNvPr id="75" name="Google Shape;75;p3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6" name="Google Shape;76;p3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77" name="Google Shape;77;p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youtube.com/watch?v=wxVgd8h1svU" TargetMode="External"/><Relationship Id="rId4" Type="http://schemas.openxmlformats.org/officeDocument/2006/relationships/image" Target="../media/image24.png"/><Relationship Id="rId5"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2.pn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youtube.com/watch?v=9hci51w8xhkV" TargetMode="External"/><Relationship Id="rId4" Type="http://schemas.openxmlformats.org/officeDocument/2006/relationships/hyperlink" Target="https://www.youtube.com/watch?v=9hci51w8xhkV" TargetMode="External"/><Relationship Id="rId5" Type="http://schemas.openxmlformats.org/officeDocument/2006/relationships/image" Target="../media/image24.png"/><Relationship Id="rId6"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s://www.qmbase.com/en/introduction-to-the-concepts-of-change-management/#Section-6" TargetMode="External"/><Relationship Id="rId4" Type="http://schemas.openxmlformats.org/officeDocument/2006/relationships/hyperlink" Target="https://www.qmbase.com/en/introduction-to-the-concepts-of-change-management/#Section-5" TargetMode="External"/><Relationship Id="rId5" Type="http://schemas.openxmlformats.org/officeDocument/2006/relationships/image" Target="../media/image24.png"/><Relationship Id="rId6"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US"/>
              <a:t>The Spectrum of Hospitality</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US" sz="1000"/>
              <a:t>Projektnummer: 2022-1-CY01-KA220-VET-000086365</a:t>
            </a:r>
            <a:endParaRPr sz="1000"/>
          </a:p>
        </p:txBody>
      </p:sp>
      <p:pic>
        <p:nvPicPr>
          <p:cNvPr id="124" name="Google Shape;124;p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25" name="Google Shape;125;p1"/>
          <p:cNvSpPr/>
          <p:nvPr/>
        </p:nvSpPr>
        <p:spPr>
          <a:xfrm>
            <a:off x="1353878" y="4589502"/>
            <a:ext cx="6906202" cy="553998"/>
          </a:xfrm>
          <a:prstGeom prst="rect">
            <a:avLst/>
          </a:prstGeom>
          <a:noFill/>
          <a:ln>
            <a:noFill/>
          </a:ln>
        </p:spPr>
        <p:txBody>
          <a:bodyPr anchorCtr="0" anchor="t" bIns="45700" lIns="91425" spcFirstLastPara="1" rIns="91425" wrap="square" tIns="45700">
            <a:spAutoFit/>
          </a:bodyPr>
          <a:lstStyle/>
          <a:p>
            <a:pPr indent="0" lvl="0" marL="0" rtl="0" algn="just">
              <a:lnSpc>
                <a:spcPct val="150000"/>
              </a:lnSpc>
              <a:spcBef>
                <a:spcPts val="0"/>
              </a:spcBef>
              <a:spcAft>
                <a:spcPts val="0"/>
              </a:spcAft>
              <a:buClr>
                <a:schemeClr val="dk1"/>
              </a:buClr>
              <a:buSzPts val="1100"/>
              <a:buFont typeface="Arial"/>
              <a:buNone/>
            </a:pPr>
            <a:r>
              <a:rPr b="1" lang="en-US" sz="900">
                <a:solidFill>
                  <a:srgbClr val="1F4E79"/>
                </a:solidFill>
                <a:latin typeface="Calibri"/>
                <a:ea typeface="Calibri"/>
                <a:cs typeface="Calibri"/>
                <a:sym typeface="Calibri"/>
              </a:rPr>
              <a:t>Dette projekt er finansieret med støtte fra Europa-Kommissionen (EU). Publikationen afspejler udelukkende forfatterens synspunkter, og Kommissionen kan ikke holdes ansvarlig for enhver brug af informationerne heri.</a:t>
            </a:r>
            <a:endParaRPr b="1" sz="900">
              <a:solidFill>
                <a:srgbClr val="1F4E79"/>
              </a:solidFill>
              <a:latin typeface="Calibri"/>
              <a:ea typeface="Calibri"/>
              <a:cs typeface="Calibri"/>
              <a:sym typeface="Calibri"/>
            </a:endParaRPr>
          </a:p>
          <a:p>
            <a:pPr indent="0" lvl="0" marL="0" marR="0" rtl="0" algn="just">
              <a:lnSpc>
                <a:spcPct val="150000"/>
              </a:lnSpc>
              <a:spcBef>
                <a:spcPts val="0"/>
              </a:spcBef>
              <a:spcAft>
                <a:spcPts val="0"/>
              </a:spcAft>
              <a:buClr>
                <a:srgbClr val="000000"/>
              </a:buClr>
              <a:buSzPts val="1000"/>
              <a:buFont typeface="Arial"/>
              <a:buNone/>
            </a:pPr>
            <a:r>
              <a:t/>
            </a:r>
            <a:endParaRPr b="1" sz="1000">
              <a:solidFill>
                <a:srgbClr val="1F4E79"/>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0"/>
          <p:cNvSpPr txBox="1"/>
          <p:nvPr>
            <p:ph idx="1" type="body"/>
          </p:nvPr>
        </p:nvSpPr>
        <p:spPr>
          <a:xfrm>
            <a:off x="2281550" y="498700"/>
            <a:ext cx="5418000" cy="4306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700">
                <a:solidFill>
                  <a:srgbClr val="FD8284"/>
                </a:solidFill>
              </a:rPr>
              <a:t>Praktiske værktøjer i vores forandringsledelse</a:t>
            </a:r>
            <a:endParaRPr/>
          </a:p>
          <a:p>
            <a:pPr indent="0" lvl="0" marL="0" rtl="0" algn="l">
              <a:lnSpc>
                <a:spcPct val="115000"/>
              </a:lnSpc>
              <a:spcBef>
                <a:spcPts val="0"/>
              </a:spcBef>
              <a:spcAft>
                <a:spcPts val="0"/>
              </a:spcAft>
              <a:buSzPts val="2100"/>
              <a:buNone/>
            </a:pPr>
            <a:r>
              <a:t/>
            </a:r>
            <a:endParaRPr sz="500">
              <a:solidFill>
                <a:srgbClr val="FD8284"/>
              </a:solidFill>
            </a:endParaRPr>
          </a:p>
          <a:p>
            <a:pPr indent="0" lvl="0" marL="0" rtl="0" algn="l">
              <a:lnSpc>
                <a:spcPct val="115000"/>
              </a:lnSpc>
              <a:spcBef>
                <a:spcPts val="0"/>
              </a:spcBef>
              <a:spcAft>
                <a:spcPts val="0"/>
              </a:spcAft>
              <a:buSzPts val="2100"/>
              <a:buNone/>
            </a:pPr>
            <a:r>
              <a:rPr lang="en-US" sz="1600"/>
              <a:t>Digitale og ikke-digitale forandringsledelses-</a:t>
            </a:r>
            <a:endParaRPr sz="1600"/>
          </a:p>
          <a:p>
            <a:pPr indent="0" lvl="0" marL="0" rtl="0" algn="l">
              <a:lnSpc>
                <a:spcPct val="115000"/>
              </a:lnSpc>
              <a:spcBef>
                <a:spcPts val="0"/>
              </a:spcBef>
              <a:spcAft>
                <a:spcPts val="0"/>
              </a:spcAft>
              <a:buSzPts val="2100"/>
              <a:buNone/>
            </a:pPr>
            <a:r>
              <a:rPr lang="en-US" sz="1600"/>
              <a:t>værktøjer kan hjælpe den ansvarlige, med at undersøge, analysere, forberede og implementere opgaver</a:t>
            </a:r>
            <a:r>
              <a:rPr lang="en-US" sz="1600"/>
              <a:t>. </a:t>
            </a:r>
            <a:endParaRPr sz="1600"/>
          </a:p>
          <a:p>
            <a:pPr indent="0" lvl="0" marL="0" rtl="0" algn="l">
              <a:lnSpc>
                <a:spcPct val="115000"/>
              </a:lnSpc>
              <a:spcBef>
                <a:spcPts val="0"/>
              </a:spcBef>
              <a:spcAft>
                <a:spcPts val="0"/>
              </a:spcAft>
              <a:buSzPts val="2100"/>
              <a:buNone/>
            </a:pPr>
            <a:r>
              <a:t/>
            </a:r>
            <a:endParaRPr sz="500"/>
          </a:p>
          <a:p>
            <a:pPr indent="-330200" lvl="0" marL="342900" rtl="0" algn="l">
              <a:lnSpc>
                <a:spcPct val="115000"/>
              </a:lnSpc>
              <a:spcBef>
                <a:spcPts val="0"/>
              </a:spcBef>
              <a:spcAft>
                <a:spcPts val="0"/>
              </a:spcAft>
              <a:buSzPts val="1900"/>
              <a:buFont typeface="Arial"/>
              <a:buChar char="•"/>
            </a:pPr>
            <a:r>
              <a:rPr lang="en-US" sz="1400"/>
              <a:t>I en</a:t>
            </a:r>
            <a:r>
              <a:rPr lang="en-US" sz="1400">
                <a:solidFill>
                  <a:srgbClr val="F58C8D"/>
                </a:solidFill>
              </a:rPr>
              <a:t> lille virksomhed</a:t>
            </a:r>
            <a:r>
              <a:rPr lang="en-US" sz="1400"/>
              <a:t> kan digitale værktøjer bestå af regneark, Gantt-diagrammer og flowdiagrammer</a:t>
            </a:r>
            <a:r>
              <a:rPr lang="en-US" sz="1400"/>
              <a:t>. </a:t>
            </a:r>
            <a:endParaRPr sz="1400"/>
          </a:p>
          <a:p>
            <a:pPr indent="0" lvl="0" marL="457200" rtl="0" algn="l">
              <a:lnSpc>
                <a:spcPct val="115000"/>
              </a:lnSpc>
              <a:spcBef>
                <a:spcPts val="0"/>
              </a:spcBef>
              <a:spcAft>
                <a:spcPts val="0"/>
              </a:spcAft>
              <a:buNone/>
            </a:pPr>
            <a:r>
              <a:t/>
            </a:r>
            <a:endParaRPr sz="1400"/>
          </a:p>
          <a:p>
            <a:pPr indent="-330200" lvl="0" marL="342900" rtl="0" algn="l">
              <a:lnSpc>
                <a:spcPct val="115000"/>
              </a:lnSpc>
              <a:spcBef>
                <a:spcPts val="0"/>
              </a:spcBef>
              <a:spcAft>
                <a:spcPts val="0"/>
              </a:spcAft>
              <a:buSzPts val="1900"/>
              <a:buFont typeface="Arial"/>
              <a:buChar char="•"/>
            </a:pPr>
            <a:r>
              <a:rPr lang="en-US" sz="1400">
                <a:solidFill>
                  <a:srgbClr val="FD8284"/>
                </a:solidFill>
              </a:rPr>
              <a:t>Større organisationer </a:t>
            </a:r>
            <a:r>
              <a:rPr lang="en-US" sz="1400"/>
              <a:t>bruger typisk softwarepakker til at notere ændringer digitalt og give </a:t>
            </a:r>
            <a:r>
              <a:rPr lang="en-US" sz="1400"/>
              <a:t>involverede </a:t>
            </a:r>
            <a:r>
              <a:rPr lang="en-US" sz="1400"/>
              <a:t>medarbejdere et integreret, holistisk overblik over ændringerne og deres virkninger. </a:t>
            </a:r>
            <a:endParaRPr sz="1900"/>
          </a:p>
          <a:p>
            <a:pPr indent="0" lvl="0" marL="0" rtl="0" algn="l">
              <a:lnSpc>
                <a:spcPct val="115000"/>
              </a:lnSpc>
              <a:spcBef>
                <a:spcPts val="0"/>
              </a:spcBef>
              <a:spcAft>
                <a:spcPts val="0"/>
              </a:spcAft>
              <a:buSzPts val="2100"/>
              <a:buNone/>
            </a:pPr>
            <a:r>
              <a:t/>
            </a:r>
            <a:endParaRPr sz="1700">
              <a:solidFill>
                <a:srgbClr val="FD8284"/>
              </a:solidFill>
            </a:endParaRPr>
          </a:p>
        </p:txBody>
      </p:sp>
      <p:pic>
        <p:nvPicPr>
          <p:cNvPr id="201" name="Google Shape;201;p1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02" name="Google Shape;202;p10"/>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1"/>
          <p:cNvSpPr txBox="1"/>
          <p:nvPr>
            <p:ph type="title"/>
          </p:nvPr>
        </p:nvSpPr>
        <p:spPr>
          <a:xfrm>
            <a:off x="594800" y="634375"/>
            <a:ext cx="7793700"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100"/>
              <a:buNone/>
            </a:pPr>
            <a:r>
              <a:rPr lang="en-US" sz="2200"/>
              <a:t>Praktiske v</a:t>
            </a:r>
            <a:r>
              <a:rPr lang="en-US" sz="2200"/>
              <a:t>ærktøjer: Vigtige ikke-digitale værktøjer</a:t>
            </a:r>
            <a:endParaRPr sz="2200"/>
          </a:p>
          <a:p>
            <a:pPr indent="0" lvl="0" marL="0" rtl="0" algn="l">
              <a:lnSpc>
                <a:spcPct val="100000"/>
              </a:lnSpc>
              <a:spcBef>
                <a:spcPts val="0"/>
              </a:spcBef>
              <a:spcAft>
                <a:spcPts val="0"/>
              </a:spcAft>
              <a:buSzPts val="3100"/>
              <a:buNone/>
            </a:pPr>
            <a:br>
              <a:rPr lang="en-US" sz="2200"/>
            </a:br>
            <a:r>
              <a:rPr lang="en-US" sz="1800">
                <a:solidFill>
                  <a:schemeClr val="dk1"/>
                </a:solidFill>
              </a:rPr>
              <a:t>Ansvarlige ledere i hotelbranchen, der arbejder med inklusion af medarbejdere med ASD, kan benytte</a:t>
            </a:r>
            <a:r>
              <a:rPr lang="en-US" sz="1800">
                <a:solidFill>
                  <a:schemeClr val="dk1"/>
                </a:solidFill>
              </a:rPr>
              <a:t>:</a:t>
            </a:r>
            <a:br>
              <a:rPr lang="en-US" sz="1800">
                <a:solidFill>
                  <a:schemeClr val="dk1"/>
                </a:solidFill>
              </a:rPr>
            </a:br>
            <a:br>
              <a:rPr lang="en-US" sz="2200"/>
            </a:br>
            <a:br>
              <a:rPr lang="en-US" sz="2200"/>
            </a:br>
            <a:endParaRPr sz="2200"/>
          </a:p>
        </p:txBody>
      </p:sp>
      <p:sp>
        <p:nvSpPr>
          <p:cNvPr id="208" name="Google Shape;208;p11"/>
          <p:cNvSpPr txBox="1"/>
          <p:nvPr>
            <p:ph idx="1" type="body"/>
          </p:nvPr>
        </p:nvSpPr>
        <p:spPr>
          <a:xfrm>
            <a:off x="746110" y="1960722"/>
            <a:ext cx="7128300" cy="2702100"/>
          </a:xfrm>
          <a:prstGeom prst="rect">
            <a:avLst/>
          </a:prstGeom>
          <a:noFill/>
          <a:ln>
            <a:noFill/>
          </a:ln>
        </p:spPr>
        <p:txBody>
          <a:bodyPr anchorCtr="0" anchor="t" bIns="91425" lIns="91425" spcFirstLastPara="1" rIns="91425" wrap="square" tIns="91425">
            <a:noAutofit/>
          </a:bodyPr>
          <a:lstStyle/>
          <a:p>
            <a:pPr indent="-323850" lvl="0" marL="342900" rtl="0" algn="l">
              <a:lnSpc>
                <a:spcPct val="135000"/>
              </a:lnSpc>
              <a:spcBef>
                <a:spcPts val="0"/>
              </a:spcBef>
              <a:spcAft>
                <a:spcPts val="0"/>
              </a:spcAft>
              <a:buSzPts val="1800"/>
              <a:buFont typeface="Arial"/>
              <a:buChar char="•"/>
            </a:pPr>
            <a:r>
              <a:rPr lang="en-US" sz="1500">
                <a:solidFill>
                  <a:srgbClr val="F58C8D"/>
                </a:solidFill>
              </a:rPr>
              <a:t>Kulturanalyse: </a:t>
            </a:r>
            <a:r>
              <a:rPr lang="en-US" sz="1500"/>
              <a:t>For at identificere barrierer for forandring.</a:t>
            </a:r>
            <a:endParaRPr sz="1500"/>
          </a:p>
          <a:p>
            <a:pPr indent="-323850" lvl="0" marL="342900" rtl="0" algn="l">
              <a:lnSpc>
                <a:spcPct val="135000"/>
              </a:lnSpc>
              <a:spcBef>
                <a:spcPts val="0"/>
              </a:spcBef>
              <a:spcAft>
                <a:spcPts val="0"/>
              </a:spcAft>
              <a:buSzPts val="1800"/>
              <a:buFont typeface="Arial"/>
              <a:buChar char="•"/>
            </a:pPr>
            <a:r>
              <a:rPr lang="en-US" sz="1500">
                <a:solidFill>
                  <a:srgbClr val="F58C8D"/>
                </a:solidFill>
              </a:rPr>
              <a:t>Konflikthåndtering: </a:t>
            </a:r>
            <a:r>
              <a:rPr lang="en-US" sz="1500"/>
              <a:t>For at mægle i eskalerende spændinger.</a:t>
            </a:r>
            <a:endParaRPr sz="1500"/>
          </a:p>
          <a:p>
            <a:pPr indent="-323850" lvl="0" marL="342900" rtl="0" algn="l">
              <a:lnSpc>
                <a:spcPct val="135000"/>
              </a:lnSpc>
              <a:spcBef>
                <a:spcPts val="0"/>
              </a:spcBef>
              <a:spcAft>
                <a:spcPts val="0"/>
              </a:spcAft>
              <a:buSzPts val="1800"/>
              <a:buFont typeface="Arial"/>
              <a:buChar char="•"/>
            </a:pPr>
            <a:r>
              <a:rPr lang="en-US" sz="1500">
                <a:solidFill>
                  <a:srgbClr val="F58C8D"/>
                </a:solidFill>
              </a:rPr>
              <a:t>Teambuilding: </a:t>
            </a:r>
            <a:r>
              <a:rPr lang="en-US" sz="1500"/>
              <a:t>For at styrke teamkohæsionen i turbulente tider.</a:t>
            </a:r>
            <a:endParaRPr sz="1500"/>
          </a:p>
          <a:p>
            <a:pPr indent="-323850" lvl="0" marL="342900" rtl="0" algn="l">
              <a:lnSpc>
                <a:spcPct val="135000"/>
              </a:lnSpc>
              <a:spcBef>
                <a:spcPts val="0"/>
              </a:spcBef>
              <a:spcAft>
                <a:spcPts val="0"/>
              </a:spcAft>
              <a:buSzPts val="1800"/>
              <a:buFont typeface="Arial"/>
              <a:buChar char="•"/>
            </a:pPr>
            <a:r>
              <a:rPr lang="en-US" sz="1500">
                <a:solidFill>
                  <a:srgbClr val="F58C8D"/>
                </a:solidFill>
              </a:rPr>
              <a:t>Forandringsrapportering: </a:t>
            </a:r>
            <a:r>
              <a:rPr lang="en-US" sz="1500"/>
              <a:t>For at dokumentere fremskridt i forhold til centrale præstationsindikatorer (KPI'er).</a:t>
            </a:r>
            <a:endParaRPr sz="1500"/>
          </a:p>
          <a:p>
            <a:pPr indent="-323850" lvl="0" marL="342900" rtl="0" algn="l">
              <a:lnSpc>
                <a:spcPct val="135000"/>
              </a:lnSpc>
              <a:spcBef>
                <a:spcPts val="0"/>
              </a:spcBef>
              <a:spcAft>
                <a:spcPts val="0"/>
              </a:spcAft>
              <a:buSzPts val="1800"/>
              <a:buFont typeface="Arial"/>
              <a:buChar char="•"/>
            </a:pPr>
            <a:r>
              <a:rPr lang="en-US" sz="1500">
                <a:solidFill>
                  <a:srgbClr val="F58C8D"/>
                </a:solidFill>
              </a:rPr>
              <a:t>Coaching: </a:t>
            </a:r>
            <a:r>
              <a:rPr lang="en-US" sz="1500"/>
              <a:t>For at hjælpe medarbejdere med at tilpasse sig nye roller</a:t>
            </a:r>
            <a:r>
              <a:rPr lang="en-US" sz="1500"/>
              <a:t>.</a:t>
            </a:r>
            <a:endParaRPr sz="1800"/>
          </a:p>
        </p:txBody>
      </p:sp>
      <p:pic>
        <p:nvPicPr>
          <p:cNvPr id="209" name="Google Shape;209;p1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10" name="Google Shape;210;p11"/>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2"/>
          <p:cNvSpPr txBox="1"/>
          <p:nvPr>
            <p:ph idx="1" type="body"/>
          </p:nvPr>
        </p:nvSpPr>
        <p:spPr>
          <a:xfrm>
            <a:off x="2397398" y="896471"/>
            <a:ext cx="5504163" cy="4306689"/>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solidFill>
                  <a:srgbClr val="FD8284"/>
                </a:solidFill>
              </a:rPr>
              <a:t>Nøglefaser i en effektiv forandringsledelses-proces</a:t>
            </a:r>
            <a:endParaRPr/>
          </a:p>
          <a:p>
            <a:pPr indent="0" lvl="0" marL="0" rtl="0" algn="l">
              <a:lnSpc>
                <a:spcPct val="115000"/>
              </a:lnSpc>
              <a:spcBef>
                <a:spcPts val="0"/>
              </a:spcBef>
              <a:spcAft>
                <a:spcPts val="0"/>
              </a:spcAft>
              <a:buSzPts val="2100"/>
              <a:buNone/>
            </a:pPr>
            <a:r>
              <a:t/>
            </a:r>
            <a:endParaRPr sz="1400">
              <a:solidFill>
                <a:srgbClr val="FD8284"/>
              </a:solidFill>
            </a:endParaRPr>
          </a:p>
          <a:p>
            <a:pPr indent="-342900" lvl="0" marL="342900" rtl="0" algn="l">
              <a:lnSpc>
                <a:spcPct val="115000"/>
              </a:lnSpc>
              <a:spcBef>
                <a:spcPts val="0"/>
              </a:spcBef>
              <a:spcAft>
                <a:spcPts val="0"/>
              </a:spcAft>
              <a:buSzPts val="2100"/>
              <a:buFont typeface="Arial"/>
              <a:buChar char="•"/>
            </a:pPr>
            <a:r>
              <a:rPr lang="en-US" sz="1400"/>
              <a:t>Identificer områder, der kræver en ændring</a:t>
            </a:r>
            <a:endParaRPr sz="1400"/>
          </a:p>
          <a:p>
            <a:pPr indent="-342900" lvl="0" marL="342900" rtl="0" algn="l">
              <a:lnSpc>
                <a:spcPct val="115000"/>
              </a:lnSpc>
              <a:spcBef>
                <a:spcPts val="0"/>
              </a:spcBef>
              <a:spcAft>
                <a:spcPts val="0"/>
              </a:spcAft>
              <a:buSzPts val="2100"/>
              <a:buFont typeface="Arial"/>
              <a:buChar char="•"/>
            </a:pPr>
            <a:r>
              <a:rPr lang="en-US" sz="1400"/>
              <a:t>Brainstorm idéer til implementering af ændringer</a:t>
            </a:r>
            <a:endParaRPr sz="1400"/>
          </a:p>
          <a:p>
            <a:pPr indent="-342900" lvl="0" marL="342900" rtl="0" algn="l">
              <a:lnSpc>
                <a:spcPct val="115000"/>
              </a:lnSpc>
              <a:spcBef>
                <a:spcPts val="0"/>
              </a:spcBef>
              <a:spcAft>
                <a:spcPts val="0"/>
              </a:spcAft>
              <a:buSzPts val="2100"/>
              <a:buFont typeface="Arial"/>
              <a:buChar char="•"/>
            </a:pPr>
            <a:r>
              <a:rPr lang="en-US" sz="1400"/>
              <a:t>Byg dit forandringsledelses-workflow</a:t>
            </a:r>
            <a:endParaRPr sz="1400"/>
          </a:p>
          <a:p>
            <a:pPr indent="-342900" lvl="0" marL="342900" rtl="0" algn="l">
              <a:lnSpc>
                <a:spcPct val="115000"/>
              </a:lnSpc>
              <a:spcBef>
                <a:spcPts val="0"/>
              </a:spcBef>
              <a:spcAft>
                <a:spcPts val="0"/>
              </a:spcAft>
              <a:buSzPts val="2100"/>
              <a:buFont typeface="Arial"/>
              <a:buChar char="•"/>
            </a:pPr>
            <a:r>
              <a:rPr lang="en-US" sz="1400"/>
              <a:t>Implementér ændringsprocessen, overvåg dens resultater/success</a:t>
            </a:r>
            <a:endParaRPr sz="1400"/>
          </a:p>
          <a:p>
            <a:pPr indent="-342900" lvl="0" marL="342900" rtl="0" algn="l">
              <a:lnSpc>
                <a:spcPct val="115000"/>
              </a:lnSpc>
              <a:spcBef>
                <a:spcPts val="0"/>
              </a:spcBef>
              <a:spcAft>
                <a:spcPts val="0"/>
              </a:spcAft>
              <a:buSzPts val="2100"/>
              <a:buFont typeface="Arial"/>
              <a:buChar char="•"/>
            </a:pPr>
            <a:r>
              <a:rPr lang="en-US" sz="1400"/>
              <a:t>Mål og optimer processer over tid</a:t>
            </a:r>
            <a:endParaRPr sz="1400"/>
          </a:p>
          <a:p>
            <a:pPr indent="0" lvl="0" marL="0" rtl="0" algn="l">
              <a:lnSpc>
                <a:spcPct val="115000"/>
              </a:lnSpc>
              <a:spcBef>
                <a:spcPts val="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rPr lang="en-US" sz="1200"/>
              <a:t>Vi anbefaler at se denne video: </a:t>
            </a:r>
            <a:r>
              <a:rPr lang="en-US" sz="1200"/>
              <a:t> </a:t>
            </a:r>
            <a:r>
              <a:rPr lang="en-US" sz="1200">
                <a:solidFill>
                  <a:srgbClr val="FD8284"/>
                </a:solidFill>
              </a:rPr>
              <a:t>‘5 Steps in the Change Management Process’</a:t>
            </a:r>
            <a:endParaRPr/>
          </a:p>
          <a:p>
            <a:pPr indent="0" lvl="0" marL="0" rtl="0" algn="l">
              <a:lnSpc>
                <a:spcPct val="115000"/>
              </a:lnSpc>
              <a:spcBef>
                <a:spcPts val="300"/>
              </a:spcBef>
              <a:spcAft>
                <a:spcPts val="0"/>
              </a:spcAft>
              <a:buSzPts val="2100"/>
              <a:buNone/>
            </a:pPr>
            <a:r>
              <a:rPr lang="en-US" sz="1200" u="sng">
                <a:solidFill>
                  <a:schemeClr val="hlink"/>
                </a:solidFill>
                <a:hlinkClick r:id="rId3"/>
              </a:rPr>
              <a:t>https://www.youtube.com/watch?v=wxVgd8h1svU</a:t>
            </a:r>
            <a:endParaRPr sz="1200"/>
          </a:p>
          <a:p>
            <a:pPr indent="0" lvl="0" marL="0" rtl="0" algn="l">
              <a:lnSpc>
                <a:spcPct val="115000"/>
              </a:lnSpc>
              <a:spcBef>
                <a:spcPts val="30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t/>
            </a:r>
            <a:endParaRPr sz="1400">
              <a:solidFill>
                <a:schemeClr val="dk1"/>
              </a:solidFill>
            </a:endParaRPr>
          </a:p>
        </p:txBody>
      </p:sp>
      <p:sp>
        <p:nvSpPr>
          <p:cNvPr id="216" name="Google Shape;216;p12"/>
          <p:cNvSpPr txBox="1"/>
          <p:nvPr/>
        </p:nvSpPr>
        <p:spPr>
          <a:xfrm>
            <a:off x="1635398" y="445444"/>
            <a:ext cx="8864620" cy="451027"/>
          </a:xfrm>
          <a:prstGeom prst="rect">
            <a:avLst/>
          </a:prstGeom>
          <a:noFill/>
          <a:ln>
            <a:noFill/>
          </a:ln>
        </p:spPr>
        <p:txBody>
          <a:bodyPr anchorCtr="0" anchor="t" bIns="91425" lIns="91425" spcFirstLastPara="1" rIns="91425" wrap="square" tIns="91425">
            <a:normAutofit lnSpcReduction="20000"/>
          </a:bodyPr>
          <a:lstStyle/>
          <a:p>
            <a:pPr indent="0" lvl="0" marL="0" marR="0" rtl="0" algn="just">
              <a:lnSpc>
                <a:spcPct val="100000"/>
              </a:lnSpc>
              <a:spcBef>
                <a:spcPts val="0"/>
              </a:spcBef>
              <a:spcAft>
                <a:spcPts val="0"/>
              </a:spcAft>
              <a:buClr>
                <a:srgbClr val="000000"/>
              </a:buClr>
              <a:buSzPts val="2000"/>
              <a:buFont typeface="Arial"/>
              <a:buNone/>
            </a:pPr>
            <a:r>
              <a:rPr b="1" i="0" lang="en-US" sz="2000" u="none" cap="none" strike="noStrike">
                <a:solidFill>
                  <a:srgbClr val="FD8284"/>
                </a:solidFill>
                <a:latin typeface="Comfortaa"/>
                <a:ea typeface="Comfortaa"/>
                <a:cs typeface="Comfortaa"/>
                <a:sym typeface="Comfortaa"/>
              </a:rPr>
              <a:t>Implement</a:t>
            </a:r>
            <a:r>
              <a:rPr b="1" lang="en-US" sz="2000">
                <a:solidFill>
                  <a:srgbClr val="FD8284"/>
                </a:solidFill>
                <a:latin typeface="Comfortaa"/>
                <a:ea typeface="Comfortaa"/>
                <a:cs typeface="Comfortaa"/>
                <a:sym typeface="Comfortaa"/>
              </a:rPr>
              <a:t>ering og tilsyn af tilpasninger</a:t>
            </a:r>
            <a:endParaRPr b="1" i="0" sz="2000" u="none" cap="none" strike="noStrike">
              <a:solidFill>
                <a:srgbClr val="FD8284"/>
              </a:solidFill>
              <a:latin typeface="Comfortaa"/>
              <a:ea typeface="Comfortaa"/>
              <a:cs typeface="Comfortaa"/>
              <a:sym typeface="Comfortaa"/>
            </a:endParaRPr>
          </a:p>
        </p:txBody>
      </p:sp>
      <p:pic>
        <p:nvPicPr>
          <p:cNvPr id="217" name="Google Shape;217;p12"/>
          <p:cNvPicPr preferRelativeResize="0"/>
          <p:nvPr/>
        </p:nvPicPr>
        <p:blipFill rotWithShape="1">
          <a:blip r:embed="rId4">
            <a:alphaModFix/>
          </a:blip>
          <a:srcRect b="0" l="0" r="0" t="0"/>
          <a:stretch/>
        </p:blipFill>
        <p:spPr>
          <a:xfrm>
            <a:off x="1952351" y="3724941"/>
            <a:ext cx="445047" cy="475529"/>
          </a:xfrm>
          <a:prstGeom prst="rect">
            <a:avLst/>
          </a:prstGeom>
          <a:noFill/>
          <a:ln>
            <a:noFill/>
          </a:ln>
        </p:spPr>
      </p:pic>
      <p:pic>
        <p:nvPicPr>
          <p:cNvPr id="218" name="Google Shape;218;p12"/>
          <p:cNvPicPr preferRelativeResize="0"/>
          <p:nvPr/>
        </p:nvPicPr>
        <p:blipFill rotWithShape="1">
          <a:blip r:embed="rId5">
            <a:alphaModFix/>
          </a:blip>
          <a:srcRect b="0" l="0" r="0" t="0"/>
          <a:stretch/>
        </p:blipFill>
        <p:spPr>
          <a:xfrm>
            <a:off x="119054" y="4768850"/>
            <a:ext cx="1121410" cy="223108"/>
          </a:xfrm>
          <a:prstGeom prst="rect">
            <a:avLst/>
          </a:prstGeom>
          <a:noFill/>
          <a:ln>
            <a:noFill/>
          </a:ln>
        </p:spPr>
      </p:pic>
      <p:sp>
        <p:nvSpPr>
          <p:cNvPr id="219" name="Google Shape;219;p12"/>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3"/>
          <p:cNvSpPr txBox="1"/>
          <p:nvPr>
            <p:ph type="title"/>
          </p:nvPr>
        </p:nvSpPr>
        <p:spPr>
          <a:xfrm>
            <a:off x="269641" y="445444"/>
            <a:ext cx="9276907"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FD8284"/>
              </a:buClr>
              <a:buSzPts val="3100"/>
              <a:buFont typeface="Comfortaa"/>
              <a:buNone/>
            </a:pPr>
            <a:r>
              <a:rPr lang="en-US" sz="2200"/>
              <a:t>Nøglefaser i en effektiv forandringsproces</a:t>
            </a:r>
            <a:endParaRPr sz="2200"/>
          </a:p>
        </p:txBody>
      </p:sp>
      <p:sp>
        <p:nvSpPr>
          <p:cNvPr id="225" name="Google Shape;225;p13"/>
          <p:cNvSpPr txBox="1"/>
          <p:nvPr>
            <p:ph idx="1" type="body"/>
          </p:nvPr>
        </p:nvSpPr>
        <p:spPr>
          <a:xfrm>
            <a:off x="609600" y="995954"/>
            <a:ext cx="7225553" cy="3549151"/>
          </a:xfrm>
          <a:prstGeom prst="rect">
            <a:avLst/>
          </a:prstGeom>
          <a:noFill/>
          <a:ln>
            <a:noFill/>
          </a:ln>
        </p:spPr>
        <p:txBody>
          <a:bodyPr anchorCtr="0" anchor="t" bIns="91425" lIns="91425" spcFirstLastPara="1" rIns="91425" wrap="square" tIns="91425">
            <a:noAutofit/>
          </a:bodyPr>
          <a:lstStyle/>
          <a:p>
            <a:pPr indent="0" lvl="0" marL="0" rtl="0" algn="just">
              <a:lnSpc>
                <a:spcPct val="135000"/>
              </a:lnSpc>
              <a:spcBef>
                <a:spcPts val="0"/>
              </a:spcBef>
              <a:spcAft>
                <a:spcPts val="0"/>
              </a:spcAft>
              <a:buSzPts val="2100"/>
              <a:buNone/>
            </a:pPr>
            <a:r>
              <a:rPr lang="en-US" sz="1200">
                <a:solidFill>
                  <a:srgbClr val="F58C8D"/>
                </a:solidFill>
              </a:rPr>
              <a:t>Identificer områder, der kræver ændring:</a:t>
            </a:r>
            <a:r>
              <a:rPr lang="en-US" sz="1200"/>
              <a:t> Ændringsbehov hos medarbejdere med ASD kan omfatte implementering af ny teknologi, justering af organisationsstrukturen, ændring af virksomhedskulturen, levering af medarbejderuddannelse, samt andre ændringer i arbejdspladsen og arbejdsprocedurerne.</a:t>
            </a:r>
            <a:br>
              <a:rPr lang="en-US" sz="1200"/>
            </a:br>
            <a:r>
              <a:rPr lang="en-US" sz="1200">
                <a:solidFill>
                  <a:srgbClr val="F58C8D"/>
                </a:solidFill>
              </a:rPr>
              <a:t>Brainstorm ideer til implementering af ændringer: </a:t>
            </a:r>
            <a:r>
              <a:rPr lang="en-US" sz="1200"/>
              <a:t>Kom med idéer til de ændringer, du planlægger at gennemføre, og overvej, hvordan du – og dit forandringsteam – planlægger at implementere dem samt bestemme, hvordan I når dertil.</a:t>
            </a:r>
            <a:endParaRPr sz="1200"/>
          </a:p>
          <a:p>
            <a:pPr indent="0" lvl="0" marL="0" rtl="0" algn="just">
              <a:lnSpc>
                <a:spcPct val="135000"/>
              </a:lnSpc>
              <a:spcBef>
                <a:spcPts val="0"/>
              </a:spcBef>
              <a:spcAft>
                <a:spcPts val="0"/>
              </a:spcAft>
              <a:buSzPts val="2100"/>
              <a:buNone/>
            </a:pPr>
            <a:r>
              <a:rPr lang="en-US" sz="1200">
                <a:solidFill>
                  <a:srgbClr val="F58C8D"/>
                </a:solidFill>
              </a:rPr>
              <a:t>Opbyg din forandringsledelses-workflow: </a:t>
            </a:r>
            <a:r>
              <a:rPr lang="en-US" sz="1200"/>
              <a:t>En grundig forandringsledelsesworkflow beskriver alle de skridt, der er nødvendige for den identificerede ændring.</a:t>
            </a:r>
            <a:br>
              <a:rPr lang="en-US" sz="1200"/>
            </a:br>
            <a:r>
              <a:rPr lang="en-US" sz="1200">
                <a:solidFill>
                  <a:srgbClr val="F58C8D"/>
                </a:solidFill>
              </a:rPr>
              <a:t>Gennemfør forandringsprocessen og overvåg dens succes: </a:t>
            </a:r>
            <a:r>
              <a:rPr lang="en-US" sz="1200"/>
              <a:t>Det er vigtigt at overvåge succesen af implementeringsprocessen i hver fase. Hvis en forandringsledelsesstrategi inkluderer plads til fleksibilitet, vil det være en vejledning til succes.</a:t>
            </a:r>
            <a:endParaRPr sz="1200"/>
          </a:p>
          <a:p>
            <a:pPr indent="0" lvl="0" marL="0" rtl="0" algn="just">
              <a:lnSpc>
                <a:spcPct val="135000"/>
              </a:lnSpc>
              <a:spcBef>
                <a:spcPts val="0"/>
              </a:spcBef>
              <a:spcAft>
                <a:spcPts val="0"/>
              </a:spcAft>
              <a:buSzPts val="2100"/>
              <a:buNone/>
            </a:pPr>
            <a:r>
              <a:rPr lang="en-US" sz="1200">
                <a:solidFill>
                  <a:srgbClr val="F58C8D"/>
                </a:solidFill>
              </a:rPr>
              <a:t>Mål og optimer processer over tid: </a:t>
            </a:r>
            <a:r>
              <a:rPr lang="en-US" sz="1200"/>
              <a:t>At spore KPI'er over tid hjælper med at måle og optimere forretningsprocesser. Tag en datadrevet tilgang for at finjustere eventuelle procesjusteringer.</a:t>
            </a:r>
            <a:endParaRPr sz="1200"/>
          </a:p>
          <a:p>
            <a:pPr indent="0" lvl="0" marL="0" rtl="0" algn="just">
              <a:lnSpc>
                <a:spcPct val="135000"/>
              </a:lnSpc>
              <a:spcBef>
                <a:spcPts val="0"/>
              </a:spcBef>
              <a:spcAft>
                <a:spcPts val="0"/>
              </a:spcAft>
              <a:buSzPts val="2100"/>
              <a:buNone/>
            </a:pPr>
            <a:r>
              <a:t/>
            </a:r>
            <a:endParaRPr sz="1200"/>
          </a:p>
          <a:p>
            <a:pPr indent="0" lvl="0" marL="0" rtl="0" algn="l">
              <a:lnSpc>
                <a:spcPct val="135000"/>
              </a:lnSpc>
              <a:spcBef>
                <a:spcPts val="0"/>
              </a:spcBef>
              <a:spcAft>
                <a:spcPts val="0"/>
              </a:spcAft>
              <a:buSzPts val="2100"/>
              <a:buNone/>
            </a:pPr>
            <a:r>
              <a:t/>
            </a:r>
            <a:endParaRPr sz="1400">
              <a:solidFill>
                <a:schemeClr val="dk1"/>
              </a:solidFill>
            </a:endParaRPr>
          </a:p>
          <a:p>
            <a:pPr indent="0" lvl="0" marL="0" rtl="0" algn="l">
              <a:lnSpc>
                <a:spcPct val="135000"/>
              </a:lnSpc>
              <a:spcBef>
                <a:spcPts val="0"/>
              </a:spcBef>
              <a:spcAft>
                <a:spcPts val="0"/>
              </a:spcAft>
              <a:buSzPts val="2100"/>
              <a:buNone/>
            </a:pPr>
            <a:r>
              <a:t/>
            </a:r>
            <a:endParaRPr sz="1400">
              <a:solidFill>
                <a:schemeClr val="dk1"/>
              </a:solidFill>
            </a:endParaRPr>
          </a:p>
          <a:p>
            <a:pPr indent="-209550" lvl="0" marL="342900" rtl="0" algn="l">
              <a:lnSpc>
                <a:spcPct val="135000"/>
              </a:lnSpc>
              <a:spcBef>
                <a:spcPts val="0"/>
              </a:spcBef>
              <a:spcAft>
                <a:spcPts val="0"/>
              </a:spcAft>
              <a:buSzPts val="2100"/>
              <a:buFont typeface="Arial"/>
              <a:buNone/>
            </a:pPr>
            <a:r>
              <a:t/>
            </a:r>
            <a:endParaRPr sz="1400">
              <a:solidFill>
                <a:schemeClr val="dk1"/>
              </a:solidFill>
            </a:endParaRPr>
          </a:p>
          <a:p>
            <a:pPr indent="-209550" lvl="0" marL="342900" rtl="0" algn="l">
              <a:lnSpc>
                <a:spcPct val="135000"/>
              </a:lnSpc>
              <a:spcBef>
                <a:spcPts val="0"/>
              </a:spcBef>
              <a:spcAft>
                <a:spcPts val="0"/>
              </a:spcAft>
              <a:buSzPts val="2100"/>
              <a:buFont typeface="Arial"/>
              <a:buNone/>
            </a:pPr>
            <a:r>
              <a:t/>
            </a:r>
            <a:endParaRPr sz="1400">
              <a:solidFill>
                <a:schemeClr val="dk1"/>
              </a:solidFill>
            </a:endParaRPr>
          </a:p>
        </p:txBody>
      </p:sp>
      <p:pic>
        <p:nvPicPr>
          <p:cNvPr id="226" name="Google Shape;226;p1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27" name="Google Shape;227;p13"/>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4"/>
          <p:cNvSpPr txBox="1"/>
          <p:nvPr>
            <p:ph idx="1" type="body"/>
          </p:nvPr>
        </p:nvSpPr>
        <p:spPr>
          <a:xfrm>
            <a:off x="398704" y="253853"/>
            <a:ext cx="4002966" cy="4173565"/>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88235"/>
              <a:buNone/>
            </a:pPr>
            <a:r>
              <a:rPr lang="en-US" sz="2800">
                <a:solidFill>
                  <a:srgbClr val="FD8284"/>
                </a:solidFill>
              </a:rPr>
              <a:t>Hvordan man laver en forandringsledelsesplan</a:t>
            </a:r>
            <a:endParaRPr/>
          </a:p>
          <a:p>
            <a:pPr indent="0" lvl="0" marL="0" rtl="0" algn="l">
              <a:lnSpc>
                <a:spcPct val="115000"/>
              </a:lnSpc>
              <a:spcBef>
                <a:spcPts val="0"/>
              </a:spcBef>
              <a:spcAft>
                <a:spcPts val="0"/>
              </a:spcAft>
              <a:buSzPct val="117647"/>
              <a:buNone/>
            </a:pPr>
            <a:r>
              <a:t/>
            </a:r>
            <a:endParaRPr>
              <a:solidFill>
                <a:srgbClr val="FD8284"/>
              </a:solidFill>
            </a:endParaRPr>
          </a:p>
          <a:p>
            <a:pPr indent="0" lvl="0" marL="0" rtl="0" algn="l">
              <a:lnSpc>
                <a:spcPct val="115000"/>
              </a:lnSpc>
              <a:spcBef>
                <a:spcPts val="0"/>
              </a:spcBef>
              <a:spcAft>
                <a:spcPts val="0"/>
              </a:spcAft>
              <a:buSzPct val="145845"/>
              <a:buNone/>
            </a:pPr>
            <a:r>
              <a:rPr lang="en-US" sz="1693">
                <a:solidFill>
                  <a:schemeClr val="dk1"/>
                </a:solidFill>
              </a:rPr>
              <a:t> En </a:t>
            </a:r>
            <a:r>
              <a:rPr lang="en-US" sz="1693">
                <a:solidFill>
                  <a:srgbClr val="FD8284"/>
                </a:solidFill>
              </a:rPr>
              <a:t>forandringsledelsesplan</a:t>
            </a:r>
            <a:r>
              <a:rPr lang="en-US" sz="1693"/>
              <a:t>…</a:t>
            </a:r>
            <a:r>
              <a:rPr lang="en-US" sz="1693">
                <a:solidFill>
                  <a:schemeClr val="dk1"/>
                </a:solidFill>
              </a:rPr>
              <a:t> </a:t>
            </a:r>
            <a:endParaRPr sz="2293"/>
          </a:p>
          <a:p>
            <a:pPr indent="0" lvl="0" marL="0" rtl="0" algn="l">
              <a:lnSpc>
                <a:spcPct val="115000"/>
              </a:lnSpc>
              <a:spcBef>
                <a:spcPts val="0"/>
              </a:spcBef>
              <a:spcAft>
                <a:spcPts val="0"/>
              </a:spcAft>
              <a:buSzPct val="145845"/>
              <a:buNone/>
            </a:pPr>
            <a:r>
              <a:t/>
            </a:r>
            <a:endParaRPr sz="1693">
              <a:solidFill>
                <a:schemeClr val="dk1"/>
              </a:solidFill>
            </a:endParaRPr>
          </a:p>
          <a:p>
            <a:pPr indent="-327989" lvl="0" marL="342900" rtl="0" algn="just">
              <a:lnSpc>
                <a:spcPct val="135000"/>
              </a:lnSpc>
              <a:spcBef>
                <a:spcPts val="0"/>
              </a:spcBef>
              <a:spcAft>
                <a:spcPts val="0"/>
              </a:spcAft>
              <a:buSzPct val="167164"/>
              <a:buFont typeface="Arial"/>
              <a:buChar char="•"/>
            </a:pPr>
            <a:r>
              <a:rPr lang="en-US" sz="1593"/>
              <a:t>hjælper med at starte træning og støtte. Den kan bruges til at besvare mulige spørgsmål.</a:t>
            </a:r>
            <a:endParaRPr sz="1593"/>
          </a:p>
          <a:p>
            <a:pPr indent="-327989" lvl="0" marL="342900" rtl="0" algn="just">
              <a:lnSpc>
                <a:spcPct val="135000"/>
              </a:lnSpc>
              <a:spcBef>
                <a:spcPts val="0"/>
              </a:spcBef>
              <a:spcAft>
                <a:spcPts val="0"/>
              </a:spcAft>
              <a:buSzPct val="167164"/>
              <a:buFont typeface="Arial"/>
              <a:buChar char="•"/>
            </a:pPr>
            <a:r>
              <a:rPr lang="en-US" sz="1593"/>
              <a:t>kan også støtte med at reducere modstand mod forandringer og skabe et mere positivt arbejdsmiljø.</a:t>
            </a:r>
            <a:endParaRPr sz="1593"/>
          </a:p>
          <a:p>
            <a:pPr indent="-327989" lvl="0" marL="342900" rtl="0" algn="just">
              <a:lnSpc>
                <a:spcPct val="135000"/>
              </a:lnSpc>
              <a:spcBef>
                <a:spcPts val="0"/>
              </a:spcBef>
              <a:spcAft>
                <a:spcPts val="0"/>
              </a:spcAft>
              <a:buSzPct val="167164"/>
              <a:buFont typeface="Arial"/>
              <a:buChar char="•"/>
            </a:pPr>
            <a:r>
              <a:rPr lang="en-US" sz="1593"/>
              <a:t>er et værktøj til at kontrollere effekten af forandringer under udførelses- og kontrolstadiet, og dermed undgå overskridelser i omkostninger og tidsplan, uklar omfang eller dårlig kvalitet i forandringsledelsen</a:t>
            </a:r>
            <a:r>
              <a:rPr lang="en-US" sz="1593">
                <a:solidFill>
                  <a:schemeClr val="dk1"/>
                </a:solidFill>
              </a:rPr>
              <a:t>. </a:t>
            </a:r>
            <a:endParaRPr sz="2332">
              <a:solidFill>
                <a:schemeClr val="dk1"/>
              </a:solidFill>
            </a:endParaRPr>
          </a:p>
        </p:txBody>
      </p:sp>
      <p:sp>
        <p:nvSpPr>
          <p:cNvPr id="233" name="Google Shape;233;p14"/>
          <p:cNvSpPr txBox="1"/>
          <p:nvPr/>
        </p:nvSpPr>
        <p:spPr>
          <a:xfrm>
            <a:off x="4473388" y="496441"/>
            <a:ext cx="3719700" cy="3940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lang="en-US" sz="2200">
                <a:solidFill>
                  <a:srgbClr val="FD8284"/>
                </a:solidFill>
                <a:latin typeface="Comfortaa"/>
                <a:ea typeface="Comfortaa"/>
                <a:cs typeface="Comfortaa"/>
                <a:sym typeface="Comfortaa"/>
              </a:rPr>
              <a:t>Trin til at oprette en forandringsledelsesplan</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FD82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FD8284"/>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400"/>
              <a:buFont typeface="Arial"/>
              <a:buNone/>
            </a:pPr>
            <a:r>
              <a:rPr b="0" i="0" lang="en-US" sz="1400" u="none" cap="none" strike="noStrike">
                <a:solidFill>
                  <a:srgbClr val="FD8284"/>
                </a:solidFill>
                <a:latin typeface="Comfortaa"/>
                <a:ea typeface="Comfortaa"/>
                <a:cs typeface="Comfortaa"/>
                <a:sym typeface="Comfortaa"/>
              </a:rPr>
              <a:t>1. </a:t>
            </a:r>
            <a:r>
              <a:rPr lang="en-US">
                <a:latin typeface="Comfortaa"/>
                <a:ea typeface="Comfortaa"/>
                <a:cs typeface="Comfortaa"/>
                <a:sym typeface="Comfortaa"/>
              </a:rPr>
              <a:t>Definér dine mål for forandringsledelse</a:t>
            </a:r>
            <a:endParaRPr>
              <a:latin typeface="Comfortaa"/>
              <a:ea typeface="Comfortaa"/>
              <a:cs typeface="Comfortaa"/>
              <a:sym typeface="Comfortaa"/>
            </a:endParaRPr>
          </a:p>
          <a:p>
            <a:pPr indent="0" lvl="0" marL="0" marR="0" rtl="0" algn="l">
              <a:lnSpc>
                <a:spcPct val="115000"/>
              </a:lnSpc>
              <a:spcBef>
                <a:spcPts val="0"/>
              </a:spcBef>
              <a:spcAft>
                <a:spcPts val="0"/>
              </a:spcAft>
              <a:buClr>
                <a:srgbClr val="000000"/>
              </a:buClr>
              <a:buSzPts val="1400"/>
              <a:buFont typeface="Arial"/>
              <a:buNone/>
            </a:pPr>
            <a:r>
              <a:rPr lang="en-US">
                <a:solidFill>
                  <a:srgbClr val="FD8284"/>
                </a:solidFill>
                <a:latin typeface="Comfortaa"/>
                <a:ea typeface="Comfortaa"/>
                <a:cs typeface="Comfortaa"/>
                <a:sym typeface="Comfortaa"/>
              </a:rPr>
              <a:t>2</a:t>
            </a:r>
            <a:r>
              <a:rPr lang="en-US">
                <a:solidFill>
                  <a:srgbClr val="FD8284"/>
                </a:solidFill>
                <a:latin typeface="Comfortaa"/>
                <a:ea typeface="Comfortaa"/>
                <a:cs typeface="Comfortaa"/>
                <a:sym typeface="Comfortaa"/>
              </a:rPr>
              <a:t>. </a:t>
            </a:r>
            <a:r>
              <a:rPr lang="en-US">
                <a:latin typeface="Comfortaa"/>
                <a:ea typeface="Comfortaa"/>
                <a:cs typeface="Comfortaa"/>
                <a:sym typeface="Comfortaa"/>
              </a:rPr>
              <a:t>Sammensæt dit forandringsteam</a:t>
            </a:r>
            <a:endParaRPr>
              <a:latin typeface="Comfortaa"/>
              <a:ea typeface="Comfortaa"/>
              <a:cs typeface="Comfortaa"/>
              <a:sym typeface="Comfortaa"/>
            </a:endParaRPr>
          </a:p>
          <a:p>
            <a:pPr indent="0" lvl="0" marL="0" marR="0" rtl="0" algn="l">
              <a:lnSpc>
                <a:spcPct val="115000"/>
              </a:lnSpc>
              <a:spcBef>
                <a:spcPts val="0"/>
              </a:spcBef>
              <a:spcAft>
                <a:spcPts val="0"/>
              </a:spcAft>
              <a:buClr>
                <a:srgbClr val="000000"/>
              </a:buClr>
              <a:buSzPts val="1400"/>
              <a:buFont typeface="Arial"/>
              <a:buNone/>
            </a:pPr>
            <a:r>
              <a:rPr lang="en-US">
                <a:solidFill>
                  <a:srgbClr val="FD8284"/>
                </a:solidFill>
                <a:latin typeface="Comfortaa"/>
                <a:ea typeface="Comfortaa"/>
                <a:cs typeface="Comfortaa"/>
                <a:sym typeface="Comfortaa"/>
              </a:rPr>
              <a:t>3</a:t>
            </a:r>
            <a:r>
              <a:rPr lang="en-US">
                <a:solidFill>
                  <a:srgbClr val="FD8284"/>
                </a:solidFill>
                <a:latin typeface="Comfortaa"/>
                <a:ea typeface="Comfortaa"/>
                <a:cs typeface="Comfortaa"/>
                <a:sym typeface="Comfortaa"/>
              </a:rPr>
              <a:t>. </a:t>
            </a:r>
            <a:r>
              <a:rPr lang="en-US">
                <a:latin typeface="Comfortaa"/>
                <a:ea typeface="Comfortaa"/>
                <a:cs typeface="Comfortaa"/>
                <a:sym typeface="Comfortaa"/>
              </a:rPr>
              <a:t>Udvikl din forandringsledelsesplan sammen med dit samlede team</a:t>
            </a:r>
            <a:br>
              <a:rPr lang="en-US">
                <a:latin typeface="Comfortaa"/>
                <a:ea typeface="Comfortaa"/>
                <a:cs typeface="Comfortaa"/>
                <a:sym typeface="Comfortaa"/>
              </a:rPr>
            </a:br>
            <a:r>
              <a:rPr lang="en-US">
                <a:solidFill>
                  <a:srgbClr val="FD8284"/>
                </a:solidFill>
                <a:latin typeface="Comfortaa"/>
                <a:ea typeface="Comfortaa"/>
                <a:cs typeface="Comfortaa"/>
                <a:sym typeface="Comfortaa"/>
              </a:rPr>
              <a:t>4</a:t>
            </a:r>
            <a:r>
              <a:rPr lang="en-US">
                <a:solidFill>
                  <a:srgbClr val="FD8284"/>
                </a:solidFill>
                <a:latin typeface="Comfortaa"/>
                <a:ea typeface="Comfortaa"/>
                <a:cs typeface="Comfortaa"/>
                <a:sym typeface="Comfortaa"/>
              </a:rPr>
              <a:t>. </a:t>
            </a:r>
            <a:r>
              <a:rPr lang="en-US">
                <a:latin typeface="Comfortaa"/>
                <a:ea typeface="Comfortaa"/>
                <a:cs typeface="Comfortaa"/>
                <a:sym typeface="Comfortaa"/>
              </a:rPr>
              <a:t>Opret en kommunikationsstrategi</a:t>
            </a:r>
            <a:br>
              <a:rPr lang="en-US">
                <a:latin typeface="Comfortaa"/>
                <a:ea typeface="Comfortaa"/>
                <a:cs typeface="Comfortaa"/>
                <a:sym typeface="Comfortaa"/>
              </a:rPr>
            </a:br>
            <a:r>
              <a:rPr lang="en-US">
                <a:solidFill>
                  <a:srgbClr val="FD8284"/>
                </a:solidFill>
                <a:latin typeface="Comfortaa"/>
                <a:ea typeface="Comfortaa"/>
                <a:cs typeface="Comfortaa"/>
                <a:sym typeface="Comfortaa"/>
              </a:rPr>
              <a:t>5</a:t>
            </a:r>
            <a:r>
              <a:rPr lang="en-US">
                <a:solidFill>
                  <a:srgbClr val="FD8284"/>
                </a:solidFill>
                <a:latin typeface="Comfortaa"/>
                <a:ea typeface="Comfortaa"/>
                <a:cs typeface="Comfortaa"/>
                <a:sym typeface="Comfortaa"/>
              </a:rPr>
              <a:t>. </a:t>
            </a:r>
            <a:r>
              <a:rPr lang="en-US">
                <a:latin typeface="Comfortaa"/>
                <a:ea typeface="Comfortaa"/>
                <a:cs typeface="Comfortaa"/>
                <a:sym typeface="Comfortaa"/>
              </a:rPr>
              <a:t>Gennemfør din forandringsledelsesplan</a:t>
            </a:r>
            <a:br>
              <a:rPr lang="en-US">
                <a:latin typeface="Comfortaa"/>
                <a:ea typeface="Comfortaa"/>
                <a:cs typeface="Comfortaa"/>
                <a:sym typeface="Comfortaa"/>
              </a:rPr>
            </a:br>
            <a:r>
              <a:rPr lang="en-US">
                <a:solidFill>
                  <a:srgbClr val="FD8284"/>
                </a:solidFill>
                <a:latin typeface="Comfortaa"/>
                <a:ea typeface="Comfortaa"/>
                <a:cs typeface="Comfortaa"/>
                <a:sym typeface="Comfortaa"/>
              </a:rPr>
              <a:t>6. </a:t>
            </a:r>
            <a:r>
              <a:rPr lang="en-US">
                <a:latin typeface="Comfortaa"/>
                <a:ea typeface="Comfortaa"/>
                <a:cs typeface="Comfortaa"/>
                <a:sym typeface="Comfortaa"/>
              </a:rPr>
              <a:t>Vurder, gennemgå og tilpas </a:t>
            </a:r>
            <a:endParaRPr>
              <a:latin typeface="Comfortaa"/>
              <a:ea typeface="Comfortaa"/>
              <a:cs typeface="Comfortaa"/>
              <a:sym typeface="Comfortaa"/>
            </a:endParaRPr>
          </a:p>
          <a:p>
            <a:pPr indent="0" lvl="0" marL="0" marR="0" rtl="0" algn="l">
              <a:lnSpc>
                <a:spcPct val="115000"/>
              </a:lnSpc>
              <a:spcBef>
                <a:spcPts val="0"/>
              </a:spcBef>
              <a:spcAft>
                <a:spcPts val="0"/>
              </a:spcAft>
              <a:buClr>
                <a:srgbClr val="000000"/>
              </a:buClr>
              <a:buSzPts val="1400"/>
              <a:buFont typeface="Arial"/>
              <a:buNone/>
            </a:pPr>
            <a:r>
              <a:rPr lang="en-US">
                <a:latin typeface="Comfortaa"/>
                <a:ea typeface="Comfortaa"/>
                <a:cs typeface="Comfortaa"/>
                <a:sym typeface="Comfortaa"/>
              </a:rPr>
              <a:t>planen</a:t>
            </a:r>
            <a:endParaRPr>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400"/>
              <a:buFont typeface="Arial"/>
              <a:buNone/>
            </a:pPr>
            <a:r>
              <a:t/>
            </a:r>
            <a:endParaRPr>
              <a:latin typeface="Comfortaa"/>
              <a:ea typeface="Comfortaa"/>
              <a:cs typeface="Comfortaa"/>
              <a:sym typeface="Comfortaa"/>
            </a:endParaRPr>
          </a:p>
        </p:txBody>
      </p:sp>
      <p:pic>
        <p:nvPicPr>
          <p:cNvPr id="234" name="Google Shape;234;p1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35" name="Google Shape;235;p14"/>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5"/>
          <p:cNvSpPr txBox="1"/>
          <p:nvPr>
            <p:ph idx="1" type="body"/>
          </p:nvPr>
        </p:nvSpPr>
        <p:spPr>
          <a:xfrm>
            <a:off x="548644" y="513926"/>
            <a:ext cx="7169400" cy="44040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59"/>
              <a:buNone/>
            </a:pPr>
            <a:r>
              <a:rPr lang="en-US" sz="1517">
                <a:solidFill>
                  <a:srgbClr val="FD8284"/>
                </a:solidFill>
              </a:rPr>
              <a:t>Trin</a:t>
            </a:r>
            <a:r>
              <a:rPr lang="en-US" sz="1517">
                <a:solidFill>
                  <a:srgbClr val="FD8284"/>
                </a:solidFill>
              </a:rPr>
              <a:t> 1: </a:t>
            </a:r>
            <a:r>
              <a:rPr lang="en-US" sz="1517">
                <a:solidFill>
                  <a:srgbClr val="FD8284"/>
                </a:solidFill>
              </a:rPr>
              <a:t>Definér dine mål for forandringsledelsen</a:t>
            </a:r>
            <a:endParaRPr sz="1827"/>
          </a:p>
          <a:p>
            <a:pPr indent="0" lvl="0" marL="0" rtl="0" algn="l">
              <a:lnSpc>
                <a:spcPct val="95000"/>
              </a:lnSpc>
              <a:spcBef>
                <a:spcPts val="0"/>
              </a:spcBef>
              <a:spcAft>
                <a:spcPts val="0"/>
              </a:spcAft>
              <a:buSzPts val="1759"/>
              <a:buNone/>
            </a:pPr>
            <a:r>
              <a:t/>
            </a:r>
            <a:endParaRPr sz="665">
              <a:solidFill>
                <a:srgbClr val="FD8284"/>
              </a:solidFill>
            </a:endParaRPr>
          </a:p>
          <a:p>
            <a:pPr indent="0" lvl="0" marL="0" rtl="0" algn="l">
              <a:lnSpc>
                <a:spcPct val="95000"/>
              </a:lnSpc>
              <a:spcBef>
                <a:spcPts val="0"/>
              </a:spcBef>
              <a:spcAft>
                <a:spcPts val="0"/>
              </a:spcAft>
              <a:buSzPts val="1759"/>
              <a:buNone/>
            </a:pPr>
            <a:r>
              <a:rPr lang="en-US" sz="1130"/>
              <a:t>Dette indebærer at identificere de udfordringer eller muligheder, som ændringen kan tackle, og formulere de ønskede og forventede resultater</a:t>
            </a:r>
            <a:r>
              <a:rPr lang="en-US" sz="1130">
                <a:solidFill>
                  <a:schemeClr val="dk1"/>
                </a:solidFill>
              </a:rPr>
              <a:t>. </a:t>
            </a:r>
            <a:endParaRPr sz="1130">
              <a:solidFill>
                <a:schemeClr val="dk1"/>
              </a:solidFill>
            </a:endParaRPr>
          </a:p>
          <a:p>
            <a:pPr indent="0" lvl="0" marL="0" rtl="0" algn="l">
              <a:lnSpc>
                <a:spcPct val="95000"/>
              </a:lnSpc>
              <a:spcBef>
                <a:spcPts val="0"/>
              </a:spcBef>
              <a:spcAft>
                <a:spcPts val="0"/>
              </a:spcAft>
              <a:buSzPts val="1759"/>
              <a:buNone/>
            </a:pPr>
            <a:r>
              <a:t/>
            </a:r>
            <a:endParaRPr sz="1130">
              <a:solidFill>
                <a:schemeClr val="dk1"/>
              </a:solidFill>
            </a:endParaRPr>
          </a:p>
          <a:p>
            <a:pPr indent="-333975" lvl="0" marL="342900" rtl="0" algn="l">
              <a:lnSpc>
                <a:spcPct val="115000"/>
              </a:lnSpc>
              <a:spcBef>
                <a:spcPts val="0"/>
              </a:spcBef>
              <a:spcAft>
                <a:spcPts val="0"/>
              </a:spcAft>
              <a:buSzPts val="1959"/>
              <a:buFont typeface="Arial"/>
              <a:buChar char="•"/>
            </a:pPr>
            <a:r>
              <a:rPr lang="en-US" sz="1130">
                <a:solidFill>
                  <a:srgbClr val="FD8284"/>
                </a:solidFill>
              </a:rPr>
              <a:t>Forstå ændringerne</a:t>
            </a:r>
            <a:r>
              <a:rPr lang="en-US" sz="1130">
                <a:solidFill>
                  <a:srgbClr val="FD8284"/>
                </a:solidFill>
              </a:rPr>
              <a:t>: </a:t>
            </a:r>
            <a:r>
              <a:rPr lang="en-US" sz="1130"/>
              <a:t>Sæt dig ind i de ændringer, der skal foretages, deres implikationer, samt de metoder du vil bruge til at prioritere ændringsanmodninger</a:t>
            </a:r>
            <a:r>
              <a:rPr lang="en-US" sz="1130">
                <a:solidFill>
                  <a:schemeClr val="dk1"/>
                </a:solidFill>
              </a:rPr>
              <a:t>. </a:t>
            </a:r>
            <a:endParaRPr sz="1827"/>
          </a:p>
          <a:p>
            <a:pPr indent="-333975" lvl="0" marL="342900" rtl="0" algn="l">
              <a:lnSpc>
                <a:spcPct val="115000"/>
              </a:lnSpc>
              <a:spcBef>
                <a:spcPts val="0"/>
              </a:spcBef>
              <a:spcAft>
                <a:spcPts val="0"/>
              </a:spcAft>
              <a:buSzPts val="1959"/>
              <a:buFont typeface="Arial"/>
              <a:buChar char="•"/>
            </a:pPr>
            <a:r>
              <a:rPr lang="en-US" sz="1130">
                <a:solidFill>
                  <a:srgbClr val="FD8284"/>
                </a:solidFill>
              </a:rPr>
              <a:t>Sæt awareness-mål</a:t>
            </a:r>
            <a:r>
              <a:rPr lang="en-US" sz="1130">
                <a:solidFill>
                  <a:srgbClr val="FD8284"/>
                </a:solidFill>
              </a:rPr>
              <a:t>: </a:t>
            </a:r>
            <a:r>
              <a:rPr lang="en-US" sz="1130"/>
              <a:t>En del af din plan er at sætte medarbejdernes ind i ændringerne</a:t>
            </a:r>
            <a:r>
              <a:rPr lang="en-US" sz="1130">
                <a:solidFill>
                  <a:schemeClr val="dk1"/>
                </a:solidFill>
              </a:rPr>
              <a:t>.</a:t>
            </a:r>
            <a:endParaRPr sz="1827"/>
          </a:p>
          <a:p>
            <a:pPr indent="-333974" lvl="0" marL="342900" rtl="0" algn="l">
              <a:lnSpc>
                <a:spcPct val="115000"/>
              </a:lnSpc>
              <a:spcBef>
                <a:spcPts val="0"/>
              </a:spcBef>
              <a:spcAft>
                <a:spcPts val="0"/>
              </a:spcAft>
              <a:buSzPts val="1959"/>
              <a:buFont typeface="Arial"/>
              <a:buChar char="•"/>
            </a:pPr>
            <a:r>
              <a:rPr lang="en-US" sz="1130">
                <a:solidFill>
                  <a:srgbClr val="FD8284"/>
                </a:solidFill>
              </a:rPr>
              <a:t>Definér KPI'er</a:t>
            </a:r>
            <a:r>
              <a:rPr lang="en-US" sz="1130">
                <a:solidFill>
                  <a:srgbClr val="FD8284"/>
                </a:solidFill>
              </a:rPr>
              <a:t>: </a:t>
            </a:r>
            <a:r>
              <a:rPr lang="en-US" sz="1130"/>
              <a:t>Definér målbare KPI'er for at måle din plans succes. Hvordan vil du måle din succes? Brug de metrikker, der giver mening i forhold til ændringen</a:t>
            </a:r>
            <a:r>
              <a:rPr lang="en-US" sz="1130">
                <a:solidFill>
                  <a:schemeClr val="dk1"/>
                </a:solidFill>
              </a:rPr>
              <a:t>.</a:t>
            </a:r>
            <a:endParaRPr sz="1130">
              <a:solidFill>
                <a:schemeClr val="dk1"/>
              </a:solidFill>
            </a:endParaRPr>
          </a:p>
          <a:p>
            <a:pPr indent="0" lvl="0" marL="457200" rtl="0" algn="l">
              <a:lnSpc>
                <a:spcPct val="115000"/>
              </a:lnSpc>
              <a:spcBef>
                <a:spcPts val="0"/>
              </a:spcBef>
              <a:spcAft>
                <a:spcPts val="0"/>
              </a:spcAft>
              <a:buNone/>
            </a:pPr>
            <a:r>
              <a:t/>
            </a:r>
            <a:endParaRPr sz="1130"/>
          </a:p>
          <a:p>
            <a:pPr indent="0" lvl="0" marL="0" rtl="0" algn="l">
              <a:lnSpc>
                <a:spcPct val="95000"/>
              </a:lnSpc>
              <a:spcBef>
                <a:spcPts val="0"/>
              </a:spcBef>
              <a:spcAft>
                <a:spcPts val="0"/>
              </a:spcAft>
              <a:buSzPts val="1759"/>
              <a:buNone/>
            </a:pPr>
            <a:r>
              <a:rPr lang="en-US" sz="1517">
                <a:solidFill>
                  <a:srgbClr val="FD8284"/>
                </a:solidFill>
              </a:rPr>
              <a:t>Trin</a:t>
            </a:r>
            <a:r>
              <a:rPr lang="en-US" sz="1517">
                <a:solidFill>
                  <a:srgbClr val="FD8284"/>
                </a:solidFill>
              </a:rPr>
              <a:t> 2: Byg dit team</a:t>
            </a:r>
            <a:endParaRPr sz="1827"/>
          </a:p>
          <a:p>
            <a:pPr indent="0" lvl="0" marL="0" rtl="0" algn="l">
              <a:lnSpc>
                <a:spcPct val="95000"/>
              </a:lnSpc>
              <a:spcBef>
                <a:spcPts val="0"/>
              </a:spcBef>
              <a:spcAft>
                <a:spcPts val="0"/>
              </a:spcAft>
              <a:buSzPts val="1759"/>
              <a:buNone/>
            </a:pPr>
            <a:r>
              <a:t/>
            </a:r>
            <a:endParaRPr sz="432">
              <a:solidFill>
                <a:srgbClr val="FD8284"/>
              </a:solidFill>
            </a:endParaRPr>
          </a:p>
          <a:p>
            <a:pPr indent="0" lvl="0" marL="0" rtl="0" algn="l">
              <a:lnSpc>
                <a:spcPct val="95000"/>
              </a:lnSpc>
              <a:spcBef>
                <a:spcPts val="0"/>
              </a:spcBef>
              <a:spcAft>
                <a:spcPts val="0"/>
              </a:spcAft>
              <a:buSzPts val="1759"/>
              <a:buNone/>
            </a:pPr>
            <a:r>
              <a:t/>
            </a:r>
            <a:endParaRPr sz="432">
              <a:solidFill>
                <a:schemeClr val="dk1"/>
              </a:solidFill>
            </a:endParaRPr>
          </a:p>
          <a:p>
            <a:pPr indent="-276825" lvl="0" marL="285750" rtl="0" algn="l">
              <a:lnSpc>
                <a:spcPct val="95000"/>
              </a:lnSpc>
              <a:spcBef>
                <a:spcPts val="0"/>
              </a:spcBef>
              <a:spcAft>
                <a:spcPts val="0"/>
              </a:spcAft>
              <a:buSzPts val="1959"/>
              <a:buFont typeface="Arial"/>
              <a:buChar char="•"/>
            </a:pPr>
            <a:r>
              <a:rPr lang="en-US" sz="1130"/>
              <a:t>Prioritér at opbygge et stærkt change management-team med de </a:t>
            </a:r>
            <a:r>
              <a:rPr lang="en-US" sz="1130">
                <a:solidFill>
                  <a:srgbClr val="F58C8D"/>
                </a:solidFill>
              </a:rPr>
              <a:t>nødvendige ressourcer</a:t>
            </a:r>
            <a:r>
              <a:rPr lang="en-US" sz="1130"/>
              <a:t> ved at overveje personer i lederstillinger fra forskellige afdelinger (inklusive finans).</a:t>
            </a:r>
            <a:endParaRPr sz="1827"/>
          </a:p>
          <a:p>
            <a:pPr indent="-276825" lvl="0" marL="285750" rtl="0" algn="l">
              <a:lnSpc>
                <a:spcPct val="95000"/>
              </a:lnSpc>
              <a:spcBef>
                <a:spcPts val="0"/>
              </a:spcBef>
              <a:spcAft>
                <a:spcPts val="0"/>
              </a:spcAft>
              <a:buSzPts val="1959"/>
              <a:buFont typeface="Arial"/>
              <a:buChar char="•"/>
            </a:pPr>
            <a:r>
              <a:rPr lang="en-US" sz="1130"/>
              <a:t>At bygge </a:t>
            </a:r>
            <a:r>
              <a:rPr lang="en-US" sz="1130">
                <a:solidFill>
                  <a:srgbClr val="F58C8D"/>
                </a:solidFill>
              </a:rPr>
              <a:t>alliancer</a:t>
            </a:r>
            <a:r>
              <a:rPr lang="en-US" sz="1130"/>
              <a:t> med forskellige afdelinger gør det lettere at kommunikere og uddanne resten af teamet om ændringerne og give støtte gennem hele ændringsprocessen</a:t>
            </a:r>
            <a:r>
              <a:rPr lang="en-US" sz="1130">
                <a:solidFill>
                  <a:schemeClr val="dk1"/>
                </a:solidFill>
              </a:rPr>
              <a:t>.</a:t>
            </a:r>
            <a:endParaRPr sz="1130">
              <a:solidFill>
                <a:schemeClr val="dk1"/>
              </a:solidFill>
            </a:endParaRPr>
          </a:p>
          <a:p>
            <a:pPr indent="-209550" lvl="0" marL="342900" rtl="0" algn="l">
              <a:lnSpc>
                <a:spcPct val="115000"/>
              </a:lnSpc>
              <a:spcBef>
                <a:spcPts val="0"/>
              </a:spcBef>
              <a:spcAft>
                <a:spcPts val="0"/>
              </a:spcAft>
              <a:buSzPts val="1759"/>
              <a:buFont typeface="Arial"/>
              <a:buNone/>
            </a:pPr>
            <a:r>
              <a:t/>
            </a:r>
            <a:endParaRPr sz="1904">
              <a:solidFill>
                <a:schemeClr val="dk1"/>
              </a:solidFill>
            </a:endParaRPr>
          </a:p>
          <a:p>
            <a:pPr indent="0" lvl="0" marL="0" rtl="0" algn="l">
              <a:lnSpc>
                <a:spcPct val="95000"/>
              </a:lnSpc>
              <a:spcBef>
                <a:spcPts val="0"/>
              </a:spcBef>
              <a:spcAft>
                <a:spcPts val="0"/>
              </a:spcAft>
              <a:buSzPts val="1759"/>
              <a:buNone/>
            </a:pPr>
            <a:r>
              <a:t/>
            </a:r>
            <a:endParaRPr sz="1827">
              <a:solidFill>
                <a:srgbClr val="FD8284"/>
              </a:solidFill>
            </a:endParaRPr>
          </a:p>
          <a:p>
            <a:pPr indent="0" lvl="0" marL="0" rtl="0" algn="l">
              <a:lnSpc>
                <a:spcPct val="95000"/>
              </a:lnSpc>
              <a:spcBef>
                <a:spcPts val="0"/>
              </a:spcBef>
              <a:spcAft>
                <a:spcPts val="0"/>
              </a:spcAft>
              <a:buSzPts val="1759"/>
              <a:buNone/>
            </a:pPr>
            <a:r>
              <a:t/>
            </a:r>
            <a:endParaRPr sz="1827">
              <a:solidFill>
                <a:schemeClr val="dk1"/>
              </a:solidFill>
            </a:endParaRPr>
          </a:p>
        </p:txBody>
      </p:sp>
      <p:pic>
        <p:nvPicPr>
          <p:cNvPr id="241" name="Google Shape;241;p1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42" name="Google Shape;242;p15"/>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6"/>
          <p:cNvSpPr txBox="1"/>
          <p:nvPr>
            <p:ph idx="1" type="body"/>
          </p:nvPr>
        </p:nvSpPr>
        <p:spPr>
          <a:xfrm>
            <a:off x="855905" y="541539"/>
            <a:ext cx="7169508" cy="4404130"/>
          </a:xfrm>
          <a:prstGeom prst="rect">
            <a:avLst/>
          </a:prstGeom>
          <a:noFill/>
          <a:ln>
            <a:noFill/>
          </a:ln>
        </p:spPr>
        <p:txBody>
          <a:bodyPr anchorCtr="0" anchor="t" bIns="91425" lIns="91425" spcFirstLastPara="1" rIns="91425" wrap="square" tIns="91425">
            <a:normAutofit fontScale="47500" lnSpcReduction="20000"/>
          </a:bodyPr>
          <a:lstStyle/>
          <a:p>
            <a:pPr indent="0" lvl="0" marL="0" rtl="0" algn="l">
              <a:lnSpc>
                <a:spcPct val="115000"/>
              </a:lnSpc>
              <a:spcBef>
                <a:spcPts val="0"/>
              </a:spcBef>
              <a:spcAft>
                <a:spcPts val="0"/>
              </a:spcAft>
              <a:buSzPct val="136363"/>
              <a:buNone/>
            </a:pPr>
            <a:r>
              <a:rPr lang="en-US" sz="2800">
                <a:solidFill>
                  <a:srgbClr val="FD8284"/>
                </a:solidFill>
              </a:rPr>
              <a:t>Step 3: </a:t>
            </a:r>
            <a:r>
              <a:rPr lang="en-US" sz="2800">
                <a:solidFill>
                  <a:srgbClr val="FD8284"/>
                </a:solidFill>
              </a:rPr>
              <a:t>Udvikl din plan med dit sammensatte team</a:t>
            </a:r>
            <a:endParaRPr/>
          </a:p>
          <a:p>
            <a:pPr indent="0" lvl="0" marL="0" rtl="0" algn="l">
              <a:lnSpc>
                <a:spcPct val="115000"/>
              </a:lnSpc>
              <a:spcBef>
                <a:spcPts val="0"/>
              </a:spcBef>
              <a:spcAft>
                <a:spcPts val="0"/>
              </a:spcAft>
              <a:buSzPts val="1814"/>
              <a:buNone/>
            </a:pPr>
            <a:r>
              <a:t/>
            </a:r>
            <a:endParaRPr sz="600">
              <a:solidFill>
                <a:srgbClr val="FD8284"/>
              </a:solidFill>
            </a:endParaRPr>
          </a:p>
          <a:p>
            <a:pPr indent="0" lvl="0" marL="0" rtl="0" algn="l">
              <a:lnSpc>
                <a:spcPct val="115000"/>
              </a:lnSpc>
              <a:spcBef>
                <a:spcPts val="0"/>
              </a:spcBef>
              <a:spcAft>
                <a:spcPts val="0"/>
              </a:spcAft>
              <a:buSzPts val="1814"/>
              <a:buNone/>
            </a:pPr>
            <a:r>
              <a:t/>
            </a:r>
            <a:endParaRPr sz="600">
              <a:solidFill>
                <a:schemeClr val="dk1"/>
              </a:solidFill>
            </a:endParaRPr>
          </a:p>
          <a:p>
            <a:pPr indent="-324715" lvl="0" marL="342900" rtl="0" algn="l">
              <a:lnSpc>
                <a:spcPct val="135000"/>
              </a:lnSpc>
              <a:spcBef>
                <a:spcPts val="0"/>
              </a:spcBef>
              <a:spcAft>
                <a:spcPts val="0"/>
              </a:spcAft>
              <a:buSzPct val="173553"/>
              <a:buFont typeface="Arial"/>
              <a:buChar char="•"/>
            </a:pPr>
            <a:r>
              <a:rPr lang="en-US" sz="2200">
                <a:solidFill>
                  <a:srgbClr val="FD8284"/>
                </a:solidFill>
              </a:rPr>
              <a:t>Opret en opgaveliste</a:t>
            </a:r>
            <a:r>
              <a:rPr lang="en-US" sz="2200">
                <a:solidFill>
                  <a:srgbClr val="FD8284"/>
                </a:solidFill>
              </a:rPr>
              <a:t>: </a:t>
            </a:r>
            <a:r>
              <a:rPr lang="en-US" sz="2200"/>
              <a:t>Dette er en tjekliste over handlinger, der skal udføres for at opnå dine mål. Den holder dit team på sporet og er nem at henvise til, når næste skridt skal fastlægges</a:t>
            </a:r>
            <a:r>
              <a:rPr lang="en-US" sz="2200">
                <a:solidFill>
                  <a:schemeClr val="dk1"/>
                </a:solidFill>
              </a:rPr>
              <a:t>. </a:t>
            </a:r>
            <a:endParaRPr/>
          </a:p>
          <a:p>
            <a:pPr indent="-324715" lvl="0" marL="342900" rtl="0" algn="l">
              <a:lnSpc>
                <a:spcPct val="135000"/>
              </a:lnSpc>
              <a:spcBef>
                <a:spcPts val="0"/>
              </a:spcBef>
              <a:spcAft>
                <a:spcPts val="0"/>
              </a:spcAft>
              <a:buSzPct val="173553"/>
              <a:buFont typeface="Arial"/>
              <a:buChar char="•"/>
            </a:pPr>
            <a:r>
              <a:rPr lang="en-US" sz="2200">
                <a:solidFill>
                  <a:srgbClr val="FD8284"/>
                </a:solidFill>
              </a:rPr>
              <a:t>Sæt en tidslinje sammen</a:t>
            </a:r>
            <a:r>
              <a:rPr lang="en-US" sz="2200">
                <a:solidFill>
                  <a:srgbClr val="FD8284"/>
                </a:solidFill>
              </a:rPr>
              <a:t>: </a:t>
            </a:r>
            <a:r>
              <a:rPr lang="en-US" sz="2200"/>
              <a:t>Tildel specifikke deadlines til hver opgave på din liste og sørg for, at disse deadlines overholdes. Hvis nogle opgaver ikke kan gennemføres før implementeringen af ændringer, kan du overveje at justere deres deadlines eller prioritere dem ud fra deres vigtighed og gennemførlighed</a:t>
            </a:r>
            <a:r>
              <a:rPr lang="en-US" sz="2200">
                <a:solidFill>
                  <a:schemeClr val="dk1"/>
                </a:solidFill>
              </a:rPr>
              <a:t>. </a:t>
            </a:r>
            <a:endParaRPr sz="22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209550" lvl="0" marL="342900" rtl="0" algn="l">
              <a:lnSpc>
                <a:spcPct val="135000"/>
              </a:lnSpc>
              <a:spcBef>
                <a:spcPts val="0"/>
              </a:spcBef>
              <a:spcAft>
                <a:spcPts val="0"/>
              </a:spcAft>
              <a:buSzPct val="272727"/>
              <a:buFont typeface="Arial"/>
              <a:buNone/>
            </a:pPr>
            <a:r>
              <a:t/>
            </a:r>
            <a:endParaRPr sz="1400">
              <a:solidFill>
                <a:schemeClr val="dk1"/>
              </a:solidFill>
            </a:endParaRPr>
          </a:p>
          <a:p>
            <a:pPr indent="0" lvl="0" marL="0" rtl="0" algn="l">
              <a:lnSpc>
                <a:spcPct val="115000"/>
              </a:lnSpc>
              <a:spcBef>
                <a:spcPts val="0"/>
              </a:spcBef>
              <a:spcAft>
                <a:spcPts val="0"/>
              </a:spcAft>
              <a:buSzPct val="136363"/>
              <a:buNone/>
            </a:pPr>
            <a:r>
              <a:rPr lang="en-US" sz="2800">
                <a:solidFill>
                  <a:srgbClr val="FD8284"/>
                </a:solidFill>
              </a:rPr>
              <a:t>Trin 4: Opret en kommunikationsstrategi</a:t>
            </a:r>
            <a:endParaRPr/>
          </a:p>
          <a:p>
            <a:pPr indent="0" lvl="0" marL="0" rtl="0" algn="l">
              <a:lnSpc>
                <a:spcPct val="115000"/>
              </a:lnSpc>
              <a:spcBef>
                <a:spcPts val="0"/>
              </a:spcBef>
              <a:spcAft>
                <a:spcPts val="0"/>
              </a:spcAft>
              <a:buSzPts val="1814"/>
              <a:buNone/>
            </a:pPr>
            <a:r>
              <a:t/>
            </a:r>
            <a:endParaRPr sz="600">
              <a:solidFill>
                <a:srgbClr val="FD8284"/>
              </a:solidFill>
            </a:endParaRPr>
          </a:p>
          <a:p>
            <a:pPr indent="0" lvl="0" marL="0" rtl="0" algn="l">
              <a:lnSpc>
                <a:spcPct val="115000"/>
              </a:lnSpc>
              <a:spcBef>
                <a:spcPts val="0"/>
              </a:spcBef>
              <a:spcAft>
                <a:spcPts val="0"/>
              </a:spcAft>
              <a:buSzPts val="1814"/>
              <a:buNone/>
            </a:pPr>
            <a:r>
              <a:t/>
            </a:r>
            <a:endParaRPr sz="600">
              <a:solidFill>
                <a:schemeClr val="dk1"/>
              </a:solidFill>
            </a:endParaRPr>
          </a:p>
          <a:p>
            <a:pPr indent="-324715" lvl="0" marL="342900" rtl="0" algn="l">
              <a:lnSpc>
                <a:spcPct val="135000"/>
              </a:lnSpc>
              <a:spcBef>
                <a:spcPts val="0"/>
              </a:spcBef>
              <a:spcAft>
                <a:spcPts val="0"/>
              </a:spcAft>
              <a:buSzPct val="173553"/>
              <a:buFont typeface="Arial"/>
              <a:buChar char="•"/>
            </a:pPr>
            <a:r>
              <a:rPr lang="en-US" sz="2200">
                <a:solidFill>
                  <a:srgbClr val="FD8284"/>
                </a:solidFill>
              </a:rPr>
              <a:t>Sørg for, at alle interessenter</a:t>
            </a:r>
            <a:r>
              <a:rPr lang="en-US" sz="2200">
                <a:solidFill>
                  <a:srgbClr val="FD8284"/>
                </a:solidFill>
              </a:rPr>
              <a:t>: </a:t>
            </a:r>
            <a:r>
              <a:rPr lang="en-US" sz="2200"/>
              <a:t>involverede medarbejdere, men muligvis også dine gæster/kunder, leverandører og eksterne partnere er opmærksomme på change management-processen, projektets tidslinje og mål.</a:t>
            </a:r>
            <a:endParaRPr sz="2200"/>
          </a:p>
          <a:p>
            <a:pPr indent="-343765" lvl="0" marL="457200" rtl="0" algn="l">
              <a:lnSpc>
                <a:spcPct val="135000"/>
              </a:lnSpc>
              <a:spcBef>
                <a:spcPts val="0"/>
              </a:spcBef>
              <a:spcAft>
                <a:spcPts val="0"/>
              </a:spcAft>
              <a:buSzPct val="173553"/>
              <a:buFont typeface="Arial"/>
              <a:buChar char="•"/>
            </a:pPr>
            <a:r>
              <a:rPr lang="en-US" sz="2200"/>
              <a:t>Lav en </a:t>
            </a:r>
            <a:r>
              <a:rPr lang="en-US" sz="2200">
                <a:solidFill>
                  <a:srgbClr val="F58C8D"/>
                </a:solidFill>
              </a:rPr>
              <a:t>tidslinje</a:t>
            </a:r>
            <a:r>
              <a:rPr lang="en-US" sz="2200"/>
              <a:t> for, hvor ofte du vil kommunikere opdateringer til disse interessenter.</a:t>
            </a:r>
            <a:endParaRPr sz="2200"/>
          </a:p>
          <a:p>
            <a:pPr indent="-343765" lvl="0" marL="457200" rtl="0" algn="l">
              <a:lnSpc>
                <a:spcPct val="135000"/>
              </a:lnSpc>
              <a:spcBef>
                <a:spcPts val="0"/>
              </a:spcBef>
              <a:spcAft>
                <a:spcPts val="0"/>
              </a:spcAft>
              <a:buSzPct val="173553"/>
              <a:buFont typeface="Arial"/>
              <a:buChar char="•"/>
            </a:pPr>
            <a:r>
              <a:rPr lang="en-US" sz="2200"/>
              <a:t>Hav klare </a:t>
            </a:r>
            <a:r>
              <a:rPr lang="en-US" sz="2200">
                <a:solidFill>
                  <a:srgbClr val="F58C8D"/>
                </a:solidFill>
              </a:rPr>
              <a:t>kommunikations</a:t>
            </a:r>
            <a:r>
              <a:rPr lang="en-US" sz="2200">
                <a:solidFill>
                  <a:srgbClr val="F58C8D"/>
                </a:solidFill>
              </a:rPr>
              <a:t>kanaler</a:t>
            </a:r>
            <a:r>
              <a:rPr lang="en-US" sz="2200"/>
              <a:t> (f.eks. e-mail, telefon eller fysiske møder).</a:t>
            </a:r>
            <a:endParaRPr sz="2200"/>
          </a:p>
          <a:p>
            <a:pPr indent="-343765" lvl="0" marL="457200" rtl="0" algn="l">
              <a:lnSpc>
                <a:spcPct val="135000"/>
              </a:lnSpc>
              <a:spcBef>
                <a:spcPts val="0"/>
              </a:spcBef>
              <a:spcAft>
                <a:spcPts val="0"/>
              </a:spcAft>
              <a:buSzPct val="173553"/>
              <a:buFont typeface="Arial"/>
              <a:buChar char="•"/>
            </a:pPr>
            <a:r>
              <a:rPr lang="en-US" sz="2200"/>
              <a:t>Sikre </a:t>
            </a:r>
            <a:r>
              <a:rPr lang="en-US" sz="2200">
                <a:solidFill>
                  <a:srgbClr val="F58C8D"/>
                </a:solidFill>
              </a:rPr>
              <a:t>forståelse</a:t>
            </a:r>
            <a:r>
              <a:rPr lang="en-US" sz="2200"/>
              <a:t>: Sørg for, at alle forstår virksomhedens change management-processer og procedurer</a:t>
            </a:r>
            <a:endParaRPr>
              <a:solidFill>
                <a:schemeClr val="dk1"/>
              </a:solidFill>
            </a:endParaRPr>
          </a:p>
        </p:txBody>
      </p:sp>
      <p:pic>
        <p:nvPicPr>
          <p:cNvPr id="248" name="Google Shape;248;p1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49" name="Google Shape;249;p16"/>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7"/>
          <p:cNvSpPr txBox="1"/>
          <p:nvPr>
            <p:ph idx="1" type="body"/>
          </p:nvPr>
        </p:nvSpPr>
        <p:spPr>
          <a:xfrm>
            <a:off x="855905" y="541539"/>
            <a:ext cx="7169508" cy="4404130"/>
          </a:xfrm>
          <a:prstGeom prst="rect">
            <a:avLst/>
          </a:prstGeom>
          <a:noFill/>
          <a:ln>
            <a:noFill/>
          </a:ln>
        </p:spPr>
        <p:txBody>
          <a:bodyPr anchorCtr="0" anchor="t" bIns="91425" lIns="91425" spcFirstLastPara="1" rIns="91425" wrap="square" tIns="91425">
            <a:normAutofit fontScale="47500" lnSpcReduction="20000"/>
          </a:bodyPr>
          <a:lstStyle/>
          <a:p>
            <a:pPr indent="0" lvl="0" marL="0" rtl="0" algn="l">
              <a:lnSpc>
                <a:spcPct val="115000"/>
              </a:lnSpc>
              <a:spcBef>
                <a:spcPts val="0"/>
              </a:spcBef>
              <a:spcAft>
                <a:spcPts val="0"/>
              </a:spcAft>
              <a:buSzPct val="159090"/>
              <a:buNone/>
            </a:pPr>
            <a:r>
              <a:rPr lang="en-US" sz="2400">
                <a:solidFill>
                  <a:srgbClr val="FD8284"/>
                </a:solidFill>
              </a:rPr>
              <a:t>Trin 5: Udfør din change management-plan</a:t>
            </a:r>
            <a:endParaRPr/>
          </a:p>
          <a:p>
            <a:pPr indent="0" lvl="0" marL="0" rtl="0" algn="l">
              <a:lnSpc>
                <a:spcPct val="115000"/>
              </a:lnSpc>
              <a:spcBef>
                <a:spcPts val="0"/>
              </a:spcBef>
              <a:spcAft>
                <a:spcPts val="0"/>
              </a:spcAft>
              <a:buSzPct val="159090"/>
              <a:buNone/>
            </a:pPr>
            <a:r>
              <a:t/>
            </a:r>
            <a:endParaRPr sz="2400">
              <a:solidFill>
                <a:schemeClr val="dk1"/>
              </a:solidFill>
            </a:endParaRPr>
          </a:p>
          <a:p>
            <a:pPr indent="-267566" lvl="0" marL="285750" rtl="0" algn="l">
              <a:lnSpc>
                <a:spcPct val="115000"/>
              </a:lnSpc>
              <a:spcBef>
                <a:spcPts val="0"/>
              </a:spcBef>
              <a:spcAft>
                <a:spcPts val="0"/>
              </a:spcAft>
              <a:buSzPct val="159090"/>
              <a:buFont typeface="Arial"/>
              <a:buChar char="•"/>
            </a:pPr>
            <a:r>
              <a:rPr lang="en-US" sz="2400"/>
              <a:t>Dette inkluderer at udføre din </a:t>
            </a:r>
            <a:r>
              <a:rPr lang="en-US" sz="2400">
                <a:solidFill>
                  <a:srgbClr val="F58C8D"/>
                </a:solidFill>
              </a:rPr>
              <a:t>kommunikationsplan</a:t>
            </a:r>
            <a:r>
              <a:rPr lang="en-US" sz="2400"/>
              <a:t>, tilbyde nødvendig træning og overvåge fremdriften</a:t>
            </a:r>
            <a:r>
              <a:rPr lang="en-US" sz="2400">
                <a:solidFill>
                  <a:schemeClr val="dk1"/>
                </a:solidFill>
              </a:rPr>
              <a:t>. </a:t>
            </a:r>
            <a:endParaRPr/>
          </a:p>
          <a:p>
            <a:pPr indent="-267566" lvl="0" marL="285750" rtl="0" algn="l">
              <a:lnSpc>
                <a:spcPct val="115000"/>
              </a:lnSpc>
              <a:spcBef>
                <a:spcPts val="0"/>
              </a:spcBef>
              <a:spcAft>
                <a:spcPts val="0"/>
              </a:spcAft>
              <a:buSzPct val="159090"/>
              <a:buFont typeface="Arial"/>
              <a:buChar char="•"/>
            </a:pPr>
            <a:r>
              <a:rPr lang="en-US" sz="2400">
                <a:solidFill>
                  <a:srgbClr val="FD8284"/>
                </a:solidFill>
              </a:rPr>
              <a:t>Identificér </a:t>
            </a:r>
            <a:r>
              <a:rPr lang="en-US" sz="2400"/>
              <a:t>og håndter hurtigt eventuelle </a:t>
            </a:r>
            <a:r>
              <a:rPr lang="en-US" sz="2400">
                <a:solidFill>
                  <a:srgbClr val="F58C8D"/>
                </a:solidFill>
              </a:rPr>
              <a:t>forhindringer</a:t>
            </a:r>
            <a:r>
              <a:rPr lang="en-US" sz="2400"/>
              <a:t>, der måtte opstå. Dette kan opnås ved at opmuntre medarbejdernes deltagelse i forandringen, være transparent og kommunikativ fra starten, og tage hånd om modstand, der måtte opstå</a:t>
            </a:r>
            <a:r>
              <a:rPr lang="en-US" sz="2400"/>
              <a:t>.</a:t>
            </a:r>
            <a:r>
              <a:rPr lang="en-US" sz="2400">
                <a:solidFill>
                  <a:schemeClr val="dk1"/>
                </a:solidFill>
              </a:rPr>
              <a:t> </a:t>
            </a:r>
            <a:endParaRPr/>
          </a:p>
          <a:p>
            <a:pPr indent="0" lvl="0" marL="0" rtl="0" algn="l">
              <a:lnSpc>
                <a:spcPct val="115000"/>
              </a:lnSpc>
              <a:spcBef>
                <a:spcPts val="0"/>
              </a:spcBef>
              <a:spcAft>
                <a:spcPts val="0"/>
              </a:spcAft>
              <a:buSzPct val="159090"/>
              <a:buNone/>
            </a:pPr>
            <a:r>
              <a:rPr lang="en-US" sz="2400">
                <a:solidFill>
                  <a:srgbClr val="FD8284"/>
                </a:solidFill>
              </a:rPr>
              <a:t>Trin 6: Evaluér, gennemgå og tilpas planen</a:t>
            </a:r>
            <a:endParaRPr/>
          </a:p>
          <a:p>
            <a:pPr indent="0" lvl="0" marL="0" rtl="0" algn="l">
              <a:lnSpc>
                <a:spcPct val="135000"/>
              </a:lnSpc>
              <a:spcBef>
                <a:spcPts val="0"/>
              </a:spcBef>
              <a:spcAft>
                <a:spcPts val="0"/>
              </a:spcAft>
              <a:buSzPct val="159090"/>
              <a:buNone/>
            </a:pPr>
            <a:r>
              <a:rPr lang="en-US" sz="2400"/>
              <a:t>Brug et </a:t>
            </a:r>
            <a:r>
              <a:rPr lang="en-US" sz="2400">
                <a:solidFill>
                  <a:srgbClr val="F58C8D"/>
                </a:solidFill>
              </a:rPr>
              <a:t>system</a:t>
            </a:r>
            <a:r>
              <a:rPr lang="en-US" sz="2400"/>
              <a:t> til at spore ændringer for at overvåge alle ændringer, der foretages. Dette gør det muligt at identificere og afbøde eventuelle problemområder, før de bliver til større problemer</a:t>
            </a:r>
            <a:r>
              <a:rPr lang="en-US" sz="2400">
                <a:solidFill>
                  <a:schemeClr val="dk1"/>
                </a:solidFill>
              </a:rPr>
              <a:t>.</a:t>
            </a:r>
            <a:endParaRPr/>
          </a:p>
          <a:p>
            <a:pPr indent="-324716" lvl="0" marL="342900" rtl="0" algn="l">
              <a:lnSpc>
                <a:spcPct val="135000"/>
              </a:lnSpc>
              <a:spcBef>
                <a:spcPts val="0"/>
              </a:spcBef>
              <a:spcAft>
                <a:spcPts val="0"/>
              </a:spcAft>
              <a:buSzPct val="159090"/>
              <a:buFont typeface="Arial"/>
              <a:buChar char="•"/>
            </a:pPr>
            <a:r>
              <a:rPr lang="en-US" sz="2400"/>
              <a:t>Brug </a:t>
            </a:r>
            <a:r>
              <a:rPr lang="en-US" sz="2400">
                <a:solidFill>
                  <a:srgbClr val="F58C8D"/>
                </a:solidFill>
              </a:rPr>
              <a:t>præstationsindikatorer</a:t>
            </a:r>
            <a:r>
              <a:rPr lang="en-US" sz="2400"/>
              <a:t> til at hjælpe dig med at måle planens succes. Med et samarbejds-KPI-dashboard kan du se, om planen implementeres som planlagt, eller om der er uforudsete bivirkninger</a:t>
            </a:r>
            <a:r>
              <a:rPr lang="en-US" sz="2400">
                <a:solidFill>
                  <a:schemeClr val="dk1"/>
                </a:solidFill>
              </a:rPr>
              <a:t>.</a:t>
            </a:r>
            <a:endParaRPr/>
          </a:p>
          <a:p>
            <a:pPr indent="-324716" lvl="0" marL="342900" rtl="0" algn="l">
              <a:lnSpc>
                <a:spcPct val="135000"/>
              </a:lnSpc>
              <a:spcBef>
                <a:spcPts val="0"/>
              </a:spcBef>
              <a:spcAft>
                <a:spcPts val="0"/>
              </a:spcAft>
              <a:buSzPct val="159090"/>
              <a:buFont typeface="Arial"/>
              <a:buChar char="•"/>
            </a:pPr>
            <a:r>
              <a:rPr lang="en-US" sz="2400">
                <a:solidFill>
                  <a:srgbClr val="F58C8D"/>
                </a:solidFill>
              </a:rPr>
              <a:t>Gennemgå</a:t>
            </a:r>
            <a:r>
              <a:rPr lang="en-US" sz="2400"/>
              <a:t> regelmæssigt teamets </a:t>
            </a:r>
            <a:r>
              <a:rPr lang="en-US" sz="2400">
                <a:solidFill>
                  <a:srgbClr val="F58C8D"/>
                </a:solidFill>
              </a:rPr>
              <a:t>fremdrift</a:t>
            </a:r>
            <a:r>
              <a:rPr lang="en-US" sz="2400"/>
              <a:t> for at sikre, at medarbejderne tager forandringerne til sig, og at alle vellykkede ændringsinitiativer bliver indarbejdet i fremtidige change management-planer</a:t>
            </a:r>
            <a:r>
              <a:rPr lang="en-US" sz="2400">
                <a:solidFill>
                  <a:schemeClr val="dk1"/>
                </a:solidFill>
              </a:rPr>
              <a:t>.</a:t>
            </a:r>
            <a:endParaRPr/>
          </a:p>
          <a:p>
            <a:pPr indent="-209550" lvl="0" marL="342900" rtl="0" algn="l">
              <a:lnSpc>
                <a:spcPct val="135000"/>
              </a:lnSpc>
              <a:spcBef>
                <a:spcPts val="0"/>
              </a:spcBef>
              <a:spcAft>
                <a:spcPts val="0"/>
              </a:spcAft>
              <a:buSzPct val="173553"/>
              <a:buFont typeface="Arial"/>
              <a:buNone/>
            </a:pPr>
            <a:r>
              <a:t/>
            </a:r>
            <a:endParaRPr sz="2200">
              <a:solidFill>
                <a:schemeClr val="dk1"/>
              </a:solidFill>
            </a:endParaRPr>
          </a:p>
          <a:p>
            <a:pPr indent="0" lvl="0" marL="0" rtl="0" algn="l">
              <a:lnSpc>
                <a:spcPct val="115000"/>
              </a:lnSpc>
              <a:spcBef>
                <a:spcPts val="0"/>
              </a:spcBef>
              <a:spcAft>
                <a:spcPts val="0"/>
              </a:spcAft>
              <a:buSzPct val="181818"/>
              <a:buNone/>
            </a:pPr>
            <a:r>
              <a:t/>
            </a:r>
            <a:endParaRPr>
              <a:solidFill>
                <a:srgbClr val="FD8284"/>
              </a:solidFill>
            </a:endParaRPr>
          </a:p>
          <a:p>
            <a:pPr indent="0" lvl="0" marL="0" rtl="0" algn="l">
              <a:lnSpc>
                <a:spcPct val="115000"/>
              </a:lnSpc>
              <a:spcBef>
                <a:spcPts val="0"/>
              </a:spcBef>
              <a:spcAft>
                <a:spcPts val="0"/>
              </a:spcAft>
              <a:buSzPct val="181818"/>
              <a:buNone/>
            </a:pPr>
            <a:r>
              <a:t/>
            </a:r>
            <a:endParaRPr>
              <a:solidFill>
                <a:schemeClr val="dk1"/>
              </a:solidFill>
            </a:endParaRPr>
          </a:p>
        </p:txBody>
      </p:sp>
      <p:pic>
        <p:nvPicPr>
          <p:cNvPr id="255" name="Google Shape;255;p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56" name="Google Shape;256;p17"/>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8"/>
          <p:cNvSpPr txBox="1"/>
          <p:nvPr>
            <p:ph idx="1" type="body"/>
          </p:nvPr>
        </p:nvSpPr>
        <p:spPr>
          <a:xfrm>
            <a:off x="2166675" y="990325"/>
            <a:ext cx="5811000" cy="377850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2100"/>
              <a:buChar char="●"/>
            </a:pPr>
            <a:r>
              <a:rPr lang="en-US" sz="1400"/>
              <a:t>Både teamwork og samarbejde involverer en </a:t>
            </a:r>
            <a:r>
              <a:rPr lang="en-US" sz="1400">
                <a:solidFill>
                  <a:srgbClr val="F58C8D"/>
                </a:solidFill>
              </a:rPr>
              <a:t>gruppe</a:t>
            </a:r>
            <a:r>
              <a:rPr lang="en-US" sz="1400"/>
              <a:t> mennesker, der </a:t>
            </a:r>
            <a:r>
              <a:rPr lang="en-US" sz="1400">
                <a:solidFill>
                  <a:srgbClr val="F58C8D"/>
                </a:solidFill>
              </a:rPr>
              <a:t>arbejder sammen</a:t>
            </a:r>
            <a:r>
              <a:rPr lang="en-US" sz="1400"/>
              <a:t> for at nå et fælles mål</a:t>
            </a:r>
            <a:r>
              <a:rPr lang="en-US" sz="1400">
                <a:solidFill>
                  <a:schemeClr val="dk1"/>
                </a:solidFill>
              </a:rPr>
              <a:t>. </a:t>
            </a:r>
            <a:endParaRPr sz="1400">
              <a:solidFill>
                <a:schemeClr val="dk1"/>
              </a:solidFill>
            </a:endParaRPr>
          </a:p>
          <a:p>
            <a:pPr indent="-285750" lvl="0" marL="285750" rtl="0" algn="l">
              <a:lnSpc>
                <a:spcPct val="115000"/>
              </a:lnSpc>
              <a:spcBef>
                <a:spcPts val="0"/>
              </a:spcBef>
              <a:spcAft>
                <a:spcPts val="0"/>
              </a:spcAft>
              <a:buSzPts val="2100"/>
              <a:buChar char="●"/>
            </a:pPr>
            <a:r>
              <a:rPr lang="en-US" sz="1400"/>
              <a:t>Den </a:t>
            </a:r>
            <a:r>
              <a:rPr lang="en-US" sz="1400">
                <a:solidFill>
                  <a:srgbClr val="F58C8D"/>
                </a:solidFill>
              </a:rPr>
              <a:t>vigtigste forskel</a:t>
            </a:r>
            <a:r>
              <a:rPr lang="en-US" sz="1400"/>
              <a:t> mellem samarbejde og teamwork er, at mens teamwork kombinerer de individuelle indsats fra alle teammedlemmer for at opnå et mål, gennemfører folk, der arbejder sammen, et projekt kollektivt</a:t>
            </a:r>
            <a:r>
              <a:rPr lang="en-US" sz="1400">
                <a:solidFill>
                  <a:schemeClr val="dk1"/>
                </a:solidFill>
              </a:rPr>
              <a:t>. </a:t>
            </a:r>
            <a:endParaRPr/>
          </a:p>
          <a:p>
            <a:pPr indent="-342900" lvl="0" marL="342900" rtl="0" algn="l">
              <a:lnSpc>
                <a:spcPct val="115000"/>
              </a:lnSpc>
              <a:spcBef>
                <a:spcPts val="0"/>
              </a:spcBef>
              <a:spcAft>
                <a:spcPts val="0"/>
              </a:spcAft>
              <a:buSzPts val="2100"/>
              <a:buChar char="●"/>
            </a:pPr>
            <a:r>
              <a:rPr lang="en-US" sz="2000">
                <a:solidFill>
                  <a:srgbClr val="FD8284"/>
                </a:solidFill>
              </a:rPr>
              <a:t>🗹</a:t>
            </a:r>
            <a:r>
              <a:rPr lang="en-US" sz="1400">
                <a:solidFill>
                  <a:srgbClr val="FD8284"/>
                </a:solidFill>
              </a:rPr>
              <a:t> Øvelse</a:t>
            </a:r>
            <a:endParaRPr/>
          </a:p>
          <a:p>
            <a:pPr indent="-152400" lvl="0" marL="285750" rtl="0" algn="l">
              <a:spcBef>
                <a:spcPts val="0"/>
              </a:spcBef>
              <a:spcAft>
                <a:spcPts val="0"/>
              </a:spcAft>
              <a:buNone/>
            </a:pPr>
            <a:r>
              <a:rPr lang="en-US" sz="1400"/>
              <a:t>Afhold en hurtig brainstormingsession:</a:t>
            </a:r>
            <a:endParaRPr sz="1400"/>
          </a:p>
          <a:p>
            <a:pPr indent="-152400" lvl="0" marL="285750" rtl="0" algn="l">
              <a:lnSpc>
                <a:spcPct val="115000"/>
              </a:lnSpc>
              <a:spcBef>
                <a:spcPts val="0"/>
              </a:spcBef>
              <a:spcAft>
                <a:spcPts val="0"/>
              </a:spcAft>
              <a:buSzPts val="2100"/>
              <a:buFont typeface="Arial"/>
              <a:buNone/>
            </a:pPr>
            <a:r>
              <a:rPr lang="en-US" sz="1400"/>
              <a:t>Hvilke muligheder er der for at styrke teamwork og</a:t>
            </a:r>
            <a:endParaRPr sz="1400"/>
          </a:p>
          <a:p>
            <a:pPr indent="-152400" lvl="0" marL="285750" rtl="0" algn="l">
              <a:lnSpc>
                <a:spcPct val="115000"/>
              </a:lnSpc>
              <a:spcBef>
                <a:spcPts val="0"/>
              </a:spcBef>
              <a:spcAft>
                <a:spcPts val="0"/>
              </a:spcAft>
              <a:buSzPts val="2100"/>
              <a:buFont typeface="Arial"/>
              <a:buNone/>
            </a:pPr>
            <a:r>
              <a:rPr lang="en-US" sz="1400"/>
              <a:t>samarbejde inden for teamet, især med</a:t>
            </a:r>
            <a:endParaRPr sz="1400"/>
          </a:p>
          <a:p>
            <a:pPr indent="-152400" lvl="0" marL="285750" rtl="0" algn="l">
              <a:lnSpc>
                <a:spcPct val="115000"/>
              </a:lnSpc>
              <a:spcBef>
                <a:spcPts val="0"/>
              </a:spcBef>
              <a:spcAft>
                <a:spcPts val="0"/>
              </a:spcAft>
              <a:buSzPts val="2100"/>
              <a:buFont typeface="Arial"/>
              <a:buNone/>
            </a:pPr>
            <a:r>
              <a:rPr lang="en-US" sz="1400"/>
              <a:t>medarbejdere/kolleger med autisme</a:t>
            </a:r>
            <a:endParaRPr sz="1400"/>
          </a:p>
          <a:p>
            <a:pPr indent="-152400" lvl="0" marL="285750" rtl="0" algn="l">
              <a:lnSpc>
                <a:spcPct val="115000"/>
              </a:lnSpc>
              <a:spcBef>
                <a:spcPts val="0"/>
              </a:spcBef>
              <a:spcAft>
                <a:spcPts val="0"/>
              </a:spcAft>
              <a:buSzPts val="2100"/>
              <a:buFont typeface="Arial"/>
              <a:buNone/>
            </a:pPr>
            <a:r>
              <a:t/>
            </a:r>
            <a:endParaRPr sz="1400">
              <a:solidFill>
                <a:schemeClr val="dk1"/>
              </a:solidFill>
            </a:endParaRPr>
          </a:p>
        </p:txBody>
      </p:sp>
      <p:sp>
        <p:nvSpPr>
          <p:cNvPr id="262" name="Google Shape;262;p18"/>
          <p:cNvSpPr txBox="1"/>
          <p:nvPr/>
        </p:nvSpPr>
        <p:spPr>
          <a:xfrm>
            <a:off x="1910651" y="387968"/>
            <a:ext cx="7109179" cy="694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n-US" sz="2000">
                <a:solidFill>
                  <a:srgbClr val="FD8284"/>
                </a:solidFill>
                <a:latin typeface="Comfortaa"/>
                <a:ea typeface="Comfortaa"/>
                <a:cs typeface="Comfortaa"/>
                <a:sym typeface="Comfortaa"/>
              </a:rPr>
              <a:t>Teamwork og samarbejde i Hostprojektets forandringsledelseproces</a:t>
            </a:r>
            <a:endParaRPr b="1" sz="2000">
              <a:solidFill>
                <a:srgbClr val="FD8284"/>
              </a:solidFill>
              <a:latin typeface="Comfortaa"/>
              <a:ea typeface="Comfortaa"/>
              <a:cs typeface="Comfortaa"/>
              <a:sym typeface="Comfortaa"/>
            </a:endParaRPr>
          </a:p>
          <a:p>
            <a:pPr indent="0" lvl="0" marL="0" marR="0" rtl="0" algn="l">
              <a:lnSpc>
                <a:spcPct val="100000"/>
              </a:lnSpc>
              <a:spcBef>
                <a:spcPts val="1200"/>
              </a:spcBef>
              <a:spcAft>
                <a:spcPts val="0"/>
              </a:spcAft>
              <a:buClr>
                <a:srgbClr val="000000"/>
              </a:buClr>
              <a:buSzPts val="2000"/>
              <a:buFont typeface="Arial"/>
              <a:buNone/>
            </a:pPr>
            <a:r>
              <a:t/>
            </a:r>
            <a:endParaRPr b="1" sz="2000">
              <a:solidFill>
                <a:srgbClr val="FD8284"/>
              </a:solidFill>
              <a:latin typeface="Comfortaa"/>
              <a:ea typeface="Comfortaa"/>
              <a:cs typeface="Comfortaa"/>
              <a:sym typeface="Comfortaa"/>
            </a:endParaRPr>
          </a:p>
        </p:txBody>
      </p:sp>
      <p:pic>
        <p:nvPicPr>
          <p:cNvPr id="263" name="Google Shape;263;p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64" name="Google Shape;264;p18"/>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19"/>
          <p:cNvSpPr txBox="1"/>
          <p:nvPr>
            <p:ph idx="1" type="body"/>
          </p:nvPr>
        </p:nvSpPr>
        <p:spPr>
          <a:xfrm>
            <a:off x="1100161" y="1327590"/>
            <a:ext cx="8282400" cy="4173600"/>
          </a:xfrm>
          <a:prstGeom prst="rect">
            <a:avLst/>
          </a:prstGeom>
          <a:noFill/>
          <a:ln>
            <a:noFill/>
          </a:ln>
        </p:spPr>
        <p:txBody>
          <a:bodyPr anchorCtr="0" anchor="t" bIns="91425" lIns="91425" spcFirstLastPara="1" rIns="91425" wrap="square" tIns="91425">
            <a:normAutofit/>
          </a:bodyPr>
          <a:lstStyle/>
          <a:p>
            <a:pPr indent="-361950" lvl="0" marL="457200" rtl="0" algn="l">
              <a:spcBef>
                <a:spcPts val="0"/>
              </a:spcBef>
              <a:spcAft>
                <a:spcPts val="0"/>
              </a:spcAft>
              <a:buSzPts val="2100"/>
              <a:buFont typeface="Arial"/>
              <a:buChar char="•"/>
            </a:pPr>
            <a:r>
              <a:rPr lang="en-US" sz="1600"/>
              <a:t>Skab eventuel nødvendig ny infrastruktur/miljø på arbejdspladsen</a:t>
            </a:r>
            <a:endParaRPr sz="1600"/>
          </a:p>
          <a:p>
            <a:pPr indent="-361950" lvl="0" marL="457200" rtl="0" algn="l">
              <a:spcBef>
                <a:spcPts val="0"/>
              </a:spcBef>
              <a:spcAft>
                <a:spcPts val="0"/>
              </a:spcAft>
              <a:buSzPts val="2100"/>
              <a:buFont typeface="Arial"/>
              <a:buChar char="•"/>
            </a:pPr>
            <a:r>
              <a:rPr lang="en-US" sz="1600"/>
              <a:t>Klarlæg roller</a:t>
            </a:r>
            <a:endParaRPr sz="1600"/>
          </a:p>
          <a:p>
            <a:pPr indent="-361950" lvl="0" marL="457200" rtl="0" algn="l">
              <a:spcBef>
                <a:spcPts val="0"/>
              </a:spcBef>
              <a:spcAft>
                <a:spcPts val="0"/>
              </a:spcAft>
              <a:buSzPts val="2100"/>
              <a:buFont typeface="Arial"/>
              <a:buChar char="•"/>
            </a:pPr>
            <a:r>
              <a:rPr lang="en-US" sz="1600"/>
              <a:t>Skab åbne kommunikationskanaler</a:t>
            </a:r>
            <a:endParaRPr sz="1600"/>
          </a:p>
          <a:p>
            <a:pPr indent="-361950" lvl="0" marL="457200" rtl="0" algn="l">
              <a:spcBef>
                <a:spcPts val="0"/>
              </a:spcBef>
              <a:spcAft>
                <a:spcPts val="0"/>
              </a:spcAft>
              <a:buSzPts val="2100"/>
              <a:buFont typeface="Arial"/>
              <a:buChar char="•"/>
            </a:pPr>
            <a:r>
              <a:rPr lang="en-US" sz="1600"/>
              <a:t>Etabler intentionelt lederskab</a:t>
            </a:r>
            <a:endParaRPr sz="1600"/>
          </a:p>
          <a:p>
            <a:pPr indent="-361950" lvl="0" marL="457200" rtl="0" algn="l">
              <a:spcBef>
                <a:spcPts val="0"/>
              </a:spcBef>
              <a:spcAft>
                <a:spcPts val="0"/>
              </a:spcAft>
              <a:buSzPts val="2100"/>
              <a:buFont typeface="Arial"/>
              <a:buChar char="•"/>
            </a:pPr>
            <a:r>
              <a:rPr lang="en-US" sz="1600"/>
              <a:t>Lad lederskabet ændre sig</a:t>
            </a:r>
            <a:endParaRPr sz="1600"/>
          </a:p>
          <a:p>
            <a:pPr indent="-361950" lvl="0" marL="457200" rtl="0" algn="l">
              <a:spcBef>
                <a:spcPts val="0"/>
              </a:spcBef>
              <a:spcAft>
                <a:spcPts val="0"/>
              </a:spcAft>
              <a:buSzPts val="2100"/>
              <a:buFont typeface="Arial"/>
              <a:buChar char="•"/>
            </a:pPr>
            <a:r>
              <a:rPr lang="en-US" sz="1600"/>
              <a:t>Gør forandring til et positivt skridt</a:t>
            </a:r>
            <a:endParaRPr sz="1600"/>
          </a:p>
          <a:p>
            <a:pPr indent="-361950" lvl="0" marL="457200" rtl="0" algn="l">
              <a:spcBef>
                <a:spcPts val="0"/>
              </a:spcBef>
              <a:spcAft>
                <a:spcPts val="0"/>
              </a:spcAft>
              <a:buSzPts val="2100"/>
              <a:buFont typeface="Arial"/>
              <a:buChar char="•"/>
            </a:pPr>
            <a:r>
              <a:rPr lang="en-US" sz="1600"/>
              <a:t>Fejr individualitet</a:t>
            </a:r>
            <a:endParaRPr sz="1600"/>
          </a:p>
          <a:p>
            <a:pPr indent="-361950" lvl="0" marL="457200" rtl="0" algn="l">
              <a:spcBef>
                <a:spcPts val="0"/>
              </a:spcBef>
              <a:spcAft>
                <a:spcPts val="0"/>
              </a:spcAft>
              <a:buSzPts val="2100"/>
              <a:buFont typeface="Arial"/>
              <a:buChar char="•"/>
            </a:pPr>
            <a:r>
              <a:rPr lang="en-US" sz="1600"/>
              <a:t>Forbliv nysgerrig</a:t>
            </a:r>
            <a:endParaRPr sz="1600"/>
          </a:p>
          <a:p>
            <a:pPr indent="-361950" lvl="0" marL="457200" rtl="0" algn="l">
              <a:spcBef>
                <a:spcPts val="0"/>
              </a:spcBef>
              <a:spcAft>
                <a:spcPts val="0"/>
              </a:spcAft>
              <a:buSzPts val="2100"/>
              <a:buFont typeface="Arial"/>
              <a:buChar char="•"/>
            </a:pPr>
            <a:r>
              <a:rPr lang="en-US" sz="1600"/>
              <a:t>Skab gruppeløsning af problemer</a:t>
            </a:r>
            <a:endParaRPr sz="1600"/>
          </a:p>
          <a:p>
            <a:pPr indent="-361950" lvl="0" marL="457200" rtl="0" algn="l">
              <a:spcBef>
                <a:spcPts val="0"/>
              </a:spcBef>
              <a:spcAft>
                <a:spcPts val="0"/>
              </a:spcAft>
              <a:buSzPts val="2100"/>
              <a:buFont typeface="Arial"/>
              <a:buChar char="•"/>
            </a:pPr>
            <a:r>
              <a:rPr lang="en-US" sz="1600"/>
              <a:t>Vær et forbillede for adfærd</a:t>
            </a:r>
            <a:endParaRPr sz="1600"/>
          </a:p>
        </p:txBody>
      </p:sp>
      <p:sp>
        <p:nvSpPr>
          <p:cNvPr id="270" name="Google Shape;270;p19"/>
          <p:cNvSpPr/>
          <p:nvPr/>
        </p:nvSpPr>
        <p:spPr>
          <a:xfrm>
            <a:off x="289343" y="325746"/>
            <a:ext cx="8180400" cy="1107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lang="en-US" sz="2200">
                <a:solidFill>
                  <a:srgbClr val="FD8284"/>
                </a:solidFill>
                <a:latin typeface="Comfortaa"/>
                <a:ea typeface="Comfortaa"/>
                <a:cs typeface="Comfortaa"/>
                <a:sym typeface="Comfortaa"/>
              </a:rPr>
              <a:t>Effektive strategier/måder at opnå samarbejde og teamwork i en forandringsledelsesproces for at involvere (nye) teammedlemmer med autisme</a:t>
            </a:r>
            <a:r>
              <a:rPr b="1" i="0" lang="en-US" sz="2200" u="none" cap="none" strike="noStrike">
                <a:solidFill>
                  <a:srgbClr val="FD8284"/>
                </a:solidFill>
                <a:latin typeface="Comfortaa"/>
                <a:ea typeface="Comfortaa"/>
                <a:cs typeface="Comfortaa"/>
                <a:sym typeface="Comfortaa"/>
              </a:rPr>
              <a:t>:</a:t>
            </a:r>
            <a:endParaRPr b="1" i="0" sz="2200" u="none" cap="none" strike="noStrike">
              <a:solidFill>
                <a:srgbClr val="FD8284"/>
              </a:solidFill>
              <a:latin typeface="Comfortaa"/>
              <a:ea typeface="Comfortaa"/>
              <a:cs typeface="Comfortaa"/>
              <a:sym typeface="Comfortaa"/>
            </a:endParaRPr>
          </a:p>
        </p:txBody>
      </p:sp>
      <p:pic>
        <p:nvPicPr>
          <p:cNvPr id="271" name="Google Shape;271;p1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72" name="Google Shape;272;p19"/>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
          <p:cNvSpPr txBox="1"/>
          <p:nvPr>
            <p:ph idx="1" type="body"/>
          </p:nvPr>
        </p:nvSpPr>
        <p:spPr>
          <a:xfrm>
            <a:off x="2466752" y="1341725"/>
            <a:ext cx="5259573" cy="2719912"/>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0"/>
              </a:spcAft>
              <a:buSzPts val="1706"/>
              <a:buNone/>
            </a:pPr>
            <a:r>
              <a:rPr lang="en-US" sz="1237"/>
              <a:t>HOST-projektet sigter mod at træne ledere og HR-eksperter i hospitality i at lede og udvikle medarbejdere med autisme</a:t>
            </a:r>
            <a:r>
              <a:rPr lang="en-US" sz="1237"/>
              <a:t>.</a:t>
            </a:r>
            <a:endParaRPr sz="1237"/>
          </a:p>
          <a:p>
            <a:pPr indent="0" lvl="0" marL="0" rtl="0" algn="just">
              <a:lnSpc>
                <a:spcPct val="170000"/>
              </a:lnSpc>
              <a:spcBef>
                <a:spcPts val="0"/>
              </a:spcBef>
              <a:spcAft>
                <a:spcPts val="0"/>
              </a:spcAft>
              <a:buSzPts val="1706"/>
              <a:buNone/>
            </a:pPr>
            <a:r>
              <a:t/>
            </a:r>
            <a:endParaRPr sz="1400"/>
          </a:p>
          <a:p>
            <a:pPr indent="0" lvl="0" marL="0" rtl="0" algn="just">
              <a:lnSpc>
                <a:spcPct val="170000"/>
              </a:lnSpc>
              <a:spcBef>
                <a:spcPts val="0"/>
              </a:spcBef>
              <a:spcAft>
                <a:spcPts val="0"/>
              </a:spcAft>
              <a:buSzPts val="1706"/>
              <a:buNone/>
            </a:pPr>
            <a:r>
              <a:rPr lang="en-US" sz="1400"/>
              <a:t>Projektresultater:</a:t>
            </a:r>
            <a:endParaRPr b="0" sz="1140"/>
          </a:p>
          <a:p>
            <a:pPr indent="-338137" lvl="0" marL="457200" rtl="0" algn="just">
              <a:lnSpc>
                <a:spcPct val="170000"/>
              </a:lnSpc>
              <a:spcBef>
                <a:spcPts val="0"/>
              </a:spcBef>
              <a:spcAft>
                <a:spcPts val="0"/>
              </a:spcAft>
              <a:buClr>
                <a:schemeClr val="dk1"/>
              </a:buClr>
              <a:buSzPts val="1725"/>
              <a:buFont typeface="Arial"/>
              <a:buChar char="•"/>
            </a:pPr>
            <a:r>
              <a:rPr lang="en-US" sz="1140"/>
              <a:t>Omfattende træningskursus</a:t>
            </a:r>
            <a:endParaRPr sz="1140"/>
          </a:p>
          <a:p>
            <a:pPr indent="-338137" lvl="0" marL="457200" rtl="0" algn="just">
              <a:lnSpc>
                <a:spcPct val="170000"/>
              </a:lnSpc>
              <a:spcBef>
                <a:spcPts val="0"/>
              </a:spcBef>
              <a:spcAft>
                <a:spcPts val="0"/>
              </a:spcAft>
              <a:buClr>
                <a:schemeClr val="dk1"/>
              </a:buClr>
              <a:buSzPts val="1725"/>
              <a:buFont typeface="Arial"/>
              <a:buChar char="•"/>
            </a:pPr>
            <a:r>
              <a:rPr lang="en-US" sz="1140"/>
              <a:t>En VET-leveringsmetodologi</a:t>
            </a:r>
            <a:endParaRPr sz="1140"/>
          </a:p>
          <a:p>
            <a:pPr indent="-338137" lvl="0" marL="457200" rtl="0" algn="just">
              <a:lnSpc>
                <a:spcPct val="170000"/>
              </a:lnSpc>
              <a:spcBef>
                <a:spcPts val="0"/>
              </a:spcBef>
              <a:spcAft>
                <a:spcPts val="0"/>
              </a:spcAft>
              <a:buClr>
                <a:schemeClr val="dk1"/>
              </a:buClr>
              <a:buSzPts val="1725"/>
              <a:buFont typeface="Arial"/>
              <a:buChar char="•"/>
            </a:pPr>
            <a:r>
              <a:rPr lang="en-US" sz="1140"/>
              <a:t>Et brætspil til neurodivergente hospitality-teams</a:t>
            </a:r>
            <a:endParaRPr sz="1140"/>
          </a:p>
        </p:txBody>
      </p:sp>
      <p:sp>
        <p:nvSpPr>
          <p:cNvPr id="131" name="Google Shape;131;p2"/>
          <p:cNvSpPr/>
          <p:nvPr/>
        </p:nvSpPr>
        <p:spPr>
          <a:xfrm>
            <a:off x="3271200" y="74825"/>
            <a:ext cx="27021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pic>
        <p:nvPicPr>
          <p:cNvPr id="132" name="Google Shape;132;p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0"/>
          <p:cNvSpPr txBox="1"/>
          <p:nvPr>
            <p:ph idx="1" type="body"/>
          </p:nvPr>
        </p:nvSpPr>
        <p:spPr>
          <a:xfrm>
            <a:off x="558294" y="1008305"/>
            <a:ext cx="7659300" cy="4173600"/>
          </a:xfrm>
          <a:prstGeom prst="rect">
            <a:avLst/>
          </a:prstGeom>
          <a:noFill/>
          <a:ln>
            <a:noFill/>
          </a:ln>
        </p:spPr>
        <p:txBody>
          <a:bodyPr anchorCtr="0" anchor="t" bIns="91425" lIns="91425" spcFirstLastPara="1" rIns="91425" wrap="square" tIns="91425">
            <a:normAutofit/>
          </a:bodyPr>
          <a:lstStyle/>
          <a:p>
            <a:pPr indent="-361950" lvl="0" marL="457200" marR="0" rtl="0" algn="l">
              <a:lnSpc>
                <a:spcPct val="115000"/>
              </a:lnSpc>
              <a:spcBef>
                <a:spcPts val="600"/>
              </a:spcBef>
              <a:spcAft>
                <a:spcPts val="0"/>
              </a:spcAft>
              <a:buSzPts val="2100"/>
              <a:buFont typeface="Arial"/>
              <a:buChar char="•"/>
            </a:pPr>
            <a:r>
              <a:rPr lang="en-US" sz="1700">
                <a:solidFill>
                  <a:srgbClr val="F58C8D"/>
                </a:solidFill>
              </a:rPr>
              <a:t>Skab den nødvendige nye infrastruktur/miljø på arbejdspladsen:</a:t>
            </a:r>
            <a:r>
              <a:rPr lang="en-US" sz="1700"/>
              <a:t> Kend behovene hos medarbejdere med autisme generelt og den specifikke medarbejder i din organisation samt andre medarbejdere og interessenter. Gennemgå potentielle flaskehalse. </a:t>
            </a:r>
            <a:endParaRPr sz="1700"/>
          </a:p>
          <a:p>
            <a:pPr indent="-361950" lvl="0" marL="457200" marR="0" rtl="0" algn="l">
              <a:lnSpc>
                <a:spcPct val="115000"/>
              </a:lnSpc>
              <a:spcBef>
                <a:spcPts val="600"/>
              </a:spcBef>
              <a:spcAft>
                <a:spcPts val="0"/>
              </a:spcAft>
              <a:buSzPts val="2100"/>
              <a:buFont typeface="Arial"/>
              <a:buChar char="•"/>
            </a:pPr>
            <a:r>
              <a:rPr lang="en-US" sz="1700">
                <a:solidFill>
                  <a:srgbClr val="F58C8D"/>
                </a:solidFill>
              </a:rPr>
              <a:t>Klarlæg roller:</a:t>
            </a:r>
            <a:r>
              <a:rPr lang="en-US" sz="1700"/>
              <a:t> Det er nødvendigt at præcisere folks roller i gruppen, deres individuelle og gruppeansvar samt gruppens forventninger relateret til ændringen.</a:t>
            </a:r>
            <a:endParaRPr sz="1700"/>
          </a:p>
          <a:p>
            <a:pPr indent="-361950" lvl="0" marL="457200" rtl="0" algn="l">
              <a:spcBef>
                <a:spcPts val="600"/>
              </a:spcBef>
              <a:spcAft>
                <a:spcPts val="0"/>
              </a:spcAft>
              <a:buSzPts val="2100"/>
              <a:buFont typeface="Arial"/>
              <a:buChar char="•"/>
            </a:pPr>
            <a:r>
              <a:rPr lang="en-US" sz="1700">
                <a:solidFill>
                  <a:srgbClr val="F58C8D"/>
                </a:solidFill>
              </a:rPr>
              <a:t>Skab åbne kommunikationskanaler:</a:t>
            </a:r>
            <a:r>
              <a:rPr lang="en-US" sz="1700"/>
              <a:t> Sørg for, at planer, intentioner, fremtidige skridt, resultater og eventuelle bekymringer får åbne ører og de rigtige kanaler</a:t>
            </a:r>
            <a:endParaRPr>
              <a:solidFill>
                <a:schemeClr val="dk1"/>
              </a:solidFill>
            </a:endParaRPr>
          </a:p>
        </p:txBody>
      </p:sp>
      <p:sp>
        <p:nvSpPr>
          <p:cNvPr id="278" name="Google Shape;278;p20"/>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lang="en-US" sz="2200">
                <a:solidFill>
                  <a:srgbClr val="FD8284"/>
                </a:solidFill>
                <a:latin typeface="Comfortaa"/>
                <a:ea typeface="Comfortaa"/>
                <a:cs typeface="Comfortaa"/>
                <a:sym typeface="Comfortaa"/>
              </a:rPr>
              <a:t>Måder at opnå samarbejde og teamwork</a:t>
            </a:r>
            <a:endParaRPr b="1" i="0" sz="2200" u="none" cap="none" strike="noStrike">
              <a:solidFill>
                <a:srgbClr val="FD8284"/>
              </a:solidFill>
              <a:latin typeface="Comfortaa"/>
              <a:ea typeface="Comfortaa"/>
              <a:cs typeface="Comfortaa"/>
              <a:sym typeface="Comfortaa"/>
            </a:endParaRPr>
          </a:p>
        </p:txBody>
      </p:sp>
      <p:pic>
        <p:nvPicPr>
          <p:cNvPr id="279" name="Google Shape;279;p2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80" name="Google Shape;280;p20"/>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1"/>
          <p:cNvSpPr txBox="1"/>
          <p:nvPr>
            <p:ph idx="1" type="body"/>
          </p:nvPr>
        </p:nvSpPr>
        <p:spPr>
          <a:xfrm>
            <a:off x="538948" y="969892"/>
            <a:ext cx="7893300" cy="4173600"/>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600">
                <a:solidFill>
                  <a:srgbClr val="FD8284"/>
                </a:solidFill>
              </a:rPr>
              <a:t>Etabler intentionelt lederskab: </a:t>
            </a:r>
            <a:r>
              <a:rPr lang="en-US" sz="1600"/>
              <a:t>Skab et miljø, der fremmer let samarbejde, og overvej og implementer bevidst faktorer for godt teamwork i en forandringsledelsesproces.</a:t>
            </a:r>
            <a:endParaRPr sz="1600"/>
          </a:p>
          <a:p>
            <a:pPr indent="-285750" lvl="0" marL="285750" rtl="0" algn="l">
              <a:lnSpc>
                <a:spcPct val="115000"/>
              </a:lnSpc>
              <a:spcBef>
                <a:spcPts val="0"/>
              </a:spcBef>
              <a:spcAft>
                <a:spcPts val="0"/>
              </a:spcAft>
              <a:buSzPts val="2100"/>
              <a:buFont typeface="Arial"/>
              <a:buChar char="•"/>
            </a:pPr>
            <a:r>
              <a:rPr lang="en-US" sz="1600">
                <a:solidFill>
                  <a:srgbClr val="FD8284"/>
                </a:solidFill>
              </a:rPr>
              <a:t>Lad lederskabet ændre sig: </a:t>
            </a:r>
            <a:r>
              <a:rPr lang="en-US" sz="1600"/>
              <a:t>Giv plads til, at ledelsesroller naturligt kan skifte og ændre sig, når projektet modnes, og forskellige behov udvikler sig.</a:t>
            </a:r>
            <a:endParaRPr sz="1600">
              <a:solidFill>
                <a:srgbClr val="FD8284"/>
              </a:solidFill>
            </a:endParaRPr>
          </a:p>
          <a:p>
            <a:pPr indent="-285750" lvl="0" marL="285750" rtl="0" algn="l">
              <a:lnSpc>
                <a:spcPct val="115000"/>
              </a:lnSpc>
              <a:spcBef>
                <a:spcPts val="0"/>
              </a:spcBef>
              <a:spcAft>
                <a:spcPts val="0"/>
              </a:spcAft>
              <a:buSzPts val="2100"/>
              <a:buFont typeface="Arial"/>
              <a:buChar char="•"/>
            </a:pPr>
            <a:r>
              <a:rPr lang="en-US" sz="1600">
                <a:solidFill>
                  <a:srgbClr val="FD8284"/>
                </a:solidFill>
              </a:rPr>
              <a:t>Gør forandring til et positivt skridt: </a:t>
            </a:r>
            <a:r>
              <a:rPr lang="en-US" sz="1600"/>
              <a:t>Hjælp medarbejdere med at lære at omfavne forandringer positivt og give slip på frygten for det ukendte</a:t>
            </a:r>
            <a:r>
              <a:rPr lang="en-US" sz="1600">
                <a:solidFill>
                  <a:srgbClr val="FD8284"/>
                </a:solidFill>
              </a:rPr>
              <a:t>. </a:t>
            </a:r>
            <a:endParaRPr sz="1600">
              <a:solidFill>
                <a:srgbClr val="FD8284"/>
              </a:solidFill>
            </a:endParaRPr>
          </a:p>
          <a:p>
            <a:pPr indent="-285750" lvl="0" marL="285750" rtl="0" algn="l">
              <a:lnSpc>
                <a:spcPct val="115000"/>
              </a:lnSpc>
              <a:spcBef>
                <a:spcPts val="0"/>
              </a:spcBef>
              <a:spcAft>
                <a:spcPts val="0"/>
              </a:spcAft>
              <a:buSzPts val="2100"/>
              <a:buFont typeface="Arial"/>
              <a:buChar char="•"/>
            </a:pPr>
            <a:r>
              <a:rPr lang="en-US" sz="1600">
                <a:solidFill>
                  <a:srgbClr val="FD8284"/>
                </a:solidFill>
              </a:rPr>
              <a:t>Hyld individualitet: </a:t>
            </a:r>
            <a:r>
              <a:rPr lang="en-US" sz="1600"/>
              <a:t>Ledere bør anerkende individuelle bestræbelser og forstå, at alle arbejder med forskellige metoder, stilarter og tidsplaner, især personer med særlige behov.</a:t>
            </a:r>
            <a:endParaRPr sz="1600"/>
          </a:p>
        </p:txBody>
      </p:sp>
      <p:sp>
        <p:nvSpPr>
          <p:cNvPr id="286" name="Google Shape;286;p21"/>
          <p:cNvSpPr/>
          <p:nvPr/>
        </p:nvSpPr>
        <p:spPr>
          <a:xfrm>
            <a:off x="395393" y="577421"/>
            <a:ext cx="8180400" cy="4308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2200"/>
              <a:buFont typeface="Arial"/>
              <a:buNone/>
            </a:pPr>
            <a:r>
              <a:rPr b="1" lang="en-US" sz="2200">
                <a:solidFill>
                  <a:srgbClr val="FD8284"/>
                </a:solidFill>
                <a:latin typeface="Comfortaa"/>
                <a:ea typeface="Comfortaa"/>
                <a:cs typeface="Comfortaa"/>
                <a:sym typeface="Comfortaa"/>
              </a:rPr>
              <a:t>Måder at opnå samarbejde og teamwork</a:t>
            </a:r>
            <a:endParaRPr b="1" sz="2200">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2200"/>
              <a:buFont typeface="Arial"/>
              <a:buNone/>
            </a:pPr>
            <a:r>
              <a:t/>
            </a:r>
            <a:endParaRPr b="1" sz="2200">
              <a:solidFill>
                <a:srgbClr val="FD8284"/>
              </a:solidFill>
              <a:latin typeface="Comfortaa"/>
              <a:ea typeface="Comfortaa"/>
              <a:cs typeface="Comfortaa"/>
              <a:sym typeface="Comfortaa"/>
            </a:endParaRPr>
          </a:p>
        </p:txBody>
      </p:sp>
      <p:pic>
        <p:nvPicPr>
          <p:cNvPr id="287" name="Google Shape;287;p2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88" name="Google Shape;288;p21"/>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2"/>
          <p:cNvSpPr txBox="1"/>
          <p:nvPr>
            <p:ph idx="1" type="body"/>
          </p:nvPr>
        </p:nvSpPr>
        <p:spPr>
          <a:xfrm>
            <a:off x="574483" y="1433243"/>
            <a:ext cx="7822223" cy="4173565"/>
          </a:xfrm>
          <a:prstGeom prst="rect">
            <a:avLst/>
          </a:prstGeom>
          <a:noFill/>
          <a:ln>
            <a:noFill/>
          </a:ln>
        </p:spPr>
        <p:txBody>
          <a:bodyPr anchorCtr="0" anchor="t" bIns="91425" lIns="91425" spcFirstLastPara="1" rIns="91425" wrap="square" tIns="91425">
            <a:normAutofit fontScale="92500" lnSpcReduction="20000"/>
          </a:bodyPr>
          <a:lstStyle/>
          <a:p>
            <a:pPr indent="-275748" lvl="0" marL="285750" rtl="0" algn="l">
              <a:lnSpc>
                <a:spcPct val="115000"/>
              </a:lnSpc>
              <a:spcBef>
                <a:spcPts val="0"/>
              </a:spcBef>
              <a:spcAft>
                <a:spcPts val="0"/>
              </a:spcAft>
              <a:buSzPct val="123529"/>
              <a:buFont typeface="Arial"/>
              <a:buChar char="•"/>
            </a:pPr>
            <a:r>
              <a:rPr lang="en-US" sz="1700">
                <a:solidFill>
                  <a:srgbClr val="F58C8D"/>
                </a:solidFill>
              </a:rPr>
              <a:t>Forbliv nysgerrig:</a:t>
            </a:r>
            <a:r>
              <a:rPr lang="en-US" sz="1700"/>
              <a:t> Hjælp teamet med at overveje og udforske eksterne synspunkter, se efter overordnede temaer eller stille spørgsmål om autisme, lære om de nye procedurer, forventninger osv.</a:t>
            </a:r>
            <a:endParaRPr sz="1700"/>
          </a:p>
          <a:p>
            <a:pPr indent="0" lvl="0" marL="0" rtl="0" algn="l">
              <a:lnSpc>
                <a:spcPct val="115000"/>
              </a:lnSpc>
              <a:spcBef>
                <a:spcPts val="0"/>
              </a:spcBef>
              <a:spcAft>
                <a:spcPts val="0"/>
              </a:spcAft>
              <a:buNone/>
            </a:pPr>
            <a:r>
              <a:t/>
            </a:r>
            <a:endParaRPr sz="1700"/>
          </a:p>
          <a:p>
            <a:pPr indent="-275748" lvl="0" marL="285750" rtl="0" algn="l">
              <a:lnSpc>
                <a:spcPct val="115000"/>
              </a:lnSpc>
              <a:spcBef>
                <a:spcPts val="0"/>
              </a:spcBef>
              <a:spcAft>
                <a:spcPts val="0"/>
              </a:spcAft>
              <a:buSzPct val="123529"/>
              <a:buFont typeface="Arial"/>
              <a:buChar char="•"/>
            </a:pPr>
            <a:r>
              <a:rPr lang="en-US" sz="1700">
                <a:solidFill>
                  <a:srgbClr val="F58C8D"/>
                </a:solidFill>
              </a:rPr>
              <a:t>Skab gruppearbejde til problemløsning: </a:t>
            </a:r>
            <a:r>
              <a:rPr lang="en-US" sz="1700"/>
              <a:t>Saml dit team ved at tilskynde til åben dialog og produktive problemløsningsstrategier.</a:t>
            </a:r>
            <a:endParaRPr sz="1700"/>
          </a:p>
          <a:p>
            <a:pPr indent="0" lvl="0" marL="0" rtl="0" algn="l">
              <a:lnSpc>
                <a:spcPct val="115000"/>
              </a:lnSpc>
              <a:spcBef>
                <a:spcPts val="0"/>
              </a:spcBef>
              <a:spcAft>
                <a:spcPts val="0"/>
              </a:spcAft>
              <a:buNone/>
            </a:pPr>
            <a:r>
              <a:t/>
            </a:r>
            <a:endParaRPr sz="1700"/>
          </a:p>
          <a:p>
            <a:pPr indent="-275748" lvl="0" marL="285750" rtl="0" algn="l">
              <a:lnSpc>
                <a:spcPct val="115000"/>
              </a:lnSpc>
              <a:spcBef>
                <a:spcPts val="0"/>
              </a:spcBef>
              <a:spcAft>
                <a:spcPts val="0"/>
              </a:spcAft>
              <a:buSzPct val="123529"/>
              <a:buFont typeface="Arial"/>
              <a:buChar char="•"/>
            </a:pPr>
            <a:r>
              <a:rPr lang="en-US" sz="1700">
                <a:solidFill>
                  <a:srgbClr val="F58C8D"/>
                </a:solidFill>
              </a:rPr>
              <a:t>Vær et forbillede:</a:t>
            </a:r>
            <a:r>
              <a:rPr lang="en-US" sz="1700"/>
              <a:t> Vis for dit team den integritet og ansvarlighed, du ønsker at se.</a:t>
            </a:r>
            <a:endParaRPr sz="1700"/>
          </a:p>
          <a:p>
            <a:pPr indent="0" lvl="0" marL="0" rtl="0" algn="l">
              <a:lnSpc>
                <a:spcPct val="115000"/>
              </a:lnSpc>
              <a:spcBef>
                <a:spcPts val="600"/>
              </a:spcBef>
              <a:spcAft>
                <a:spcPts val="0"/>
              </a:spcAft>
              <a:buSzPct val="95454"/>
              <a:buNone/>
            </a:pPr>
            <a:r>
              <a:t/>
            </a:r>
            <a:endParaRPr sz="2200">
              <a:solidFill>
                <a:srgbClr val="FD8284"/>
              </a:solidFill>
            </a:endParaRPr>
          </a:p>
          <a:p>
            <a:pPr indent="0" lvl="0" marL="0" rtl="0" algn="l">
              <a:lnSpc>
                <a:spcPct val="115000"/>
              </a:lnSpc>
              <a:spcBef>
                <a:spcPts val="0"/>
              </a:spcBef>
              <a:spcAft>
                <a:spcPts val="0"/>
              </a:spcAft>
              <a:buSzPct val="95454"/>
              <a:buNone/>
            </a:pPr>
            <a:r>
              <a:t/>
            </a:r>
            <a:endParaRPr sz="2200">
              <a:solidFill>
                <a:srgbClr val="FD8284"/>
              </a:solidFill>
            </a:endParaRPr>
          </a:p>
          <a:p>
            <a:pPr indent="0" lvl="0" marL="0" rtl="0" algn="l">
              <a:lnSpc>
                <a:spcPct val="115000"/>
              </a:lnSpc>
              <a:spcBef>
                <a:spcPts val="0"/>
              </a:spcBef>
              <a:spcAft>
                <a:spcPts val="0"/>
              </a:spcAft>
              <a:buSzPct val="100000"/>
              <a:buNone/>
            </a:pPr>
            <a:r>
              <a:t/>
            </a:r>
            <a:endParaRPr>
              <a:solidFill>
                <a:srgbClr val="FD8284"/>
              </a:solidFill>
            </a:endParaRPr>
          </a:p>
          <a:p>
            <a:pPr indent="0" lvl="0" marL="0" rtl="0" algn="l">
              <a:lnSpc>
                <a:spcPct val="115000"/>
              </a:lnSpc>
              <a:spcBef>
                <a:spcPts val="0"/>
              </a:spcBef>
              <a:spcAft>
                <a:spcPts val="0"/>
              </a:spcAft>
              <a:buSzPct val="100000"/>
              <a:buNone/>
            </a:pPr>
            <a:r>
              <a:t/>
            </a:r>
            <a:endParaRPr>
              <a:solidFill>
                <a:srgbClr val="FD8284"/>
              </a:solidFill>
            </a:endParaRPr>
          </a:p>
          <a:p>
            <a:pPr indent="0" lvl="0" marL="0" rtl="0" algn="l">
              <a:lnSpc>
                <a:spcPct val="115000"/>
              </a:lnSpc>
              <a:spcBef>
                <a:spcPts val="0"/>
              </a:spcBef>
              <a:spcAft>
                <a:spcPts val="0"/>
              </a:spcAft>
              <a:buSzPct val="100000"/>
              <a:buNone/>
            </a:pPr>
            <a:r>
              <a:t/>
            </a:r>
            <a:endParaRPr>
              <a:solidFill>
                <a:schemeClr val="dk1"/>
              </a:solidFill>
            </a:endParaRPr>
          </a:p>
        </p:txBody>
      </p:sp>
      <p:sp>
        <p:nvSpPr>
          <p:cNvPr id="294" name="Google Shape;294;p22"/>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2200"/>
              <a:buFont typeface="Arial"/>
              <a:buNone/>
            </a:pPr>
            <a:r>
              <a:rPr b="1" lang="en-US" sz="2200">
                <a:solidFill>
                  <a:srgbClr val="FD8284"/>
                </a:solidFill>
                <a:latin typeface="Comfortaa"/>
                <a:ea typeface="Comfortaa"/>
                <a:cs typeface="Comfortaa"/>
                <a:sym typeface="Comfortaa"/>
              </a:rPr>
              <a:t>Måder at opnå samarbejde og teamwork</a:t>
            </a:r>
            <a:endParaRPr b="1" sz="2200">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2200"/>
              <a:buFont typeface="Arial"/>
              <a:buNone/>
            </a:pPr>
            <a:r>
              <a:t/>
            </a:r>
            <a:endParaRPr b="1" sz="2200">
              <a:solidFill>
                <a:srgbClr val="FD8284"/>
              </a:solidFill>
              <a:latin typeface="Comfortaa"/>
              <a:ea typeface="Comfortaa"/>
              <a:cs typeface="Comfortaa"/>
              <a:sym typeface="Comfortaa"/>
            </a:endParaRPr>
          </a:p>
        </p:txBody>
      </p:sp>
      <p:pic>
        <p:nvPicPr>
          <p:cNvPr id="295" name="Google Shape;295;p2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96" name="Google Shape;296;p22"/>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23"/>
          <p:cNvSpPr txBox="1"/>
          <p:nvPr>
            <p:ph idx="1" type="body"/>
          </p:nvPr>
        </p:nvSpPr>
        <p:spPr>
          <a:xfrm>
            <a:off x="2485750" y="2623927"/>
            <a:ext cx="5743800" cy="1636200"/>
          </a:xfrm>
          <a:prstGeom prst="rect">
            <a:avLst/>
          </a:prstGeom>
          <a:noFill/>
          <a:ln>
            <a:noFill/>
          </a:ln>
        </p:spPr>
        <p:txBody>
          <a:bodyPr anchorCtr="0" anchor="t" bIns="91425" lIns="91425" spcFirstLastPara="1" rIns="91425" wrap="square" tIns="91425">
            <a:noAutofit/>
          </a:bodyPr>
          <a:lstStyle/>
          <a:p>
            <a:pPr indent="-152400" lvl="0" marL="285750" rtl="0" algn="l">
              <a:lnSpc>
                <a:spcPct val="115000"/>
              </a:lnSpc>
              <a:spcBef>
                <a:spcPts val="0"/>
              </a:spcBef>
              <a:spcAft>
                <a:spcPts val="0"/>
              </a:spcAft>
              <a:buSzPts val="2100"/>
              <a:buFont typeface="Arial"/>
              <a:buNone/>
            </a:pPr>
            <a:r>
              <a:t/>
            </a:r>
            <a:endParaRPr sz="1700">
              <a:solidFill>
                <a:srgbClr val="FD8284"/>
              </a:solidFill>
            </a:endParaRPr>
          </a:p>
          <a:p>
            <a:pPr indent="-285750" lvl="0" marL="285750" rtl="0" algn="l">
              <a:lnSpc>
                <a:spcPct val="115000"/>
              </a:lnSpc>
              <a:spcBef>
                <a:spcPts val="0"/>
              </a:spcBef>
              <a:spcAft>
                <a:spcPts val="0"/>
              </a:spcAft>
              <a:buSzPts val="2100"/>
              <a:buFont typeface="Arial"/>
              <a:buChar char="•"/>
            </a:pPr>
            <a:r>
              <a:rPr lang="en-US" sz="1700">
                <a:solidFill>
                  <a:srgbClr val="FD8284"/>
                </a:solidFill>
              </a:rPr>
              <a:t>Vidensoverførsel </a:t>
            </a:r>
            <a:r>
              <a:rPr lang="en-US" sz="1700"/>
              <a:t>betyder at identificere, dokumentere og distribuere information inden for en organisation.</a:t>
            </a:r>
            <a:endParaRPr sz="1700"/>
          </a:p>
        </p:txBody>
      </p:sp>
      <p:sp>
        <p:nvSpPr>
          <p:cNvPr id="302" name="Google Shape;302;p23"/>
          <p:cNvSpPr txBox="1"/>
          <p:nvPr/>
        </p:nvSpPr>
        <p:spPr>
          <a:xfrm>
            <a:off x="2405850" y="706925"/>
            <a:ext cx="5002200" cy="163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lang="en-US" sz="2200">
                <a:solidFill>
                  <a:srgbClr val="FD8284"/>
                </a:solidFill>
                <a:latin typeface="Comfortaa"/>
                <a:ea typeface="Comfortaa"/>
                <a:cs typeface="Comfortaa"/>
                <a:sym typeface="Comfortaa"/>
              </a:rPr>
              <a:t>Overførsel af Viden til medarbejdere, kolleger og andre i en som del af forandringsledelsen med henblik på inklusion af personer med autisme</a:t>
            </a:r>
            <a:endParaRPr b="0" i="0" sz="2200" u="none" cap="none" strike="noStrike">
              <a:solidFill>
                <a:srgbClr val="000000"/>
              </a:solidFill>
              <a:latin typeface="Arial"/>
              <a:ea typeface="Arial"/>
              <a:cs typeface="Arial"/>
              <a:sym typeface="Arial"/>
            </a:endParaRPr>
          </a:p>
        </p:txBody>
      </p:sp>
      <p:pic>
        <p:nvPicPr>
          <p:cNvPr id="303" name="Google Shape;303;p2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04" name="Google Shape;304;p23"/>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4"/>
          <p:cNvSpPr txBox="1"/>
          <p:nvPr>
            <p:ph idx="1" type="body"/>
          </p:nvPr>
        </p:nvSpPr>
        <p:spPr>
          <a:xfrm>
            <a:off x="574483" y="1291203"/>
            <a:ext cx="7822223" cy="4173565"/>
          </a:xfrm>
          <a:prstGeom prst="rect">
            <a:avLst/>
          </a:prstGeom>
          <a:noFill/>
          <a:ln>
            <a:noFill/>
          </a:ln>
        </p:spPr>
        <p:txBody>
          <a:bodyPr anchorCtr="0" anchor="t" bIns="91425" lIns="91425" spcFirstLastPara="1" rIns="91425" wrap="square" tIns="91425">
            <a:normAutofit/>
          </a:bodyPr>
          <a:lstStyle/>
          <a:p>
            <a:pPr indent="-285750" lvl="0" marL="285750" rtl="0" algn="l">
              <a:lnSpc>
                <a:spcPct val="115000"/>
              </a:lnSpc>
              <a:spcBef>
                <a:spcPts val="0"/>
              </a:spcBef>
              <a:spcAft>
                <a:spcPts val="0"/>
              </a:spcAft>
              <a:buSzPts val="2100"/>
              <a:buFont typeface="Arial"/>
              <a:buChar char="•"/>
            </a:pPr>
            <a:r>
              <a:rPr lang="en-US" sz="1700"/>
              <a:t>henviser til </a:t>
            </a:r>
            <a:r>
              <a:rPr lang="en-US" sz="1700">
                <a:solidFill>
                  <a:srgbClr val="F58C8D"/>
                </a:solidFill>
              </a:rPr>
              <a:t>udvekslingen af viden</a:t>
            </a:r>
            <a:r>
              <a:rPr lang="en-US" sz="1700"/>
              <a:t> mellem mennesker, afdelinger eller inden for en virksomhed generelt. Forskellige parter kan dele viden direkte eller offentliggøre og få adgang til viden via et centraliseret arkiv</a:t>
            </a:r>
            <a:r>
              <a:rPr lang="en-US" sz="1700">
                <a:solidFill>
                  <a:schemeClr val="dk1"/>
                </a:solidFill>
              </a:rPr>
              <a:t>. </a:t>
            </a:r>
            <a:endParaRPr sz="1700">
              <a:solidFill>
                <a:schemeClr val="dk1"/>
              </a:solidFill>
            </a:endParaRPr>
          </a:p>
          <a:p>
            <a:pPr indent="-285750" lvl="0" marL="285750" rtl="0" algn="l">
              <a:lnSpc>
                <a:spcPct val="115000"/>
              </a:lnSpc>
              <a:spcBef>
                <a:spcPts val="600"/>
              </a:spcBef>
              <a:spcAft>
                <a:spcPts val="0"/>
              </a:spcAft>
              <a:buSzPts val="2100"/>
              <a:buFont typeface="Arial"/>
              <a:buChar char="•"/>
            </a:pPr>
            <a:r>
              <a:rPr lang="en-US" sz="1700"/>
              <a:t>Informationen, der indgår i overførslen, kan være </a:t>
            </a:r>
            <a:r>
              <a:rPr lang="en-US" sz="1700">
                <a:solidFill>
                  <a:srgbClr val="F58C8D"/>
                </a:solidFill>
              </a:rPr>
              <a:t>intern</a:t>
            </a:r>
            <a:r>
              <a:rPr lang="en-US" sz="1700"/>
              <a:t> og stamme fra organisationen eller </a:t>
            </a:r>
            <a:r>
              <a:rPr lang="en-US" sz="1700">
                <a:solidFill>
                  <a:srgbClr val="F58C8D"/>
                </a:solidFill>
              </a:rPr>
              <a:t>ekstern</a:t>
            </a:r>
            <a:r>
              <a:rPr lang="en-US" sz="1700"/>
              <a:t> og komme udefra</a:t>
            </a:r>
            <a:r>
              <a:rPr lang="en-US" sz="1700">
                <a:solidFill>
                  <a:schemeClr val="dk1"/>
                </a:solidFill>
              </a:rPr>
              <a:t>. </a:t>
            </a:r>
            <a:endParaRPr sz="1700">
              <a:solidFill>
                <a:schemeClr val="dk1"/>
              </a:solidFill>
            </a:endParaRPr>
          </a:p>
          <a:p>
            <a:pPr indent="-285750" lvl="0" marL="285750" rtl="0" algn="l">
              <a:lnSpc>
                <a:spcPct val="115000"/>
              </a:lnSpc>
              <a:spcBef>
                <a:spcPts val="600"/>
              </a:spcBef>
              <a:spcAft>
                <a:spcPts val="0"/>
              </a:spcAft>
              <a:buSzPts val="2100"/>
              <a:buFont typeface="Arial"/>
              <a:buChar char="•"/>
            </a:pPr>
            <a:r>
              <a:rPr lang="en-US" sz="1700"/>
              <a:t>Viden kan være enten </a:t>
            </a:r>
            <a:r>
              <a:rPr lang="en-US" sz="1700">
                <a:solidFill>
                  <a:srgbClr val="F58C8D"/>
                </a:solidFill>
              </a:rPr>
              <a:t>eksplicit</a:t>
            </a:r>
            <a:r>
              <a:rPr lang="en-US" sz="1700"/>
              <a:t> (f.eks. let at indsamle, distribueres enten fysisk eller som lyd-/videofiler) eller </a:t>
            </a:r>
            <a:r>
              <a:rPr lang="en-US" sz="1700">
                <a:solidFill>
                  <a:srgbClr val="F58C8D"/>
                </a:solidFill>
              </a:rPr>
              <a:t>tacit</a:t>
            </a:r>
            <a:br>
              <a:rPr lang="en-US" sz="1700"/>
            </a:br>
            <a:r>
              <a:rPr lang="en-US" sz="1700"/>
              <a:t> (f.eks. et produkt af erfaring</a:t>
            </a:r>
            <a:r>
              <a:rPr lang="en-US" sz="1700">
                <a:solidFill>
                  <a:schemeClr val="dk1"/>
                </a:solidFill>
              </a:rPr>
              <a:t>).</a:t>
            </a:r>
            <a:endParaRPr>
              <a:solidFill>
                <a:schemeClr val="dk1"/>
              </a:solidFill>
            </a:endParaRPr>
          </a:p>
        </p:txBody>
      </p:sp>
      <p:sp>
        <p:nvSpPr>
          <p:cNvPr id="310" name="Google Shape;310;p24"/>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US" sz="1900">
                <a:solidFill>
                  <a:srgbClr val="FD8284"/>
                </a:solidFill>
                <a:latin typeface="Comfortaa"/>
                <a:ea typeface="Comfortaa"/>
                <a:cs typeface="Comfortaa"/>
                <a:sym typeface="Comfortaa"/>
              </a:rPr>
              <a:t>Vidensoverførsel…</a:t>
            </a:r>
            <a:endParaRPr b="1" i="0" sz="2400" u="none" cap="none" strike="noStrike">
              <a:solidFill>
                <a:srgbClr val="FD8284"/>
              </a:solidFill>
              <a:latin typeface="Comfortaa"/>
              <a:ea typeface="Comfortaa"/>
              <a:cs typeface="Comfortaa"/>
              <a:sym typeface="Comfortaa"/>
            </a:endParaRPr>
          </a:p>
        </p:txBody>
      </p:sp>
      <p:pic>
        <p:nvPicPr>
          <p:cNvPr id="311" name="Google Shape;311;p2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12" name="Google Shape;312;p24"/>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5"/>
          <p:cNvSpPr txBox="1"/>
          <p:nvPr>
            <p:ph idx="1" type="body"/>
          </p:nvPr>
        </p:nvSpPr>
        <p:spPr>
          <a:xfrm>
            <a:off x="2183900" y="1523125"/>
            <a:ext cx="5780700" cy="2394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t/>
            </a:r>
            <a:endParaRPr sz="400">
              <a:solidFill>
                <a:srgbClr val="FD8284"/>
              </a:solidFill>
            </a:endParaRPr>
          </a:p>
          <a:p>
            <a:pPr indent="-279400" lvl="0" marL="285750" rtl="0" algn="l">
              <a:lnSpc>
                <a:spcPct val="115000"/>
              </a:lnSpc>
              <a:spcBef>
                <a:spcPts val="0"/>
              </a:spcBef>
              <a:spcAft>
                <a:spcPts val="0"/>
              </a:spcAft>
              <a:buSzPts val="2000"/>
              <a:buFont typeface="Arial"/>
              <a:buChar char="•"/>
            </a:pPr>
            <a:r>
              <a:rPr lang="en-US" sz="1550"/>
              <a:t>En </a:t>
            </a:r>
            <a:r>
              <a:rPr lang="en-US" sz="1550">
                <a:solidFill>
                  <a:srgbClr val="F58C8D"/>
                </a:solidFill>
              </a:rPr>
              <a:t>overførselsplan</a:t>
            </a:r>
            <a:r>
              <a:rPr lang="en-US" sz="1550"/>
              <a:t> er en skriftlig eller mundtlig plan for overførsel af færdigheder og ekspertise fra én professionel til en anden</a:t>
            </a:r>
            <a:r>
              <a:rPr lang="en-US" sz="1550">
                <a:solidFill>
                  <a:schemeClr val="dk1"/>
                </a:solidFill>
              </a:rPr>
              <a:t>. </a:t>
            </a:r>
            <a:endParaRPr sz="1550">
              <a:solidFill>
                <a:schemeClr val="dk1"/>
              </a:solidFill>
            </a:endParaRPr>
          </a:p>
          <a:p>
            <a:pPr indent="-279400" lvl="0" marL="285750" rtl="0" algn="l">
              <a:lnSpc>
                <a:spcPct val="115000"/>
              </a:lnSpc>
              <a:spcBef>
                <a:spcPts val="0"/>
              </a:spcBef>
              <a:spcAft>
                <a:spcPts val="0"/>
              </a:spcAft>
              <a:buSzPts val="2000"/>
              <a:buFont typeface="Arial"/>
              <a:buChar char="•"/>
            </a:pPr>
            <a:r>
              <a:rPr lang="en-US" sz="1550"/>
              <a:t>Når et teammedlem med særlige behov tilslutter sig hospitality-virksomheden, bør de eksisterende </a:t>
            </a:r>
            <a:r>
              <a:rPr lang="en-US" sz="1550">
                <a:solidFill>
                  <a:srgbClr val="F58C8D"/>
                </a:solidFill>
              </a:rPr>
              <a:t>strategier for informationsoverførsel</a:t>
            </a:r>
            <a:r>
              <a:rPr lang="en-US" sz="1550"/>
              <a:t> tage hensyn til, at personer med ADS har </a:t>
            </a:r>
            <a:r>
              <a:rPr lang="en-US" sz="1550">
                <a:solidFill>
                  <a:srgbClr val="F58C8D"/>
                </a:solidFill>
              </a:rPr>
              <a:t>særlige behov</a:t>
            </a:r>
            <a:r>
              <a:rPr lang="en-US" sz="1550"/>
              <a:t> for at overføre information og lukke eventuelle videnshuller</a:t>
            </a:r>
            <a:endParaRPr sz="1550">
              <a:solidFill>
                <a:schemeClr val="dk1"/>
              </a:solidFill>
            </a:endParaRPr>
          </a:p>
        </p:txBody>
      </p:sp>
      <p:sp>
        <p:nvSpPr>
          <p:cNvPr id="318" name="Google Shape;318;p25"/>
          <p:cNvSpPr txBox="1"/>
          <p:nvPr/>
        </p:nvSpPr>
        <p:spPr>
          <a:xfrm>
            <a:off x="1866150" y="356675"/>
            <a:ext cx="6522600"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Hvordan man udvikler en vidensoverførsels-</a:t>
            </a:r>
            <a:endParaRPr b="1" sz="2100">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plan i en forandringsledelsesproces med fokus på inklusion af medarbejdere med autisme.</a:t>
            </a:r>
            <a:endParaRPr b="0" i="0" sz="2100" u="none" cap="none" strike="noStrike">
              <a:solidFill>
                <a:srgbClr val="000000"/>
              </a:solidFill>
              <a:latin typeface="Arial"/>
              <a:ea typeface="Arial"/>
              <a:cs typeface="Arial"/>
              <a:sym typeface="Arial"/>
            </a:endParaRPr>
          </a:p>
        </p:txBody>
      </p:sp>
      <p:pic>
        <p:nvPicPr>
          <p:cNvPr id="319" name="Google Shape;319;p2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20" name="Google Shape;320;p25"/>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26"/>
          <p:cNvSpPr txBox="1"/>
          <p:nvPr/>
        </p:nvSpPr>
        <p:spPr>
          <a:xfrm>
            <a:off x="2398804" y="713600"/>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Trin til at udvikle en informations-</a:t>
            </a:r>
            <a:endParaRPr b="1" sz="2100">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overførselsplan på arbejdspladsen</a:t>
            </a:r>
            <a:endParaRPr b="0" i="0" sz="1400" u="none" cap="none" strike="noStrike">
              <a:solidFill>
                <a:srgbClr val="000000"/>
              </a:solidFill>
              <a:latin typeface="Arial"/>
              <a:ea typeface="Arial"/>
              <a:cs typeface="Arial"/>
              <a:sym typeface="Arial"/>
            </a:endParaRPr>
          </a:p>
        </p:txBody>
      </p:sp>
      <p:sp>
        <p:nvSpPr>
          <p:cNvPr id="326" name="Google Shape;326;p26"/>
          <p:cNvSpPr/>
          <p:nvPr/>
        </p:nvSpPr>
        <p:spPr>
          <a:xfrm>
            <a:off x="2545251" y="1549800"/>
            <a:ext cx="4889100" cy="2506200"/>
          </a:xfrm>
          <a:prstGeom prst="rect">
            <a:avLst/>
          </a:prstGeom>
          <a:noFill/>
          <a:ln>
            <a:noFill/>
          </a:ln>
        </p:spPr>
        <p:txBody>
          <a:bodyPr anchorCtr="0" anchor="t" bIns="45700" lIns="91425" spcFirstLastPara="1" rIns="91425" wrap="square" tIns="45700">
            <a:spAutoFit/>
          </a:bodyPr>
          <a:lstStyle/>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Identificer de personer med vigtig viden</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Fang den vigtige viden</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Opbevar og distribuer viden</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Brug viden</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Fortsæt med at lære og samle viden</a:t>
            </a:r>
            <a:endParaRPr b="1" sz="1700">
              <a:solidFill>
                <a:schemeClr val="dk1"/>
              </a:solidFill>
              <a:latin typeface="Comfortaa"/>
              <a:ea typeface="Comfortaa"/>
              <a:cs typeface="Comfortaa"/>
              <a:sym typeface="Comfortaa"/>
            </a:endParaRPr>
          </a:p>
        </p:txBody>
      </p:sp>
      <p:pic>
        <p:nvPicPr>
          <p:cNvPr id="327" name="Google Shape;327;p2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28" name="Google Shape;328;p26"/>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7"/>
          <p:cNvSpPr txBox="1"/>
          <p:nvPr>
            <p:ph idx="1" type="body"/>
          </p:nvPr>
        </p:nvSpPr>
        <p:spPr>
          <a:xfrm>
            <a:off x="377085" y="969947"/>
            <a:ext cx="7822200" cy="41736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2100"/>
              <a:buNone/>
            </a:pPr>
            <a:r>
              <a:rPr lang="en-US" sz="1400">
                <a:solidFill>
                  <a:srgbClr val="FD8284"/>
                </a:solidFill>
              </a:rPr>
              <a:t>Identificer personer med væsentlig viden</a:t>
            </a:r>
            <a:r>
              <a:rPr lang="en-US" sz="1400">
                <a:solidFill>
                  <a:srgbClr val="FD8284"/>
                </a:solidFill>
              </a:rPr>
              <a:t>: </a:t>
            </a:r>
            <a:endParaRPr sz="1400">
              <a:solidFill>
                <a:srgbClr val="FD8284"/>
              </a:solidFill>
            </a:endParaRPr>
          </a:p>
          <a:p>
            <a:pPr indent="-361950" lvl="0" marL="457200" rtl="0" algn="l">
              <a:lnSpc>
                <a:spcPct val="100000"/>
              </a:lnSpc>
              <a:spcBef>
                <a:spcPts val="600"/>
              </a:spcBef>
              <a:spcAft>
                <a:spcPts val="0"/>
              </a:spcAft>
              <a:buSzPts val="2100"/>
              <a:buFont typeface="Arial"/>
              <a:buChar char="•"/>
            </a:pPr>
            <a:r>
              <a:rPr lang="en-US" sz="1200"/>
              <a:t>Hvem besidder viden, der er essentiel for at udføre de aktiviteter, som medarbejderen med ADS skal tage sig af? Se efter de personer, som de skal arbejde sammen med, hvor de skal hente information fra, og hvem de skal videregive information til osv.</a:t>
            </a:r>
            <a:endParaRPr sz="1200"/>
          </a:p>
          <a:p>
            <a:pPr indent="-361950" lvl="0" marL="457200" rtl="0" algn="l">
              <a:lnSpc>
                <a:spcPct val="100000"/>
              </a:lnSpc>
              <a:spcBef>
                <a:spcPts val="600"/>
              </a:spcBef>
              <a:spcAft>
                <a:spcPts val="0"/>
              </a:spcAft>
              <a:buSzPts val="2100"/>
              <a:buFont typeface="Arial"/>
              <a:buChar char="•"/>
            </a:pPr>
            <a:r>
              <a:rPr lang="en-US" sz="1200"/>
              <a:t>Hvis opgaver ikke kan udføres uden arbejdsresultaterne fra de nye medarbejdere og omvendt?</a:t>
            </a:r>
            <a:endParaRPr sz="1200"/>
          </a:p>
          <a:p>
            <a:pPr indent="-361950" lvl="0" marL="457200" rtl="0" algn="l">
              <a:lnSpc>
                <a:spcPct val="100000"/>
              </a:lnSpc>
              <a:spcBef>
                <a:spcPts val="600"/>
              </a:spcBef>
              <a:spcAft>
                <a:spcPts val="0"/>
              </a:spcAft>
              <a:buSzPts val="2100"/>
              <a:buFont typeface="Arial"/>
              <a:buChar char="•"/>
            </a:pPr>
            <a:r>
              <a:rPr lang="en-US" sz="1200"/>
              <a:t>Hvem har erfaring med forskellige former for autismespektrumforstyrrelser?</a:t>
            </a:r>
            <a:endParaRPr sz="1200"/>
          </a:p>
          <a:p>
            <a:pPr indent="0" lvl="0" marL="0" rtl="0" algn="l">
              <a:lnSpc>
                <a:spcPct val="115000"/>
              </a:lnSpc>
              <a:spcBef>
                <a:spcPts val="600"/>
              </a:spcBef>
              <a:spcAft>
                <a:spcPts val="0"/>
              </a:spcAft>
              <a:buSzPts val="2100"/>
              <a:buNone/>
            </a:pPr>
            <a:r>
              <a:rPr lang="en-US" sz="1600">
                <a:solidFill>
                  <a:srgbClr val="FD8284"/>
                </a:solidFill>
              </a:rPr>
              <a:t>Indfang den vigtige viden</a:t>
            </a:r>
            <a:r>
              <a:rPr lang="en-US" sz="1600">
                <a:solidFill>
                  <a:srgbClr val="FD8284"/>
                </a:solidFill>
              </a:rPr>
              <a:t>: </a:t>
            </a:r>
            <a:endParaRPr/>
          </a:p>
          <a:p>
            <a:pPr indent="-361950" lvl="0" marL="457200" rtl="0" algn="l">
              <a:spcBef>
                <a:spcPts val="600"/>
              </a:spcBef>
              <a:spcAft>
                <a:spcPts val="0"/>
              </a:spcAft>
              <a:buSzPts val="2100"/>
              <a:buFont typeface="Arial"/>
              <a:buChar char="•"/>
            </a:pPr>
            <a:r>
              <a:rPr lang="en-US" sz="1200"/>
              <a:t>Giv individer, der besidder kritisk viden, incitamenter til at dele den. Husk på slidene om intrinsisk og ekstrinsisk motivation (for eksempel giv dem en tidslomme under møder til at tale).</a:t>
            </a:r>
            <a:endParaRPr sz="1200"/>
          </a:p>
          <a:p>
            <a:pPr indent="-361950" lvl="0" marL="457200" rtl="0" algn="l">
              <a:spcBef>
                <a:spcPts val="600"/>
              </a:spcBef>
              <a:spcAft>
                <a:spcPts val="0"/>
              </a:spcAft>
              <a:buSzPts val="2100"/>
              <a:buFont typeface="Arial"/>
              <a:buChar char="•"/>
            </a:pPr>
            <a:r>
              <a:rPr lang="en-US" sz="1200"/>
              <a:t>Automatiser processen med at indsamle og bidrage med information til viden "lagre" (f.eks. kasser til at aflevere deres bidrag eller endda delte cloud-drev/portaler), og giv skabeloner/ regneark for at gøre kommunikationen af information lettere.</a:t>
            </a:r>
            <a:endParaRPr sz="1200"/>
          </a:p>
        </p:txBody>
      </p:sp>
      <p:sp>
        <p:nvSpPr>
          <p:cNvPr id="334" name="Google Shape;334;p27"/>
          <p:cNvSpPr/>
          <p:nvPr/>
        </p:nvSpPr>
        <p:spPr>
          <a:xfrm>
            <a:off x="377071" y="333349"/>
            <a:ext cx="9019800" cy="41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Trin til at udvikle en informationsoverførselsplan på arbejspladsen</a:t>
            </a:r>
            <a:endParaRPr b="1" i="0" sz="2100" u="none" cap="none" strike="noStrike">
              <a:solidFill>
                <a:srgbClr val="FD8284"/>
              </a:solidFill>
              <a:latin typeface="Comfortaa"/>
              <a:ea typeface="Comfortaa"/>
              <a:cs typeface="Comfortaa"/>
              <a:sym typeface="Comfortaa"/>
            </a:endParaRPr>
          </a:p>
        </p:txBody>
      </p:sp>
      <p:pic>
        <p:nvPicPr>
          <p:cNvPr id="335" name="Google Shape;335;p2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36" name="Google Shape;336;p27"/>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28"/>
          <p:cNvSpPr txBox="1"/>
          <p:nvPr>
            <p:ph idx="1" type="body"/>
          </p:nvPr>
        </p:nvSpPr>
        <p:spPr>
          <a:xfrm>
            <a:off x="559160" y="338402"/>
            <a:ext cx="7630200" cy="41736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59"/>
              <a:buNone/>
            </a:pPr>
            <a:r>
              <a:rPr lang="en-US" sz="1262">
                <a:solidFill>
                  <a:srgbClr val="FD8284"/>
                </a:solidFill>
              </a:rPr>
              <a:t>Opbevar og distribuer viden</a:t>
            </a:r>
            <a:r>
              <a:rPr lang="en-US" sz="1262">
                <a:solidFill>
                  <a:srgbClr val="FD8284"/>
                </a:solidFill>
              </a:rPr>
              <a:t>:</a:t>
            </a:r>
            <a:endParaRPr sz="1727"/>
          </a:p>
          <a:p>
            <a:pPr indent="-346675" lvl="0" marL="457200" rtl="0" algn="l">
              <a:lnSpc>
                <a:spcPct val="95000"/>
              </a:lnSpc>
              <a:spcBef>
                <a:spcPts val="600"/>
              </a:spcBef>
              <a:spcAft>
                <a:spcPts val="0"/>
              </a:spcAft>
              <a:buSzPts val="1859"/>
              <a:buFont typeface="Arial"/>
              <a:buChar char="•"/>
            </a:pPr>
            <a:r>
              <a:rPr lang="en-US" sz="1107"/>
              <a:t>Gør det på en velorganiseret, let tilgængelig måde, og gør viden tilgængelig i flere formater.</a:t>
            </a:r>
            <a:endParaRPr sz="1107"/>
          </a:p>
          <a:p>
            <a:pPr indent="-346675" lvl="0" marL="457200" rtl="0" algn="l">
              <a:lnSpc>
                <a:spcPct val="95000"/>
              </a:lnSpc>
              <a:spcBef>
                <a:spcPts val="600"/>
              </a:spcBef>
              <a:spcAft>
                <a:spcPts val="0"/>
              </a:spcAft>
              <a:buSzPts val="1859"/>
              <a:buFont typeface="Arial"/>
              <a:buChar char="•"/>
            </a:pPr>
            <a:r>
              <a:rPr lang="en-US" sz="1107"/>
              <a:t>Brug de kanaler, der er bedst for dine medarbejdere med særlige behov (f.eks. digitale medier, personlige overførsler, infografikker, diagrammer og andre visuelle dokumentationsformater).</a:t>
            </a:r>
            <a:endParaRPr sz="1107"/>
          </a:p>
          <a:p>
            <a:pPr indent="0" lvl="0" marL="0" rtl="0" algn="l">
              <a:lnSpc>
                <a:spcPct val="95000"/>
              </a:lnSpc>
              <a:spcBef>
                <a:spcPts val="600"/>
              </a:spcBef>
              <a:spcAft>
                <a:spcPts val="0"/>
              </a:spcAft>
              <a:buSzPts val="1759"/>
              <a:buNone/>
            </a:pPr>
            <a:r>
              <a:rPr lang="en-US" sz="1262">
                <a:solidFill>
                  <a:srgbClr val="FD8284"/>
                </a:solidFill>
              </a:rPr>
              <a:t>Brug den viden</a:t>
            </a:r>
            <a:r>
              <a:rPr lang="en-US" sz="1262">
                <a:solidFill>
                  <a:srgbClr val="FD8284"/>
                </a:solidFill>
              </a:rPr>
              <a:t>: </a:t>
            </a:r>
            <a:endParaRPr sz="1262">
              <a:solidFill>
                <a:srgbClr val="FD8284"/>
              </a:solidFill>
            </a:endParaRPr>
          </a:p>
          <a:p>
            <a:pPr indent="-346675" lvl="0" marL="457200" rtl="0" algn="l">
              <a:lnSpc>
                <a:spcPct val="105000"/>
              </a:lnSpc>
              <a:spcBef>
                <a:spcPts val="600"/>
              </a:spcBef>
              <a:spcAft>
                <a:spcPts val="0"/>
              </a:spcAft>
              <a:buSzPts val="1859"/>
              <a:buFont typeface="Arial"/>
              <a:buChar char="•"/>
            </a:pPr>
            <a:r>
              <a:rPr lang="en-US" sz="1107"/>
              <a:t>Sæt et eksempel ved at bruge den indsamlede viden for at opmuntre andre i organisationen til at følge efter.</a:t>
            </a:r>
            <a:endParaRPr sz="1107"/>
          </a:p>
          <a:p>
            <a:pPr indent="-346675" lvl="0" marL="457200" rtl="0" algn="l">
              <a:lnSpc>
                <a:spcPct val="105000"/>
              </a:lnSpc>
              <a:spcBef>
                <a:spcPts val="600"/>
              </a:spcBef>
              <a:spcAft>
                <a:spcPts val="0"/>
              </a:spcAft>
              <a:buSzPts val="1859"/>
              <a:buFont typeface="Arial"/>
              <a:buChar char="•"/>
            </a:pPr>
            <a:r>
              <a:rPr lang="en-US" sz="1107"/>
              <a:t>Afhold træningssessioner for at hjælpe folk med at forstå, hvordan man bedst bruger dit vidensrepository, for at informere og henvende sig til kolleger med særlige behov (f.eks. brug HOST-spillet)</a:t>
            </a:r>
            <a:endParaRPr sz="1107"/>
          </a:p>
          <a:p>
            <a:pPr indent="0" lvl="0" marL="0" rtl="0" algn="l">
              <a:lnSpc>
                <a:spcPct val="95000"/>
              </a:lnSpc>
              <a:spcBef>
                <a:spcPts val="600"/>
              </a:spcBef>
              <a:spcAft>
                <a:spcPts val="0"/>
              </a:spcAft>
              <a:buSzPts val="1759"/>
              <a:buNone/>
            </a:pPr>
            <a:r>
              <a:rPr lang="en-US" sz="1262">
                <a:solidFill>
                  <a:srgbClr val="FD8284"/>
                </a:solidFill>
              </a:rPr>
              <a:t>Fortsæt med at lære og indsamle viden</a:t>
            </a:r>
            <a:r>
              <a:rPr lang="en-US" sz="1262">
                <a:solidFill>
                  <a:srgbClr val="FD8284"/>
                </a:solidFill>
              </a:rPr>
              <a:t>: </a:t>
            </a:r>
            <a:endParaRPr sz="1727"/>
          </a:p>
          <a:p>
            <a:pPr indent="-346675" lvl="0" marL="457200" rtl="0" algn="l">
              <a:lnSpc>
                <a:spcPct val="95000"/>
              </a:lnSpc>
              <a:spcBef>
                <a:spcPts val="600"/>
              </a:spcBef>
              <a:spcAft>
                <a:spcPts val="0"/>
              </a:spcAft>
              <a:buSzPts val="1859"/>
              <a:buFont typeface="Arial"/>
              <a:buChar char="•"/>
            </a:pPr>
            <a:r>
              <a:rPr lang="en-US" sz="1107"/>
              <a:t>Tilføj ekstern viden fra eksperter.</a:t>
            </a:r>
            <a:endParaRPr sz="1107"/>
          </a:p>
          <a:p>
            <a:pPr indent="-346675" lvl="0" marL="457200" rtl="0" algn="l">
              <a:lnSpc>
                <a:spcPct val="95000"/>
              </a:lnSpc>
              <a:spcBef>
                <a:spcPts val="600"/>
              </a:spcBef>
              <a:spcAft>
                <a:spcPts val="0"/>
              </a:spcAft>
              <a:buSzPts val="1859"/>
              <a:buFont typeface="Arial"/>
              <a:buChar char="•"/>
            </a:pPr>
            <a:r>
              <a:rPr lang="en-US" sz="1107"/>
              <a:t>Afhold brainstorming-møder for at løse eventuelle udfordringer under forandringsledelsesprocessen.</a:t>
            </a:r>
            <a:endParaRPr sz="1107"/>
          </a:p>
          <a:p>
            <a:pPr indent="-270531" lvl="0" marL="285750" rtl="0" algn="l">
              <a:lnSpc>
                <a:spcPct val="95000"/>
              </a:lnSpc>
              <a:spcBef>
                <a:spcPts val="600"/>
              </a:spcBef>
              <a:spcAft>
                <a:spcPts val="0"/>
              </a:spcAft>
              <a:buSzPts val="1859"/>
              <a:buFont typeface="Arial"/>
              <a:buChar char="•"/>
            </a:pPr>
            <a:r>
              <a:rPr lang="en-US" sz="1107"/>
              <a:t>Over tid skal du fortsætte med at vedligeholde og opdatere informations- og vidensrepository-planen for at indsamle viden og gøre den til en del af organisationskulturen</a:t>
            </a:r>
            <a:endParaRPr sz="1107"/>
          </a:p>
        </p:txBody>
      </p:sp>
      <p:pic>
        <p:nvPicPr>
          <p:cNvPr id="342" name="Google Shape;342;p2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43" name="Google Shape;343;p28"/>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29"/>
          <p:cNvSpPr txBox="1"/>
          <p:nvPr/>
        </p:nvSpPr>
        <p:spPr>
          <a:xfrm>
            <a:off x="1835078" y="305221"/>
            <a:ext cx="7109179" cy="6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rPr b="1" lang="en-US" sz="2600">
                <a:solidFill>
                  <a:srgbClr val="FD8284"/>
                </a:solidFill>
                <a:latin typeface="Comfortaa"/>
                <a:ea typeface="Comfortaa"/>
                <a:cs typeface="Comfortaa"/>
                <a:sym typeface="Comfortaa"/>
              </a:rPr>
              <a:t>Ressourceledelse for den tilsigtede forandringsledelse</a:t>
            </a:r>
            <a:endParaRPr b="1" i="0" sz="2600" u="none" cap="none" strike="noStrike">
              <a:solidFill>
                <a:srgbClr val="FD8284"/>
              </a:solidFill>
              <a:latin typeface="Comfortaa"/>
              <a:ea typeface="Comfortaa"/>
              <a:cs typeface="Comfortaa"/>
              <a:sym typeface="Comfortaa"/>
            </a:endParaRPr>
          </a:p>
        </p:txBody>
      </p:sp>
      <p:sp>
        <p:nvSpPr>
          <p:cNvPr id="349" name="Google Shape;349;p29"/>
          <p:cNvSpPr/>
          <p:nvPr/>
        </p:nvSpPr>
        <p:spPr>
          <a:xfrm>
            <a:off x="2101467" y="1274222"/>
            <a:ext cx="6026100" cy="28743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15000"/>
              </a:lnSpc>
              <a:spcBef>
                <a:spcPts val="0"/>
              </a:spcBef>
              <a:spcAft>
                <a:spcPts val="0"/>
              </a:spcAft>
              <a:buClr>
                <a:srgbClr val="F58C8D"/>
              </a:buClr>
              <a:buSzPts val="1900"/>
              <a:buFont typeface="Arial"/>
              <a:buChar char="•"/>
            </a:pPr>
            <a:r>
              <a:rPr b="1" lang="en-US" sz="1450">
                <a:solidFill>
                  <a:srgbClr val="F58C8D"/>
                </a:solidFill>
                <a:latin typeface="Comfortaa"/>
                <a:ea typeface="Comfortaa"/>
                <a:cs typeface="Comfortaa"/>
                <a:sym typeface="Comfortaa"/>
              </a:rPr>
              <a:t>Ressourceledelse</a:t>
            </a:r>
            <a:r>
              <a:rPr b="1" lang="en-US" sz="1450">
                <a:solidFill>
                  <a:schemeClr val="dk1"/>
                </a:solidFill>
                <a:latin typeface="Comfortaa"/>
                <a:ea typeface="Comfortaa"/>
                <a:cs typeface="Comfortaa"/>
                <a:sym typeface="Comfortaa"/>
              </a:rPr>
              <a:t> er praksis for planlægning, tidsplanlægning og tildeling af mennesker, penge og teknologi til et projekt/ program</a:t>
            </a:r>
            <a:endParaRPr b="1" sz="1450">
              <a:solidFill>
                <a:schemeClr val="dk1"/>
              </a:solidFill>
              <a:latin typeface="Comfortaa"/>
              <a:ea typeface="Comfortaa"/>
              <a:cs typeface="Comfortaa"/>
              <a:sym typeface="Comfortaa"/>
            </a:endParaRPr>
          </a:p>
          <a:p>
            <a:pPr indent="-273050" lvl="0" marL="285750" marR="0" rtl="0" algn="l">
              <a:lnSpc>
                <a:spcPct val="115000"/>
              </a:lnSpc>
              <a:spcBef>
                <a:spcPts val="600"/>
              </a:spcBef>
              <a:spcAft>
                <a:spcPts val="0"/>
              </a:spcAft>
              <a:buClr>
                <a:srgbClr val="F58C8D"/>
              </a:buClr>
              <a:buSzPts val="1900"/>
              <a:buFont typeface="Arial"/>
              <a:buChar char="•"/>
            </a:pPr>
            <a:r>
              <a:rPr b="1" lang="en-US" sz="1450">
                <a:solidFill>
                  <a:schemeClr val="dk1"/>
                </a:solidFill>
                <a:latin typeface="Comfortaa"/>
                <a:ea typeface="Comfortaa"/>
                <a:cs typeface="Comfortaa"/>
                <a:sym typeface="Comfortaa"/>
              </a:rPr>
              <a:t>Det er processen med at allokere ressourcer for at opnå den største organisatoriske værdi: God ressourceledelse resulterer i, at de rigtige ressourcer er tilgængelige på det rigtige tidspunkt til det rigtige arbejde. </a:t>
            </a:r>
            <a:r>
              <a:rPr b="1" i="0" lang="en-US" sz="1450" u="none" cap="none" strike="noStrike">
                <a:solidFill>
                  <a:schemeClr val="dk1"/>
                </a:solidFill>
                <a:latin typeface="Comfortaa"/>
                <a:ea typeface="Comfortaa"/>
                <a:cs typeface="Comfortaa"/>
                <a:sym typeface="Comfortaa"/>
              </a:rPr>
              <a:t> </a:t>
            </a:r>
            <a:endParaRPr b="1" i="0" sz="1450" u="none" cap="none" strike="noStrike">
              <a:solidFill>
                <a:schemeClr val="dk1"/>
              </a:solidFill>
              <a:latin typeface="Comfortaa"/>
              <a:ea typeface="Comfortaa"/>
              <a:cs typeface="Comfortaa"/>
              <a:sym typeface="Comfortaa"/>
            </a:endParaRPr>
          </a:p>
          <a:p>
            <a:pPr indent="-273050" lvl="0" marL="285750" marR="0" rtl="0" algn="l">
              <a:lnSpc>
                <a:spcPct val="115000"/>
              </a:lnSpc>
              <a:spcBef>
                <a:spcPts val="600"/>
              </a:spcBef>
              <a:spcAft>
                <a:spcPts val="0"/>
              </a:spcAft>
              <a:buClr>
                <a:srgbClr val="F58C8D"/>
              </a:buClr>
              <a:buSzPts val="1900"/>
              <a:buFont typeface="Arial"/>
              <a:buChar char="•"/>
            </a:pPr>
            <a:r>
              <a:rPr b="1" lang="en-US" sz="1450">
                <a:solidFill>
                  <a:srgbClr val="FD8284"/>
                </a:solidFill>
                <a:latin typeface="Comfortaa"/>
                <a:ea typeface="Comfortaa"/>
                <a:cs typeface="Comfortaa"/>
                <a:sym typeface="Comfortaa"/>
              </a:rPr>
              <a:t>Ressourcer </a:t>
            </a:r>
            <a:r>
              <a:rPr b="1" lang="en-US" sz="1450">
                <a:solidFill>
                  <a:schemeClr val="dk1"/>
                </a:solidFill>
                <a:latin typeface="Comfortaa"/>
                <a:ea typeface="Comfortaa"/>
                <a:cs typeface="Comfortaa"/>
                <a:sym typeface="Comfortaa"/>
              </a:rPr>
              <a:t>omfatter økonomi, personale, fysiske rum, udstyr, teknologi og tid. </a:t>
            </a:r>
            <a:endParaRPr b="1" sz="1450">
              <a:solidFill>
                <a:schemeClr val="dk1"/>
              </a:solidFill>
              <a:latin typeface="Comfortaa"/>
              <a:ea typeface="Comfortaa"/>
              <a:cs typeface="Comfortaa"/>
              <a:sym typeface="Comfortaa"/>
            </a:endParaRPr>
          </a:p>
        </p:txBody>
      </p:sp>
      <p:pic>
        <p:nvPicPr>
          <p:cNvPr id="350" name="Google Shape;350;p2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51" name="Google Shape;351;p29"/>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3"/>
          <p:cNvSpPr txBox="1"/>
          <p:nvPr>
            <p:ph idx="1" type="body"/>
          </p:nvPr>
        </p:nvSpPr>
        <p:spPr>
          <a:xfrm>
            <a:off x="3077300" y="729550"/>
            <a:ext cx="5655300" cy="42624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SzPts val="2100"/>
              <a:buNone/>
            </a:pPr>
            <a:r>
              <a:t/>
            </a:r>
            <a:endParaRPr sz="1200">
              <a:latin typeface="Calibri"/>
              <a:ea typeface="Calibri"/>
              <a:cs typeface="Calibri"/>
              <a:sym typeface="Calibri"/>
            </a:endParaRPr>
          </a:p>
          <a:p>
            <a:pPr indent="0" lvl="0" marL="0" rtl="0" algn="ctr">
              <a:lnSpc>
                <a:spcPct val="150000"/>
              </a:lnSpc>
              <a:spcBef>
                <a:spcPts val="0"/>
              </a:spcBef>
              <a:spcAft>
                <a:spcPts val="0"/>
              </a:spcAft>
              <a:buSzPts val="2100"/>
              <a:buNone/>
            </a:pPr>
            <a:r>
              <a:rPr lang="en-US" sz="1100"/>
              <a:t>Modul 3 Forandringsledelse — Må</a:t>
            </a:r>
            <a:br>
              <a:rPr lang="en-US" sz="1100"/>
            </a:br>
            <a:r>
              <a:rPr b="0" lang="en-US" sz="1100"/>
              <a:t>Dette modul ønsker at give en introduktion til emnet 'forandringsledelse' i virksomheder/organisationer og afklare spørgsmål som "Hvad er forandringsledelse?" og "hvordan kan det effektivt implementeres — især når medarbejdere/kolleger har autisme?"</a:t>
            </a:r>
            <a:endParaRPr b="0" sz="1100"/>
          </a:p>
          <a:p>
            <a:pPr indent="0" lvl="0" marL="0" rtl="0" algn="l">
              <a:spcBef>
                <a:spcPts val="1200"/>
              </a:spcBef>
              <a:spcAft>
                <a:spcPts val="0"/>
              </a:spcAft>
              <a:buSzPts val="1100"/>
              <a:buNone/>
            </a:pPr>
            <a:r>
              <a:rPr b="0" lang="en-US" sz="1100"/>
              <a:t>De følgende læringsmål er de vejledende principper for at besvare disse specifikke situationer:</a:t>
            </a:r>
            <a:endParaRPr b="0" sz="1100"/>
          </a:p>
          <a:p>
            <a:pPr indent="0" lvl="0" marL="0" rtl="0" algn="ctr">
              <a:lnSpc>
                <a:spcPct val="150000"/>
              </a:lnSpc>
              <a:spcBef>
                <a:spcPts val="1200"/>
              </a:spcBef>
              <a:spcAft>
                <a:spcPts val="0"/>
              </a:spcAft>
              <a:buSzPts val="2100"/>
              <a:buNone/>
            </a:pPr>
            <a:r>
              <a:rPr lang="en-US" sz="1100"/>
              <a:t>Læringsudbytte</a:t>
            </a:r>
            <a:endParaRPr/>
          </a:p>
          <a:p>
            <a:pPr indent="0" lvl="0" marL="457200" rtl="0" algn="ctr">
              <a:lnSpc>
                <a:spcPct val="150000"/>
              </a:lnSpc>
              <a:spcBef>
                <a:spcPts val="0"/>
              </a:spcBef>
              <a:spcAft>
                <a:spcPts val="0"/>
              </a:spcAft>
              <a:buClr>
                <a:schemeClr val="dk1"/>
              </a:buClr>
              <a:buSzPts val="1100"/>
              <a:buFont typeface="Arial"/>
              <a:buNone/>
            </a:pPr>
            <a:r>
              <a:rPr b="0" lang="en-US" sz="1000"/>
              <a:t>Få kendskab til praktiske modeller, værktøjer og teknikker til forandringsledelse.</a:t>
            </a:r>
            <a:endParaRPr b="0" sz="1000"/>
          </a:p>
          <a:p>
            <a:pPr indent="0" lvl="0" marL="457200" rtl="0" algn="ctr">
              <a:lnSpc>
                <a:spcPct val="150000"/>
              </a:lnSpc>
              <a:spcBef>
                <a:spcPts val="0"/>
              </a:spcBef>
              <a:spcAft>
                <a:spcPts val="0"/>
              </a:spcAft>
              <a:buClr>
                <a:schemeClr val="dk1"/>
              </a:buClr>
              <a:buSzPts val="1100"/>
              <a:buFont typeface="Arial"/>
              <a:buNone/>
            </a:pPr>
            <a:r>
              <a:rPr b="0" lang="en-US" sz="1000"/>
              <a:t>Lær om, hvordan man motiverer og leder medarbejdere til at tage de nødvendige skridt.</a:t>
            </a:r>
            <a:endParaRPr b="0" sz="1000"/>
          </a:p>
          <a:p>
            <a:pPr indent="0" lvl="0" marL="457200" rtl="0" algn="ctr">
              <a:lnSpc>
                <a:spcPct val="150000"/>
              </a:lnSpc>
              <a:spcBef>
                <a:spcPts val="0"/>
              </a:spcBef>
              <a:spcAft>
                <a:spcPts val="0"/>
              </a:spcAft>
              <a:buClr>
                <a:schemeClr val="dk1"/>
              </a:buClr>
              <a:buSzPts val="1100"/>
              <a:buFont typeface="Arial"/>
              <a:buNone/>
            </a:pPr>
            <a:r>
              <a:rPr b="0" lang="en-US" sz="1000"/>
              <a:t>Bliv styrket til aktivt og bæredygtigt at implementere nødvendige tiltag</a:t>
            </a:r>
            <a:endParaRPr b="0" sz="1000"/>
          </a:p>
          <a:p>
            <a:pPr indent="0" lvl="0" marL="457200" rtl="0" algn="l">
              <a:lnSpc>
                <a:spcPct val="150000"/>
              </a:lnSpc>
              <a:spcBef>
                <a:spcPts val="0"/>
              </a:spcBef>
              <a:spcAft>
                <a:spcPts val="0"/>
              </a:spcAft>
              <a:buSzPts val="2100"/>
              <a:buNone/>
            </a:pPr>
            <a:r>
              <a:t/>
            </a:r>
            <a:endParaRPr sz="1100"/>
          </a:p>
        </p:txBody>
      </p:sp>
      <p:pic>
        <p:nvPicPr>
          <p:cNvPr id="138" name="Google Shape;138;p3"/>
          <p:cNvPicPr preferRelativeResize="0"/>
          <p:nvPr/>
        </p:nvPicPr>
        <p:blipFill rotWithShape="1">
          <a:blip r:embed="rId3">
            <a:alphaModFix/>
          </a:blip>
          <a:srcRect b="0" l="0" r="0" t="0"/>
          <a:stretch/>
        </p:blipFill>
        <p:spPr>
          <a:xfrm>
            <a:off x="-635277" y="413577"/>
            <a:ext cx="4078664" cy="3145411"/>
          </a:xfrm>
          <a:prstGeom prst="rect">
            <a:avLst/>
          </a:prstGeom>
          <a:noFill/>
          <a:ln>
            <a:noFill/>
          </a:ln>
        </p:spPr>
      </p:pic>
      <p:pic>
        <p:nvPicPr>
          <p:cNvPr id="139" name="Google Shape;139;p3"/>
          <p:cNvPicPr preferRelativeResize="0"/>
          <p:nvPr/>
        </p:nvPicPr>
        <p:blipFill rotWithShape="1">
          <a:blip r:embed="rId4">
            <a:alphaModFix/>
          </a:blip>
          <a:srcRect b="0" l="0" r="0" t="0"/>
          <a:stretch/>
        </p:blipFill>
        <p:spPr>
          <a:xfrm>
            <a:off x="119054" y="4768850"/>
            <a:ext cx="1121410" cy="223108"/>
          </a:xfrm>
          <a:prstGeom prst="rect">
            <a:avLst/>
          </a:prstGeom>
          <a:noFill/>
          <a:ln>
            <a:noFill/>
          </a:ln>
        </p:spPr>
      </p:pic>
      <p:sp>
        <p:nvSpPr>
          <p:cNvPr id="140" name="Google Shape;140;p3"/>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30"/>
          <p:cNvSpPr txBox="1"/>
          <p:nvPr>
            <p:ph idx="1" type="body"/>
          </p:nvPr>
        </p:nvSpPr>
        <p:spPr>
          <a:xfrm>
            <a:off x="615868" y="1307342"/>
            <a:ext cx="7445054" cy="3539857"/>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0"/>
              </a:spcBef>
              <a:spcAft>
                <a:spcPts val="0"/>
              </a:spcAft>
              <a:buSzPts val="1785"/>
              <a:buNone/>
            </a:pPr>
            <a:r>
              <a:rPr lang="en-US" sz="1290"/>
              <a:t>Når du har nye medarbejdere med autisme, som skal involveres i dit team, er det nødvendigt at planlægge og vide, hvilke specifikke ressourcer der vil være nødvendige for at byde dem velkommen, inkludere dem og involvere dem godt i dit team</a:t>
            </a:r>
            <a:r>
              <a:rPr lang="en-US" sz="1290">
                <a:solidFill>
                  <a:schemeClr val="dk1"/>
                </a:solidFill>
              </a:rPr>
              <a:t>. </a:t>
            </a:r>
            <a:endParaRPr sz="1290">
              <a:solidFill>
                <a:schemeClr val="dk1"/>
              </a:solidFill>
            </a:endParaRPr>
          </a:p>
          <a:p>
            <a:pPr indent="0" lvl="0" marL="0" rtl="0" algn="l">
              <a:lnSpc>
                <a:spcPct val="95000"/>
              </a:lnSpc>
              <a:spcBef>
                <a:spcPts val="0"/>
              </a:spcBef>
              <a:spcAft>
                <a:spcPts val="0"/>
              </a:spcAft>
              <a:buSzPts val="1785"/>
              <a:buNone/>
            </a:pPr>
            <a:r>
              <a:t/>
            </a:r>
            <a:endParaRPr sz="1290"/>
          </a:p>
          <a:p>
            <a:pPr indent="0" lvl="0" marL="0" rtl="0" algn="l">
              <a:lnSpc>
                <a:spcPct val="95000"/>
              </a:lnSpc>
              <a:spcBef>
                <a:spcPts val="600"/>
              </a:spcBef>
              <a:spcAft>
                <a:spcPts val="0"/>
              </a:spcAft>
              <a:buSzPts val="1785"/>
              <a:buNone/>
            </a:pPr>
            <a:r>
              <a:rPr lang="en-US" sz="1290"/>
              <a:t>Bestemmelse af dine ressourcebehov er den </a:t>
            </a:r>
            <a:r>
              <a:rPr lang="en-US" sz="1290">
                <a:solidFill>
                  <a:srgbClr val="F58C8D"/>
                </a:solidFill>
              </a:rPr>
              <a:t>første fase</a:t>
            </a:r>
            <a:r>
              <a:rPr lang="en-US" sz="1290"/>
              <a:t>.</a:t>
            </a:r>
            <a:endParaRPr sz="1290"/>
          </a:p>
          <a:p>
            <a:pPr indent="0" lvl="0" marL="0" rtl="0" algn="l">
              <a:lnSpc>
                <a:spcPct val="95000"/>
              </a:lnSpc>
              <a:spcBef>
                <a:spcPts val="600"/>
              </a:spcBef>
              <a:spcAft>
                <a:spcPts val="0"/>
              </a:spcAft>
              <a:buSzPts val="1785"/>
              <a:buNone/>
            </a:pPr>
            <a:r>
              <a:t/>
            </a:r>
            <a:endParaRPr sz="1290"/>
          </a:p>
          <a:p>
            <a:pPr indent="0" lvl="0" marL="0" rtl="0" algn="l">
              <a:lnSpc>
                <a:spcPct val="95000"/>
              </a:lnSpc>
              <a:spcBef>
                <a:spcPts val="600"/>
              </a:spcBef>
              <a:spcAft>
                <a:spcPts val="0"/>
              </a:spcAft>
              <a:buNone/>
            </a:pPr>
            <a:r>
              <a:rPr lang="en-US" sz="1290">
                <a:solidFill>
                  <a:srgbClr val="FD8284"/>
                </a:solidFill>
              </a:rPr>
              <a:t>Anden</a:t>
            </a:r>
            <a:r>
              <a:rPr lang="en-US" sz="1290">
                <a:solidFill>
                  <a:srgbClr val="FD8284"/>
                </a:solidFill>
              </a:rPr>
              <a:t> fase: </a:t>
            </a:r>
            <a:endParaRPr sz="1885"/>
          </a:p>
          <a:p>
            <a:pPr indent="-349250" lvl="0" marL="457200" rtl="0" algn="l">
              <a:lnSpc>
                <a:spcPct val="95000"/>
              </a:lnSpc>
              <a:spcBef>
                <a:spcPts val="600"/>
              </a:spcBef>
              <a:spcAft>
                <a:spcPts val="0"/>
              </a:spcAft>
              <a:buSzPts val="1900"/>
              <a:buChar char="•"/>
            </a:pPr>
            <a:r>
              <a:rPr lang="en-US" sz="1290"/>
              <a:t>Mobiliser dit team og overvej de særlige færdigheder, som forandringen kræver på hvert trin i henhold til din forandringsledelsesplan, samt de tilgængelige personer med nødvendige færdigheder.</a:t>
            </a:r>
            <a:endParaRPr sz="1290"/>
          </a:p>
          <a:p>
            <a:pPr indent="-348297" lvl="0" marL="457200" rtl="0" algn="l">
              <a:spcBef>
                <a:spcPts val="0"/>
              </a:spcBef>
              <a:spcAft>
                <a:spcPts val="0"/>
              </a:spcAft>
              <a:buSzPts val="1885"/>
              <a:buFont typeface="Arial"/>
              <a:buChar char="•"/>
            </a:pPr>
            <a:r>
              <a:rPr lang="en-US" sz="1290"/>
              <a:t>Hvis du vurderer, at du mangler visse færdigheder, skal du beslutte, om du har budgettet til at ansætte eksterne personer for at bringe disse færdigheder. </a:t>
            </a:r>
            <a:endParaRPr sz="1290"/>
          </a:p>
          <a:p>
            <a:pPr indent="-348297" lvl="0" marL="457200" rtl="0" algn="l">
              <a:spcBef>
                <a:spcPts val="0"/>
              </a:spcBef>
              <a:spcAft>
                <a:spcPts val="0"/>
              </a:spcAft>
              <a:buSzPts val="1885"/>
              <a:buFont typeface="Arial"/>
              <a:buChar char="•"/>
            </a:pPr>
            <a:r>
              <a:rPr lang="en-US" sz="1290"/>
              <a:t>Alle nødvendige ressourcer vil blive tildelt i denne fase</a:t>
            </a:r>
            <a:endParaRPr sz="1885">
              <a:solidFill>
                <a:schemeClr val="dk1"/>
              </a:solidFill>
            </a:endParaRPr>
          </a:p>
        </p:txBody>
      </p:sp>
      <p:sp>
        <p:nvSpPr>
          <p:cNvPr id="357" name="Google Shape;357;p30"/>
          <p:cNvSpPr/>
          <p:nvPr/>
        </p:nvSpPr>
        <p:spPr>
          <a:xfrm>
            <a:off x="604197" y="516770"/>
            <a:ext cx="9019713"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100"/>
              <a:buFont typeface="Arial"/>
              <a:buNone/>
            </a:pPr>
            <a:r>
              <a:rPr b="1" lang="en-US" sz="2100">
                <a:solidFill>
                  <a:srgbClr val="FD8284"/>
                </a:solidFill>
                <a:latin typeface="Comfortaa"/>
                <a:ea typeface="Comfortaa"/>
                <a:cs typeface="Comfortaa"/>
                <a:sym typeface="Comfortaa"/>
              </a:rPr>
              <a:t>Faser af ressourcestyring inden for den specifikke forandringsproces</a:t>
            </a:r>
            <a:endParaRPr b="0" i="0" sz="1400" u="none" cap="none" strike="noStrike">
              <a:solidFill>
                <a:srgbClr val="000000"/>
              </a:solidFill>
              <a:latin typeface="Arial"/>
              <a:ea typeface="Arial"/>
              <a:cs typeface="Arial"/>
              <a:sym typeface="Arial"/>
            </a:endParaRPr>
          </a:p>
        </p:txBody>
      </p:sp>
      <p:pic>
        <p:nvPicPr>
          <p:cNvPr id="358" name="Google Shape;358;p3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59" name="Google Shape;359;p30"/>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1"/>
          <p:cNvSpPr txBox="1"/>
          <p:nvPr>
            <p:ph idx="1" type="body"/>
          </p:nvPr>
        </p:nvSpPr>
        <p:spPr>
          <a:xfrm>
            <a:off x="559300" y="1307350"/>
            <a:ext cx="7126800" cy="3539700"/>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378378"/>
              <a:buNone/>
            </a:pPr>
            <a:r>
              <a:t/>
            </a:r>
            <a:endParaRPr sz="600">
              <a:solidFill>
                <a:schemeClr val="dk1"/>
              </a:solidFill>
            </a:endParaRPr>
          </a:p>
          <a:p>
            <a:pPr indent="0" lvl="0" marL="0" rtl="0" algn="l">
              <a:lnSpc>
                <a:spcPct val="115000"/>
              </a:lnSpc>
              <a:spcBef>
                <a:spcPts val="600"/>
              </a:spcBef>
              <a:spcAft>
                <a:spcPts val="0"/>
              </a:spcAft>
              <a:buSzPct val="126126"/>
              <a:buNone/>
            </a:pPr>
            <a:r>
              <a:rPr lang="en-US" sz="1800">
                <a:solidFill>
                  <a:srgbClr val="FD8284"/>
                </a:solidFill>
              </a:rPr>
              <a:t>Trejde fase: </a:t>
            </a:r>
            <a:endParaRPr/>
          </a:p>
          <a:p>
            <a:pPr indent="-329513" lvl="0" marL="457200" rtl="0" algn="just">
              <a:lnSpc>
                <a:spcPct val="150000"/>
              </a:lnSpc>
              <a:spcBef>
                <a:spcPts val="0"/>
              </a:spcBef>
              <a:spcAft>
                <a:spcPts val="0"/>
              </a:spcAft>
              <a:buSzPct val="126126"/>
              <a:buFont typeface="Arial"/>
              <a:buChar char="•"/>
            </a:pPr>
            <a:r>
              <a:rPr lang="en-US" sz="1800"/>
              <a:t>… at styre de ressourcer, du har samlet, klart definere og kommunikere roller og ansvar; dette går hånd i hånd med implementeringsfasen af din forandringsledelsesproces</a:t>
            </a:r>
            <a:endParaRPr sz="1800">
              <a:solidFill>
                <a:schemeClr val="dk1"/>
              </a:solidFill>
            </a:endParaRPr>
          </a:p>
          <a:p>
            <a:pPr indent="0" lvl="0" marL="0" rtl="0" algn="l">
              <a:lnSpc>
                <a:spcPct val="115000"/>
              </a:lnSpc>
              <a:spcBef>
                <a:spcPts val="600"/>
              </a:spcBef>
              <a:spcAft>
                <a:spcPts val="0"/>
              </a:spcAft>
              <a:buSzPct val="126126"/>
              <a:buNone/>
            </a:pPr>
            <a:r>
              <a:rPr lang="en-US" sz="1800">
                <a:solidFill>
                  <a:srgbClr val="FD8284"/>
                </a:solidFill>
              </a:rPr>
              <a:t>Sidste fase</a:t>
            </a:r>
            <a:r>
              <a:rPr lang="en-US" sz="1800">
                <a:solidFill>
                  <a:srgbClr val="FD8284"/>
                </a:solidFill>
              </a:rPr>
              <a:t> stage: </a:t>
            </a:r>
            <a:endParaRPr/>
          </a:p>
          <a:p>
            <a:pPr indent="-329513" lvl="0" marL="457200" rtl="0" algn="just">
              <a:lnSpc>
                <a:spcPct val="150000"/>
              </a:lnSpc>
              <a:spcBef>
                <a:spcPts val="0"/>
              </a:spcBef>
              <a:spcAft>
                <a:spcPts val="0"/>
              </a:spcAft>
              <a:buSzPct val="126126"/>
              <a:buFont typeface="Arial"/>
              <a:buChar char="•"/>
            </a:pPr>
            <a:r>
              <a:rPr lang="en-US" sz="1800"/>
              <a:t>… at overvåge ressourcer for fremdrift, effektivitet og effektivitet i leveringen af deres forventede projektbidrag. </a:t>
            </a:r>
            <a:endParaRPr sz="1800"/>
          </a:p>
          <a:p>
            <a:pPr indent="-329513" lvl="0" marL="457200" rtl="0" algn="just">
              <a:lnSpc>
                <a:spcPct val="150000"/>
              </a:lnSpc>
              <a:spcBef>
                <a:spcPts val="0"/>
              </a:spcBef>
              <a:spcAft>
                <a:spcPts val="0"/>
              </a:spcAft>
              <a:buSzPct val="126126"/>
              <a:buFont typeface="Arial"/>
              <a:buChar char="•"/>
            </a:pPr>
            <a:r>
              <a:rPr lang="en-US" sz="1800"/>
              <a:t>Der vil næsten altid være muligheder for forbedring, når du søger at optimere ressourcerne for at levere den højeste værdi til hospitality-virksomheden og dens interessenter</a:t>
            </a:r>
            <a:endParaRPr/>
          </a:p>
          <a:p>
            <a:pPr indent="-152400" lvl="0" marL="285750" rtl="0" algn="l">
              <a:lnSpc>
                <a:spcPct val="115000"/>
              </a:lnSpc>
              <a:spcBef>
                <a:spcPts val="600"/>
              </a:spcBef>
              <a:spcAft>
                <a:spcPts val="0"/>
              </a:spcAft>
              <a:buSzPct val="126126"/>
              <a:buFont typeface="Arial"/>
              <a:buNone/>
            </a:pPr>
            <a:r>
              <a:t/>
            </a:r>
            <a:endParaRPr sz="1800">
              <a:solidFill>
                <a:schemeClr val="dk1"/>
              </a:solidFill>
            </a:endParaRPr>
          </a:p>
          <a:p>
            <a:pPr indent="0" lvl="0" marL="0" rtl="0" algn="l">
              <a:lnSpc>
                <a:spcPct val="115000"/>
              </a:lnSpc>
              <a:spcBef>
                <a:spcPts val="600"/>
              </a:spcBef>
              <a:spcAft>
                <a:spcPts val="600"/>
              </a:spcAft>
              <a:buSzPct val="108108"/>
              <a:buNone/>
            </a:pPr>
            <a:r>
              <a:t/>
            </a:r>
            <a:endParaRPr>
              <a:solidFill>
                <a:schemeClr val="dk1"/>
              </a:solidFill>
            </a:endParaRPr>
          </a:p>
        </p:txBody>
      </p:sp>
      <p:sp>
        <p:nvSpPr>
          <p:cNvPr id="365" name="Google Shape;365;p31"/>
          <p:cNvSpPr/>
          <p:nvPr/>
        </p:nvSpPr>
        <p:spPr>
          <a:xfrm>
            <a:off x="719611" y="516770"/>
            <a:ext cx="9019713" cy="738664"/>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2100"/>
              <a:buFont typeface="Arial"/>
              <a:buNone/>
            </a:pPr>
            <a:r>
              <a:rPr b="1" lang="en-US" sz="2100">
                <a:solidFill>
                  <a:srgbClr val="FD8284"/>
                </a:solidFill>
                <a:latin typeface="Comfortaa"/>
                <a:ea typeface="Comfortaa"/>
                <a:cs typeface="Comfortaa"/>
                <a:sym typeface="Comfortaa"/>
              </a:rPr>
              <a:t>Faser af ressourcestyring inden for den specifikke forandringsproces</a:t>
            </a:r>
            <a:endParaRPr>
              <a:solidFill>
                <a:schemeClr val="dk1"/>
              </a:solidFill>
            </a:endParaRPr>
          </a:p>
          <a:p>
            <a:pPr indent="0" lvl="0" marL="0" marR="0" rtl="0" algn="l">
              <a:lnSpc>
                <a:spcPct val="100000"/>
              </a:lnSpc>
              <a:spcBef>
                <a:spcPts val="0"/>
              </a:spcBef>
              <a:spcAft>
                <a:spcPts val="0"/>
              </a:spcAft>
              <a:buClr>
                <a:srgbClr val="000000"/>
              </a:buClr>
              <a:buSzPts val="2100"/>
              <a:buFont typeface="Arial"/>
              <a:buNone/>
            </a:pPr>
            <a:r>
              <a:t/>
            </a:r>
            <a:endParaRPr b="1" sz="2100">
              <a:solidFill>
                <a:srgbClr val="FD8284"/>
              </a:solidFill>
              <a:latin typeface="Comfortaa"/>
              <a:ea typeface="Comfortaa"/>
              <a:cs typeface="Comfortaa"/>
              <a:sym typeface="Comfortaa"/>
            </a:endParaRPr>
          </a:p>
        </p:txBody>
      </p:sp>
      <p:pic>
        <p:nvPicPr>
          <p:cNvPr id="366" name="Google Shape;366;p3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67" name="Google Shape;367;p31"/>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32"/>
          <p:cNvSpPr txBox="1"/>
          <p:nvPr/>
        </p:nvSpPr>
        <p:spPr>
          <a:xfrm>
            <a:off x="2092693" y="426128"/>
            <a:ext cx="5853900" cy="635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lang="en-US" sz="1800">
                <a:solidFill>
                  <a:srgbClr val="FD8284"/>
                </a:solidFill>
                <a:latin typeface="Comfortaa"/>
                <a:ea typeface="Comfortaa"/>
                <a:cs typeface="Comfortaa"/>
                <a:sym typeface="Comfortaa"/>
              </a:rPr>
              <a:t>Ressourcestyringsteknikker</a:t>
            </a:r>
            <a:endParaRPr b="0" i="0" sz="1400" u="none" cap="none" strike="noStrike">
              <a:solidFill>
                <a:srgbClr val="000000"/>
              </a:solidFill>
              <a:latin typeface="Arial"/>
              <a:ea typeface="Arial"/>
              <a:cs typeface="Arial"/>
              <a:sym typeface="Arial"/>
            </a:endParaRPr>
          </a:p>
        </p:txBody>
      </p:sp>
      <p:sp>
        <p:nvSpPr>
          <p:cNvPr id="373" name="Google Shape;373;p32"/>
          <p:cNvSpPr txBox="1"/>
          <p:nvPr/>
        </p:nvSpPr>
        <p:spPr>
          <a:xfrm>
            <a:off x="3154025" y="812300"/>
            <a:ext cx="4792500" cy="36342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000"/>
              <a:buFont typeface="Arial"/>
              <a:buNone/>
            </a:pPr>
            <a:r>
              <a:rPr b="1" lang="en-US" sz="1000">
                <a:solidFill>
                  <a:schemeClr val="dk1"/>
                </a:solidFill>
                <a:latin typeface="Comfortaa"/>
                <a:ea typeface="Comfortaa"/>
                <a:cs typeface="Comfortaa"/>
                <a:sym typeface="Comfortaa"/>
              </a:rPr>
              <a:t>Vigtige punkter er:</a:t>
            </a:r>
            <a:endParaRPr b="0" i="0" sz="1400" u="none" cap="none" strike="noStrike">
              <a:solidFill>
                <a:srgbClr val="000000"/>
              </a:solidFill>
              <a:latin typeface="Arial"/>
              <a:ea typeface="Arial"/>
              <a:cs typeface="Arial"/>
              <a:sym typeface="Arial"/>
            </a:endParaRPr>
          </a:p>
          <a:p>
            <a:pPr indent="-361950" lvl="0" marL="457200" rtl="0" algn="l">
              <a:lnSpc>
                <a:spcPct val="115000"/>
              </a:lnSpc>
              <a:spcBef>
                <a:spcPts val="600"/>
              </a:spcBef>
              <a:spcAft>
                <a:spcPts val="0"/>
              </a:spcAft>
              <a:buClr>
                <a:srgbClr val="F58C8D"/>
              </a:buClr>
              <a:buSzPts val="2100"/>
              <a:buChar char="•"/>
            </a:pPr>
            <a:r>
              <a:rPr lang="en-US" sz="1000">
                <a:solidFill>
                  <a:srgbClr val="F58C8D"/>
                </a:solidFill>
                <a:latin typeface="Comfortaa"/>
                <a:ea typeface="Comfortaa"/>
                <a:cs typeface="Comfortaa"/>
                <a:sym typeface="Comfortaa"/>
              </a:rPr>
              <a:t>Ressourceallokering</a:t>
            </a:r>
            <a:r>
              <a:rPr lang="en-US" sz="1000">
                <a:solidFill>
                  <a:schemeClr val="dk1"/>
                </a:solidFill>
                <a:latin typeface="Comfortaa"/>
                <a:ea typeface="Comfortaa"/>
                <a:cs typeface="Comfortaa"/>
                <a:sym typeface="Comfortaa"/>
              </a:rPr>
              <a:t>: de færdigheder, dit team bringer med, samt deres tilgængelighed, eksisterende udstyr og tilpasningsmuligheder.</a:t>
            </a:r>
            <a:endParaRPr sz="10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lang="en-US" sz="1000">
                <a:solidFill>
                  <a:srgbClr val="F58C8D"/>
                </a:solidFill>
                <a:latin typeface="Comfortaa"/>
                <a:ea typeface="Comfortaa"/>
                <a:cs typeface="Comfortaa"/>
                <a:sym typeface="Comfortaa"/>
              </a:rPr>
              <a:t>Ressourceudnyttelse</a:t>
            </a:r>
            <a:r>
              <a:rPr lang="en-US" sz="1000">
                <a:solidFill>
                  <a:schemeClr val="dk1"/>
                </a:solidFill>
                <a:latin typeface="Comfortaa"/>
                <a:ea typeface="Comfortaa"/>
                <a:cs typeface="Comfortaa"/>
                <a:sym typeface="Comfortaa"/>
              </a:rPr>
              <a:t>: giver dig mulighed for at få indsigt i dit teams kapacitet over en periode og identificere, om ressourcerne bliver over- eller underudnyttet.</a:t>
            </a:r>
            <a:endParaRPr sz="10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lang="en-US" sz="1000">
                <a:solidFill>
                  <a:srgbClr val="F58C8D"/>
                </a:solidFill>
                <a:latin typeface="Comfortaa"/>
                <a:ea typeface="Comfortaa"/>
                <a:cs typeface="Comfortaa"/>
                <a:sym typeface="Comfortaa"/>
              </a:rPr>
              <a:t>Ressourceudligning</a:t>
            </a:r>
            <a:r>
              <a:rPr lang="en-US" sz="1000">
                <a:solidFill>
                  <a:schemeClr val="dk1"/>
                </a:solidFill>
                <a:latin typeface="Comfortaa"/>
                <a:ea typeface="Comfortaa"/>
                <a:cs typeface="Comfortaa"/>
                <a:sym typeface="Comfortaa"/>
              </a:rPr>
              <a:t>: er vigtig for at maksimere ressourcerne i hele forandringsledelsesprocessen for involvering af medarbejdere med ASD og eventuelle andre ressourcebehov, så du får mest værdi ud af de ressourcer, du allerede har</a:t>
            </a:r>
            <a:endParaRPr b="1" sz="1000">
              <a:solidFill>
                <a:srgbClr val="FD8284"/>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lang="en-US" sz="1000">
                <a:solidFill>
                  <a:srgbClr val="F58C8D"/>
                </a:solidFill>
                <a:latin typeface="Comfortaa"/>
                <a:ea typeface="Comfortaa"/>
                <a:cs typeface="Comfortaa"/>
                <a:sym typeface="Comfortaa"/>
              </a:rPr>
              <a:t>Ressourceprognoser</a:t>
            </a:r>
            <a:r>
              <a:rPr lang="en-US" sz="1000">
                <a:solidFill>
                  <a:schemeClr val="dk1"/>
                </a:solidFill>
                <a:latin typeface="Comfortaa"/>
                <a:ea typeface="Comfortaa"/>
                <a:cs typeface="Comfortaa"/>
                <a:sym typeface="Comfortaa"/>
              </a:rPr>
              <a:t>: giver dig mulighed for at lave forudsigelser, identificere potentielle konflikter og prioritere ressourcer på en tidslinje</a:t>
            </a:r>
            <a:endParaRPr b="0" i="0" sz="1400" u="none" cap="none" strike="noStrike">
              <a:solidFill>
                <a:srgbClr val="000000"/>
              </a:solidFill>
              <a:latin typeface="Arial"/>
              <a:ea typeface="Arial"/>
              <a:cs typeface="Arial"/>
              <a:sym typeface="Arial"/>
            </a:endParaRPr>
          </a:p>
        </p:txBody>
      </p:sp>
      <p:sp>
        <p:nvSpPr>
          <p:cNvPr id="374" name="Google Shape;374;p32"/>
          <p:cNvSpPr/>
          <p:nvPr/>
        </p:nvSpPr>
        <p:spPr>
          <a:xfrm>
            <a:off x="537882" y="2124635"/>
            <a:ext cx="2895600" cy="2268696"/>
          </a:xfrm>
          <a:prstGeom prst="cloud">
            <a:avLst/>
          </a:prstGeom>
          <a:solidFill>
            <a:schemeClr val="lt1"/>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75" name="Google Shape;375;p32"/>
          <p:cNvSpPr txBox="1"/>
          <p:nvPr/>
        </p:nvSpPr>
        <p:spPr>
          <a:xfrm>
            <a:off x="969871" y="2502370"/>
            <a:ext cx="2031600" cy="169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100"/>
              <a:buFont typeface="Arial"/>
              <a:buNone/>
            </a:pPr>
            <a:r>
              <a:rPr b="1" lang="en-US" sz="1000">
                <a:solidFill>
                  <a:schemeClr val="dk1"/>
                </a:solidFill>
                <a:latin typeface="Comfortaa"/>
                <a:ea typeface="Comfortaa"/>
                <a:cs typeface="Comfortaa"/>
                <a:sym typeface="Comfortaa"/>
              </a:rPr>
              <a:t>Organisationer bruger ressourcestyringsteknikker til at maksimere ressourceeffektiviteten. Hospitality-ledere anvender ofte software til at skabe gennemsigtighed og træffe smartere ressourcebeslutninger</a:t>
            </a:r>
            <a:endParaRPr b="0" i="0" sz="13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376" name="Google Shape;376;p3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77" name="Google Shape;377;p32"/>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33"/>
          <p:cNvSpPr txBox="1"/>
          <p:nvPr/>
        </p:nvSpPr>
        <p:spPr>
          <a:xfrm>
            <a:off x="2762111" y="2233047"/>
            <a:ext cx="3720300" cy="677400"/>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Clr>
                <a:srgbClr val="000000"/>
              </a:buClr>
              <a:buSzPts val="4400"/>
              <a:buFont typeface="Arial"/>
              <a:buNone/>
            </a:pPr>
            <a:r>
              <a:rPr lang="en-US" sz="4400">
                <a:solidFill>
                  <a:srgbClr val="323232"/>
                </a:solidFill>
              </a:rPr>
              <a:t>Mange tak</a:t>
            </a:r>
            <a:r>
              <a:rPr b="0" i="0" lang="en-US" sz="4400" u="none" cap="none" strike="noStrike">
                <a:solidFill>
                  <a:srgbClr val="323232"/>
                </a:solidFill>
                <a:latin typeface="Arial"/>
                <a:ea typeface="Arial"/>
                <a:cs typeface="Arial"/>
                <a:sym typeface="Arial"/>
              </a:rPr>
              <a:t>!</a:t>
            </a:r>
            <a:endParaRPr b="0" i="0" sz="4400" u="none" cap="none" strike="noStrike">
              <a:solidFill>
                <a:srgbClr val="323232"/>
              </a:solidFill>
              <a:latin typeface="Arial"/>
              <a:ea typeface="Arial"/>
              <a:cs typeface="Arial"/>
              <a:sym typeface="Arial"/>
            </a:endParaRPr>
          </a:p>
        </p:txBody>
      </p:sp>
      <p:pic>
        <p:nvPicPr>
          <p:cNvPr id="383" name="Google Shape;383;p3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84" name="Google Shape;384;p33"/>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4"/>
          <p:cNvSpPr txBox="1"/>
          <p:nvPr>
            <p:ph idx="1" type="body"/>
          </p:nvPr>
        </p:nvSpPr>
        <p:spPr>
          <a:xfrm>
            <a:off x="2213125" y="445450"/>
            <a:ext cx="6109200" cy="3714300"/>
          </a:xfrm>
          <a:prstGeom prst="rect">
            <a:avLst/>
          </a:prstGeom>
          <a:noFill/>
          <a:ln>
            <a:noFill/>
          </a:ln>
        </p:spPr>
        <p:txBody>
          <a:bodyPr anchorCtr="0" anchor="t" bIns="91425" lIns="91425" spcFirstLastPara="1" rIns="91425" wrap="square" tIns="91425">
            <a:noAutofit/>
          </a:bodyPr>
          <a:lstStyle/>
          <a:p>
            <a:pPr indent="0" lvl="0" marL="95250" rtl="0" algn="just">
              <a:lnSpc>
                <a:spcPct val="130000"/>
              </a:lnSpc>
              <a:spcBef>
                <a:spcPts val="0"/>
              </a:spcBef>
              <a:spcAft>
                <a:spcPts val="0"/>
              </a:spcAft>
              <a:buSzPts val="1848"/>
              <a:buNone/>
            </a:pPr>
            <a:r>
              <a:rPr lang="en-US" sz="1520">
                <a:latin typeface="Comfortaa"/>
                <a:ea typeface="Comfortaa"/>
                <a:cs typeface="Comfortaa"/>
                <a:sym typeface="Comfortaa"/>
              </a:rPr>
              <a:t>Modu</a:t>
            </a:r>
            <a:r>
              <a:rPr lang="en-US" sz="1520"/>
              <a:t>lindhold</a:t>
            </a:r>
            <a:r>
              <a:rPr lang="en-US" sz="1520">
                <a:latin typeface="Comfortaa"/>
                <a:ea typeface="Comfortaa"/>
                <a:cs typeface="Comfortaa"/>
                <a:sym typeface="Comfortaa"/>
              </a:rPr>
              <a:t>:</a:t>
            </a:r>
            <a:endParaRPr sz="1355"/>
          </a:p>
          <a:p>
            <a:pPr indent="-358648" lvl="0" marL="457200" rtl="0" algn="l">
              <a:lnSpc>
                <a:spcPct val="100000"/>
              </a:lnSpc>
              <a:spcBef>
                <a:spcPts val="0"/>
              </a:spcBef>
              <a:spcAft>
                <a:spcPts val="0"/>
              </a:spcAft>
              <a:buSzPts val="2048"/>
              <a:buFont typeface="Arial"/>
              <a:buChar char="•"/>
            </a:pPr>
            <a:r>
              <a:rPr b="0" lang="en-US" sz="1300"/>
              <a:t>Forandringsledelse – En definition</a:t>
            </a:r>
            <a:endParaRPr b="0" sz="1300"/>
          </a:p>
          <a:p>
            <a:pPr indent="-358648" lvl="0" marL="457200" rtl="0" algn="l">
              <a:lnSpc>
                <a:spcPct val="100000"/>
              </a:lnSpc>
              <a:spcBef>
                <a:spcPts val="0"/>
              </a:spcBef>
              <a:spcAft>
                <a:spcPts val="0"/>
              </a:spcAft>
              <a:buSzPts val="2048"/>
              <a:buFont typeface="Arial"/>
              <a:buChar char="•"/>
            </a:pPr>
            <a:r>
              <a:rPr b="0" lang="en-US" sz="1300"/>
              <a:t>Planlægning, styring og ledelse af ændringer i arbejds-</a:t>
            </a:r>
            <a:endParaRPr b="0" sz="1300"/>
          </a:p>
          <a:p>
            <a:pPr indent="0" lvl="0" marL="457200" rtl="0" algn="l">
              <a:lnSpc>
                <a:spcPct val="100000"/>
              </a:lnSpc>
              <a:spcBef>
                <a:spcPts val="0"/>
              </a:spcBef>
              <a:spcAft>
                <a:spcPts val="0"/>
              </a:spcAft>
              <a:buNone/>
            </a:pPr>
            <a:r>
              <a:rPr b="0" lang="en-US" sz="1300"/>
              <a:t>procedurer, infrastruktur og miljø med fokus på inkludering af medarbejdere med ADS</a:t>
            </a:r>
            <a:endParaRPr b="0" sz="1300"/>
          </a:p>
          <a:p>
            <a:pPr indent="-358648" lvl="0" marL="457200" rtl="0" algn="l">
              <a:lnSpc>
                <a:spcPct val="100000"/>
              </a:lnSpc>
              <a:spcBef>
                <a:spcPts val="0"/>
              </a:spcBef>
              <a:spcAft>
                <a:spcPts val="0"/>
              </a:spcAft>
              <a:buSzPts val="2048"/>
              <a:buFont typeface="Arial"/>
              <a:buChar char="•"/>
            </a:pPr>
            <a:r>
              <a:rPr b="0" lang="en-US" sz="1300"/>
              <a:t>Implementering og tilsyn med relaterede tilpasninger</a:t>
            </a:r>
            <a:endParaRPr b="0" sz="1300"/>
          </a:p>
          <a:p>
            <a:pPr indent="-358648" lvl="0" marL="457200" rtl="0" algn="l">
              <a:lnSpc>
                <a:spcPct val="100000"/>
              </a:lnSpc>
              <a:spcBef>
                <a:spcPts val="0"/>
              </a:spcBef>
              <a:spcAft>
                <a:spcPts val="0"/>
              </a:spcAft>
              <a:buSzPts val="2048"/>
              <a:buFont typeface="Arial"/>
              <a:buChar char="•"/>
            </a:pPr>
            <a:r>
              <a:rPr b="0" lang="en-US" sz="1300"/>
              <a:t>Teamarbejde og samarbejde i en HOST-</a:t>
            </a:r>
            <a:br>
              <a:rPr b="0" lang="en-US" sz="1300"/>
            </a:br>
            <a:r>
              <a:rPr b="0" lang="en-US" sz="1300"/>
              <a:t>forandringsledelsesproces</a:t>
            </a:r>
            <a:endParaRPr b="0" sz="1300"/>
          </a:p>
          <a:p>
            <a:pPr indent="-358648" lvl="0" marL="457200" rtl="0" algn="l">
              <a:lnSpc>
                <a:spcPct val="100000"/>
              </a:lnSpc>
              <a:spcBef>
                <a:spcPts val="0"/>
              </a:spcBef>
              <a:spcAft>
                <a:spcPts val="0"/>
              </a:spcAft>
              <a:buSzPts val="2048"/>
              <a:buFont typeface="Arial"/>
              <a:buChar char="•"/>
            </a:pPr>
            <a:r>
              <a:rPr b="0" lang="en-US" sz="1300"/>
              <a:t>Overførsel af viden til kolleger, medarbejdere og andre i en forandringsledelsesproces, der </a:t>
            </a:r>
            <a:br>
              <a:rPr b="0" lang="en-US" sz="1300"/>
            </a:br>
            <a:r>
              <a:rPr b="0" lang="en-US" sz="1300"/>
              <a:t>sigter mod at involvere personer med autismespektrumforstyrrelser</a:t>
            </a:r>
            <a:endParaRPr b="0" sz="1300"/>
          </a:p>
          <a:p>
            <a:pPr indent="-358648" lvl="0" marL="457200" rtl="0" algn="l">
              <a:lnSpc>
                <a:spcPct val="100000"/>
              </a:lnSpc>
              <a:spcBef>
                <a:spcPts val="0"/>
              </a:spcBef>
              <a:spcAft>
                <a:spcPts val="0"/>
              </a:spcAft>
              <a:buSzPts val="2048"/>
              <a:buFont typeface="Arial"/>
              <a:buChar char="•"/>
            </a:pPr>
            <a:r>
              <a:rPr b="0" lang="en-US" sz="1300"/>
              <a:t>Ressourcestyring til den tilsigtede forandringsledelse</a:t>
            </a:r>
            <a:r>
              <a:rPr b="0" lang="en-US" sz="1300">
                <a:latin typeface="Comfortaa"/>
                <a:ea typeface="Comfortaa"/>
                <a:cs typeface="Comfortaa"/>
                <a:sym typeface="Comfortaa"/>
              </a:rPr>
              <a:t> </a:t>
            </a:r>
            <a:endParaRPr b="0" sz="1300">
              <a:latin typeface="Comfortaa"/>
              <a:ea typeface="Comfortaa"/>
              <a:cs typeface="Comfortaa"/>
              <a:sym typeface="Comfortaa"/>
            </a:endParaRPr>
          </a:p>
        </p:txBody>
      </p:sp>
      <p:pic>
        <p:nvPicPr>
          <p:cNvPr id="146" name="Google Shape;146;p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47" name="Google Shape;147;p4"/>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5"/>
          <p:cNvSpPr txBox="1"/>
          <p:nvPr>
            <p:ph idx="1" type="body"/>
          </p:nvPr>
        </p:nvSpPr>
        <p:spPr>
          <a:xfrm>
            <a:off x="883525" y="739500"/>
            <a:ext cx="6988200" cy="4012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t>Forandringsledelse er en systematisk tilgang til at håndtere overgangen eller transformationen af en organisations mål, processer eller teknologier. Formålet er at implementere strategier for at gennemføre ændringer, kontrollere ændringer og hjælpe folk med at tilpasse sig ændringer.</a:t>
            </a:r>
            <a:endParaRPr/>
          </a:p>
          <a:p>
            <a:pPr indent="0" lvl="0" marL="0" rtl="0" algn="l">
              <a:lnSpc>
                <a:spcPct val="115000"/>
              </a:lnSpc>
              <a:spcBef>
                <a:spcPts val="0"/>
              </a:spcBef>
              <a:spcAft>
                <a:spcPts val="0"/>
              </a:spcAft>
              <a:buSzPts val="2100"/>
              <a:buNone/>
            </a:pPr>
            <a:r>
              <a:t/>
            </a:r>
            <a:endParaRPr sz="1400"/>
          </a:p>
          <a:p>
            <a:pPr indent="0" lvl="0" marL="0" rtl="0" algn="l">
              <a:lnSpc>
                <a:spcPct val="100000"/>
              </a:lnSpc>
              <a:spcBef>
                <a:spcPts val="0"/>
              </a:spcBef>
              <a:spcAft>
                <a:spcPts val="0"/>
              </a:spcAft>
              <a:buSzPts val="2100"/>
              <a:buNone/>
            </a:pPr>
            <a:r>
              <a:rPr lang="en-US" sz="1800">
                <a:solidFill>
                  <a:srgbClr val="FD8284"/>
                </a:solidFill>
              </a:rPr>
              <a:t>Individuel vs. virksomheds forandringsledelse</a:t>
            </a:r>
            <a:r>
              <a:rPr lang="en-US" sz="1800">
                <a:solidFill>
                  <a:srgbClr val="FD8284"/>
                </a:solidFill>
              </a:rPr>
              <a:t> </a:t>
            </a:r>
            <a:endParaRPr sz="1800"/>
          </a:p>
          <a:p>
            <a:pPr indent="-317500" lvl="0" marL="457200" rtl="0" algn="l">
              <a:lnSpc>
                <a:spcPct val="100000"/>
              </a:lnSpc>
              <a:spcBef>
                <a:spcPts val="1200"/>
              </a:spcBef>
              <a:spcAft>
                <a:spcPts val="0"/>
              </a:spcAft>
              <a:buSzPts val="1400"/>
              <a:buChar char="▪"/>
            </a:pPr>
            <a:r>
              <a:rPr lang="en-US" sz="1400">
                <a:solidFill>
                  <a:srgbClr val="FD8284"/>
                </a:solidFill>
              </a:rPr>
              <a:t>Individuel forandringsledelse</a:t>
            </a:r>
            <a:r>
              <a:rPr lang="en-US" sz="1400">
                <a:solidFill>
                  <a:srgbClr val="FD8284"/>
                </a:solidFill>
              </a:rPr>
              <a:t> </a:t>
            </a:r>
            <a:r>
              <a:rPr lang="en-US" sz="1400"/>
              <a:t>fokuserer på at give medarbejderne støtte og træning gennem hele processen for at hjælpe dem med at tilpasse sig og reducere deres modstand mod ændringer. Dette hjælper med at skabe grundlaget for at gennemføre større ændringer. This shall help create the basic needed to roll out major changes.</a:t>
            </a:r>
            <a:endParaRPr/>
          </a:p>
          <a:p>
            <a:pPr indent="-317500" lvl="0" marL="457200" rtl="0" algn="l">
              <a:lnSpc>
                <a:spcPct val="100000"/>
              </a:lnSpc>
              <a:spcBef>
                <a:spcPts val="0"/>
              </a:spcBef>
              <a:spcAft>
                <a:spcPts val="0"/>
              </a:spcAft>
              <a:buSzPts val="1400"/>
              <a:buChar char="▪"/>
            </a:pPr>
            <a:r>
              <a:rPr lang="en-US" sz="1400">
                <a:solidFill>
                  <a:srgbClr val="FD8284"/>
                </a:solidFill>
              </a:rPr>
              <a:t>Virksomheds forandringsledelse</a:t>
            </a:r>
            <a:r>
              <a:rPr lang="en-US" sz="1400">
                <a:solidFill>
                  <a:srgbClr val="FD8284"/>
                </a:solidFill>
              </a:rPr>
              <a:t> </a:t>
            </a:r>
            <a:r>
              <a:rPr lang="en-US" sz="1400"/>
              <a:t>refererer til transformation som et konstant element i erhvervslivet. Det skal hjælpe organisationer med at være klar til at håndtere ændringer på ethvert givet tidspunkt</a:t>
            </a:r>
            <a:r>
              <a:rPr lang="en-US" sz="1400"/>
              <a:t>. </a:t>
            </a:r>
            <a:endParaRPr/>
          </a:p>
          <a:p>
            <a:pPr indent="0" lvl="0" marL="0" rtl="0" algn="l">
              <a:lnSpc>
                <a:spcPct val="115000"/>
              </a:lnSpc>
              <a:spcBef>
                <a:spcPts val="1200"/>
              </a:spcBef>
              <a:spcAft>
                <a:spcPts val="0"/>
              </a:spcAft>
              <a:buSzPts val="2100"/>
              <a:buNone/>
            </a:pPr>
            <a:r>
              <a:t/>
            </a:r>
            <a:endParaRPr sz="1400"/>
          </a:p>
        </p:txBody>
      </p:sp>
      <p:sp>
        <p:nvSpPr>
          <p:cNvPr id="153" name="Google Shape;153;p5"/>
          <p:cNvSpPr txBox="1"/>
          <p:nvPr>
            <p:ph type="title"/>
          </p:nvPr>
        </p:nvSpPr>
        <p:spPr>
          <a:xfrm>
            <a:off x="883526" y="355348"/>
            <a:ext cx="6905150" cy="6945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Forandringsledelse – En definition</a:t>
            </a:r>
            <a:endParaRPr sz="1800"/>
          </a:p>
        </p:txBody>
      </p:sp>
      <p:sp>
        <p:nvSpPr>
          <p:cNvPr id="154" name="Google Shape;154;p5"/>
          <p:cNvSpPr/>
          <p:nvPr/>
        </p:nvSpPr>
        <p:spPr>
          <a:xfrm>
            <a:off x="526870" y="2375645"/>
            <a:ext cx="385482" cy="161365"/>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55" name="Google Shape;155;p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56" name="Google Shape;156;p5"/>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6"/>
          <p:cNvSpPr txBox="1"/>
          <p:nvPr>
            <p:ph idx="1" type="body"/>
          </p:nvPr>
        </p:nvSpPr>
        <p:spPr>
          <a:xfrm>
            <a:off x="2353500" y="537025"/>
            <a:ext cx="5465400" cy="397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2100"/>
              <a:buNone/>
            </a:pPr>
            <a:r>
              <a:rPr lang="en-US" sz="1400"/>
              <a:t>En traditionelt </a:t>
            </a:r>
            <a:r>
              <a:rPr lang="en-US" sz="1400"/>
              <a:t>forandringsledelses</a:t>
            </a:r>
            <a:r>
              <a:rPr lang="en-US" sz="1400"/>
              <a:t>model har</a:t>
            </a:r>
            <a:r>
              <a:rPr lang="en-US" sz="1400">
                <a:solidFill>
                  <a:srgbClr val="FD8284"/>
                </a:solidFill>
              </a:rPr>
              <a:t> tre hovedelementer: </a:t>
            </a:r>
            <a:endParaRPr/>
          </a:p>
          <a:p>
            <a:pPr indent="-361950" lvl="0" marL="457200" rtl="0" algn="l">
              <a:spcBef>
                <a:spcPts val="0"/>
              </a:spcBef>
              <a:spcAft>
                <a:spcPts val="0"/>
              </a:spcAft>
              <a:buSzPts val="2100"/>
              <a:buFont typeface="Arial"/>
              <a:buChar char="•"/>
            </a:pPr>
            <a:r>
              <a:rPr lang="en-US" sz="1400"/>
              <a:t>etablering af et standard sæt processer og værktøjer til at håndtere ændringer,</a:t>
            </a:r>
            <a:endParaRPr sz="1400"/>
          </a:p>
          <a:p>
            <a:pPr indent="-361950" lvl="0" marL="457200" rtl="0" algn="l">
              <a:spcBef>
                <a:spcPts val="0"/>
              </a:spcBef>
              <a:spcAft>
                <a:spcPts val="0"/>
              </a:spcAft>
              <a:buSzPts val="2100"/>
              <a:buFont typeface="Arial"/>
              <a:buChar char="•"/>
            </a:pPr>
            <a:r>
              <a:rPr lang="en-US" sz="1400"/>
              <a:t>sikring af ledelsesevner på alle niveauer af organisationen, og</a:t>
            </a:r>
            <a:endParaRPr sz="1400"/>
          </a:p>
          <a:p>
            <a:pPr indent="-342900" lvl="0" marL="342900" rtl="0" algn="l">
              <a:lnSpc>
                <a:spcPct val="115000"/>
              </a:lnSpc>
              <a:spcBef>
                <a:spcPts val="0"/>
              </a:spcBef>
              <a:spcAft>
                <a:spcPts val="0"/>
              </a:spcAft>
              <a:buSzPts val="2100"/>
              <a:buFont typeface="Arial"/>
              <a:buChar char="•"/>
            </a:pPr>
            <a:r>
              <a:rPr lang="en-US" sz="1400"/>
              <a:t>skabelse af strategier, der gør det muligt for organisationen at tilpasse sig markedets ændringer</a:t>
            </a:r>
            <a:r>
              <a:rPr lang="en-US" sz="1400"/>
              <a:t>.</a:t>
            </a:r>
            <a:endParaRPr sz="1600">
              <a:solidFill>
                <a:srgbClr val="FD8284"/>
              </a:solidFill>
            </a:endParaRPr>
          </a:p>
          <a:p>
            <a:pPr indent="0" lvl="0" marL="0" rtl="0" algn="l">
              <a:lnSpc>
                <a:spcPct val="115000"/>
              </a:lnSpc>
              <a:spcBef>
                <a:spcPts val="0"/>
              </a:spcBef>
              <a:spcAft>
                <a:spcPts val="0"/>
              </a:spcAft>
              <a:buNone/>
            </a:pPr>
            <a:r>
              <a:rPr lang="en-US" sz="1500">
                <a:solidFill>
                  <a:srgbClr val="FD8284"/>
                </a:solidFill>
              </a:rPr>
              <a:t>Populære modeller</a:t>
            </a:r>
            <a:endParaRPr sz="1500"/>
          </a:p>
          <a:p>
            <a:pPr indent="0" lvl="0" marL="0" rtl="0" algn="l">
              <a:lnSpc>
                <a:spcPct val="115000"/>
              </a:lnSpc>
              <a:spcBef>
                <a:spcPts val="0"/>
              </a:spcBef>
              <a:spcAft>
                <a:spcPts val="0"/>
              </a:spcAft>
              <a:buSzPts val="2100"/>
              <a:buNone/>
            </a:pPr>
            <a:r>
              <a:rPr lang="en-US" sz="1400"/>
              <a:t>Bedste praksismodeller kan give vejledende principper og hjælpe hotelchefer med at tilpasse omfanget af foreslåede ændringer med tilgængelige digitale og ikke-digitale værktøjer</a:t>
            </a:r>
            <a:r>
              <a:rPr lang="en-US" sz="1400"/>
              <a:t>. </a:t>
            </a:r>
            <a:endParaRPr/>
          </a:p>
          <a:p>
            <a:pPr indent="0" lvl="0" marL="0" rtl="0" algn="l">
              <a:lnSpc>
                <a:spcPct val="115000"/>
              </a:lnSpc>
              <a:spcBef>
                <a:spcPts val="0"/>
              </a:spcBef>
              <a:spcAft>
                <a:spcPts val="0"/>
              </a:spcAft>
              <a:buSzPts val="2100"/>
              <a:buNone/>
            </a:pPr>
            <a:r>
              <a:t/>
            </a:r>
            <a:endParaRPr sz="1400"/>
          </a:p>
          <a:p>
            <a:pPr indent="-209550" lvl="0" marL="342900" rtl="0" algn="l">
              <a:lnSpc>
                <a:spcPct val="115000"/>
              </a:lnSpc>
              <a:spcBef>
                <a:spcPts val="0"/>
              </a:spcBef>
              <a:spcAft>
                <a:spcPts val="0"/>
              </a:spcAft>
              <a:buSzPts val="2100"/>
              <a:buFont typeface="Arial"/>
              <a:buNone/>
            </a:pPr>
            <a:r>
              <a:t/>
            </a:r>
            <a:endParaRPr sz="1400"/>
          </a:p>
        </p:txBody>
      </p:sp>
      <p:pic>
        <p:nvPicPr>
          <p:cNvPr id="162" name="Google Shape;162;p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63" name="Google Shape;163;p6"/>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7"/>
          <p:cNvSpPr txBox="1"/>
          <p:nvPr>
            <p:ph idx="1" type="body"/>
          </p:nvPr>
        </p:nvSpPr>
        <p:spPr>
          <a:xfrm>
            <a:off x="2357718" y="-98612"/>
            <a:ext cx="5056095" cy="4572000"/>
          </a:xfrm>
          <a:prstGeom prst="rect">
            <a:avLst/>
          </a:prstGeom>
          <a:noFill/>
          <a:ln>
            <a:noFill/>
          </a:ln>
        </p:spPr>
        <p:txBody>
          <a:bodyPr anchorCtr="0" anchor="t" bIns="91425" lIns="91425" spcFirstLastPara="1" rIns="91425" wrap="square" tIns="91425">
            <a:normAutofit fontScale="62500"/>
          </a:bodyPr>
          <a:lstStyle/>
          <a:p>
            <a:pPr indent="0" lvl="0" marL="95250" rtl="0" algn="l">
              <a:lnSpc>
                <a:spcPct val="115000"/>
              </a:lnSpc>
              <a:spcBef>
                <a:spcPts val="0"/>
              </a:spcBef>
              <a:spcAft>
                <a:spcPts val="0"/>
              </a:spcAft>
              <a:buSzPct val="150000"/>
              <a:buNone/>
            </a:pPr>
            <a:r>
              <a:t/>
            </a:r>
            <a:endParaRPr sz="2000">
              <a:solidFill>
                <a:srgbClr val="FD8284"/>
              </a:solidFill>
            </a:endParaRPr>
          </a:p>
          <a:p>
            <a:pPr indent="0" lvl="0" marL="95250" marR="0" rtl="0" algn="l">
              <a:lnSpc>
                <a:spcPct val="115000"/>
              </a:lnSpc>
              <a:spcBef>
                <a:spcPts val="0"/>
              </a:spcBef>
              <a:spcAft>
                <a:spcPts val="0"/>
              </a:spcAft>
              <a:buClr>
                <a:srgbClr val="000000"/>
              </a:buClr>
              <a:buSzPct val="150000"/>
              <a:buFont typeface="Arial"/>
              <a:buNone/>
            </a:pPr>
            <a:r>
              <a:rPr lang="en-US" sz="2000">
                <a:solidFill>
                  <a:srgbClr val="FD8284"/>
                </a:solidFill>
              </a:rPr>
              <a:t>Populære</a:t>
            </a:r>
            <a:r>
              <a:rPr lang="en-US" sz="1500">
                <a:solidFill>
                  <a:srgbClr val="FD8284"/>
                </a:solidFill>
              </a:rPr>
              <a:t> </a:t>
            </a:r>
            <a:r>
              <a:rPr lang="en-US" sz="2000">
                <a:solidFill>
                  <a:srgbClr val="FD8284"/>
                </a:solidFill>
              </a:rPr>
              <a:t>modeller</a:t>
            </a:r>
            <a:endParaRPr sz="2000">
              <a:solidFill>
                <a:srgbClr val="FD8284"/>
              </a:solidFill>
            </a:endParaRPr>
          </a:p>
          <a:p>
            <a:pPr indent="0" lvl="0" marL="0" rtl="0" algn="l">
              <a:spcBef>
                <a:spcPts val="1200"/>
              </a:spcBef>
              <a:spcAft>
                <a:spcPts val="0"/>
              </a:spcAft>
              <a:buSzPct val="55000"/>
              <a:buNone/>
            </a:pPr>
            <a:r>
              <a:rPr lang="en-US" sz="2000">
                <a:solidFill>
                  <a:srgbClr val="FD8284"/>
                </a:solidFill>
              </a:rPr>
              <a:t>Lewins</a:t>
            </a:r>
            <a:r>
              <a:rPr lang="en-US" sz="2000">
                <a:solidFill>
                  <a:srgbClr val="FD8284"/>
                </a:solidFill>
              </a:rPr>
              <a:t> forandringsledelsesmodel </a:t>
            </a:r>
            <a:r>
              <a:rPr lang="en-US" sz="1800"/>
              <a:t>er en tre-trins proces til at håndtere forandringer i organisationer med følgende trin</a:t>
            </a:r>
            <a:r>
              <a:rPr lang="en-US" sz="1800"/>
              <a:t>:</a:t>
            </a:r>
            <a:endParaRPr/>
          </a:p>
          <a:p>
            <a:pPr indent="0" lvl="0" marL="95250" rtl="0" algn="l">
              <a:lnSpc>
                <a:spcPct val="115000"/>
              </a:lnSpc>
              <a:spcBef>
                <a:spcPts val="1200"/>
              </a:spcBef>
              <a:spcAft>
                <a:spcPts val="0"/>
              </a:spcAft>
              <a:buSzPct val="166666"/>
              <a:buNone/>
            </a:pPr>
            <a:r>
              <a:t/>
            </a:r>
            <a:endParaRPr sz="1800"/>
          </a:p>
          <a:p>
            <a:pPr indent="-271462" lvl="0" marL="285750" rtl="0" algn="l">
              <a:lnSpc>
                <a:spcPct val="115000"/>
              </a:lnSpc>
              <a:spcBef>
                <a:spcPts val="0"/>
              </a:spcBef>
              <a:spcAft>
                <a:spcPts val="0"/>
              </a:spcAft>
              <a:buSzPct val="166666"/>
              <a:buChar char="●"/>
            </a:pPr>
            <a:r>
              <a:rPr lang="en-US" sz="1800">
                <a:solidFill>
                  <a:srgbClr val="FD8284"/>
                </a:solidFill>
              </a:rPr>
              <a:t>Unfreeze</a:t>
            </a:r>
            <a:r>
              <a:rPr lang="en-US" sz="1800"/>
              <a:t> – Forberedelsesstadiet, hvor arbejdsgiverne analyserer, hvordan den nuværende tilstand fungerer, og hvad der skal ændres, samt hvorfor forandring er nødvendig </a:t>
            </a:r>
            <a:endParaRPr sz="1800"/>
          </a:p>
          <a:p>
            <a:pPr indent="-271462" lvl="0" marL="285750" rtl="0" algn="l">
              <a:lnSpc>
                <a:spcPct val="115000"/>
              </a:lnSpc>
              <a:spcBef>
                <a:spcPts val="0"/>
              </a:spcBef>
              <a:spcAft>
                <a:spcPts val="0"/>
              </a:spcAft>
              <a:buSzPct val="166666"/>
              <a:buChar char="●"/>
            </a:pPr>
            <a:r>
              <a:rPr lang="en-US" sz="1800">
                <a:solidFill>
                  <a:srgbClr val="FD8284"/>
                </a:solidFill>
              </a:rPr>
              <a:t>Change</a:t>
            </a:r>
            <a:r>
              <a:rPr lang="en-US" sz="1800"/>
              <a:t> – Implementeringsstadiet, hvor de ønskede ændringer gennemføres, såsom nye procedurer eller teknologier, og der kommunikeres med medarbejderne </a:t>
            </a:r>
            <a:endParaRPr sz="1800"/>
          </a:p>
          <a:p>
            <a:pPr indent="-271462" lvl="0" marL="285750" rtl="0" algn="l">
              <a:lnSpc>
                <a:spcPct val="115000"/>
              </a:lnSpc>
              <a:spcBef>
                <a:spcPts val="0"/>
              </a:spcBef>
              <a:spcAft>
                <a:spcPts val="0"/>
              </a:spcAft>
              <a:buSzPct val="166666"/>
              <a:buChar char="●"/>
            </a:pPr>
            <a:r>
              <a:rPr lang="en-US" sz="1800">
                <a:solidFill>
                  <a:srgbClr val="FD8284"/>
                </a:solidFill>
              </a:rPr>
              <a:t>Refreeze </a:t>
            </a:r>
            <a:r>
              <a:rPr lang="en-US" sz="1800"/>
              <a:t>– Fremadskridningsstadiet, der involverer at fastslå ændringerne, sikre at de accepteres og bliver den nye norm. Dette inkluderer at vurdere effektiviteten af ændringerne, forstærke den ønskede adfærd samt give støtte og anerkendelse.</a:t>
            </a:r>
            <a:endParaRPr sz="1800"/>
          </a:p>
          <a:p>
            <a:pPr indent="-228600" lvl="0" marL="457200" rtl="0" algn="l">
              <a:lnSpc>
                <a:spcPct val="115000"/>
              </a:lnSpc>
              <a:spcBef>
                <a:spcPts val="0"/>
              </a:spcBef>
              <a:spcAft>
                <a:spcPts val="0"/>
              </a:spcAft>
              <a:buClr>
                <a:srgbClr val="F58C8D"/>
              </a:buClr>
              <a:buSzPct val="150000"/>
              <a:buFont typeface="Comfortaa"/>
              <a:buNone/>
            </a:pPr>
            <a:r>
              <a:t/>
            </a:r>
            <a:endParaRPr sz="2000">
              <a:solidFill>
                <a:srgbClr val="FD8284"/>
              </a:solidFill>
            </a:endParaRPr>
          </a:p>
          <a:p>
            <a:pPr indent="-228600" lvl="0" marL="457200" rtl="0" algn="l">
              <a:lnSpc>
                <a:spcPct val="115000"/>
              </a:lnSpc>
              <a:spcBef>
                <a:spcPts val="0"/>
              </a:spcBef>
              <a:spcAft>
                <a:spcPts val="0"/>
              </a:spcAft>
              <a:buClr>
                <a:srgbClr val="F58C8D"/>
              </a:buClr>
              <a:buSzPct val="142857"/>
              <a:buFont typeface="Comfortaa"/>
              <a:buNone/>
            </a:pPr>
            <a:r>
              <a:t/>
            </a:r>
            <a:endParaRPr/>
          </a:p>
        </p:txBody>
      </p:sp>
      <p:sp>
        <p:nvSpPr>
          <p:cNvPr id="169" name="Google Shape;169;p7"/>
          <p:cNvSpPr/>
          <p:nvPr/>
        </p:nvSpPr>
        <p:spPr>
          <a:xfrm>
            <a:off x="1972252" y="539039"/>
            <a:ext cx="385500" cy="1344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70" name="Google Shape;170;p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8"/>
          <p:cNvSpPr txBox="1"/>
          <p:nvPr>
            <p:ph idx="1" type="body"/>
          </p:nvPr>
        </p:nvSpPr>
        <p:spPr>
          <a:xfrm>
            <a:off x="1866252" y="293603"/>
            <a:ext cx="6309600" cy="3286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2100"/>
              <a:buFont typeface="Arial"/>
              <a:buNone/>
            </a:pPr>
            <a:r>
              <a:rPr lang="en-US" sz="1600">
                <a:solidFill>
                  <a:srgbClr val="FD8284"/>
                </a:solidFill>
              </a:rPr>
              <a:t>Populære modeller </a:t>
            </a:r>
            <a:endParaRPr sz="1600">
              <a:solidFill>
                <a:srgbClr val="FD8284"/>
              </a:solidFill>
            </a:endParaRPr>
          </a:p>
          <a:p>
            <a:pPr indent="0" lvl="0" marL="0" rtl="0" algn="l">
              <a:lnSpc>
                <a:spcPct val="115000"/>
              </a:lnSpc>
              <a:spcBef>
                <a:spcPts val="0"/>
              </a:spcBef>
              <a:spcAft>
                <a:spcPts val="0"/>
              </a:spcAft>
              <a:buSzPts val="2100"/>
              <a:buNone/>
            </a:pPr>
            <a:r>
              <a:t/>
            </a:r>
            <a:endParaRPr sz="1600">
              <a:solidFill>
                <a:srgbClr val="FD8284"/>
              </a:solidFill>
            </a:endParaRPr>
          </a:p>
          <a:p>
            <a:pPr indent="0" lvl="0" marL="0" rtl="0" algn="l">
              <a:lnSpc>
                <a:spcPct val="115000"/>
              </a:lnSpc>
              <a:spcBef>
                <a:spcPts val="0"/>
              </a:spcBef>
              <a:spcAft>
                <a:spcPts val="0"/>
              </a:spcAft>
              <a:buSzPts val="2100"/>
              <a:buNone/>
            </a:pPr>
            <a:r>
              <a:rPr lang="en-US" sz="1600">
                <a:solidFill>
                  <a:srgbClr val="FD8284"/>
                </a:solidFill>
              </a:rPr>
              <a:t>         ADKAR Modellen </a:t>
            </a:r>
            <a:r>
              <a:rPr lang="en-US" sz="1400">
                <a:solidFill>
                  <a:schemeClr val="dk1"/>
                </a:solidFill>
              </a:rPr>
              <a:t>af Jeff </a:t>
            </a:r>
            <a:r>
              <a:rPr lang="en-US" sz="1400"/>
              <a:t>Hiatt sigter mod at engagere medarbejderne gennem hele forandringsprocessen i fem faser:</a:t>
            </a:r>
            <a:endParaRPr/>
          </a:p>
          <a:p>
            <a:pPr indent="0" lvl="0" marL="0" rtl="0" algn="l">
              <a:lnSpc>
                <a:spcPct val="115000"/>
              </a:lnSpc>
              <a:spcBef>
                <a:spcPts val="0"/>
              </a:spcBef>
              <a:spcAft>
                <a:spcPts val="0"/>
              </a:spcAft>
              <a:buSzPts val="2100"/>
              <a:buNone/>
            </a:pPr>
            <a:r>
              <a:rPr lang="en-US" sz="1600">
                <a:solidFill>
                  <a:schemeClr val="dk1"/>
                </a:solidFill>
              </a:rPr>
              <a:t>	 </a:t>
            </a:r>
            <a:endParaRPr sz="1600">
              <a:solidFill>
                <a:schemeClr val="dk1"/>
              </a:solidFill>
            </a:endParaRPr>
          </a:p>
          <a:p>
            <a:pPr indent="457200" lvl="0" marL="457200" rtl="0" algn="l">
              <a:lnSpc>
                <a:spcPct val="115000"/>
              </a:lnSpc>
              <a:spcBef>
                <a:spcPts val="0"/>
              </a:spcBef>
              <a:spcAft>
                <a:spcPts val="0"/>
              </a:spcAft>
              <a:buSzPts val="2100"/>
              <a:buNone/>
            </a:pPr>
            <a:r>
              <a:rPr lang="en-US" sz="1200"/>
              <a:t> </a:t>
            </a:r>
            <a:r>
              <a:rPr lang="en-US" sz="1200">
                <a:solidFill>
                  <a:schemeClr val="dk1"/>
                </a:solidFill>
              </a:rPr>
              <a:t>Awareness: </a:t>
            </a:r>
            <a:r>
              <a:rPr lang="en-US" sz="1200"/>
              <a:t>Gøre opmærksom på behovet for forandring</a:t>
            </a:r>
            <a:endParaRPr sz="1200">
              <a:solidFill>
                <a:schemeClr val="dk1"/>
              </a:solidFill>
            </a:endParaRPr>
          </a:p>
          <a:p>
            <a:pPr indent="0" lvl="0" marL="0" rtl="0" algn="l">
              <a:lnSpc>
                <a:spcPct val="115000"/>
              </a:lnSpc>
              <a:spcBef>
                <a:spcPts val="0"/>
              </a:spcBef>
              <a:spcAft>
                <a:spcPts val="0"/>
              </a:spcAft>
              <a:buSzPts val="2100"/>
              <a:buNone/>
            </a:pPr>
            <a:r>
              <a:rPr lang="en-US" sz="1200">
                <a:solidFill>
                  <a:schemeClr val="dk1"/>
                </a:solidFill>
              </a:rPr>
              <a:t>	 	 Desire: </a:t>
            </a:r>
            <a:r>
              <a:rPr lang="en-US" sz="1200"/>
              <a:t>Viljen til at deltage i og støtte </a:t>
            </a:r>
            <a:r>
              <a:rPr lang="en-US" sz="1200"/>
              <a:t>forandringen</a:t>
            </a:r>
            <a:r>
              <a:rPr lang="en-US" sz="1200"/>
              <a:t> </a:t>
            </a:r>
            <a:endParaRPr/>
          </a:p>
          <a:p>
            <a:pPr indent="0" lvl="0" marL="0" rtl="0" algn="l">
              <a:lnSpc>
                <a:spcPct val="115000"/>
              </a:lnSpc>
              <a:spcBef>
                <a:spcPts val="0"/>
              </a:spcBef>
              <a:spcAft>
                <a:spcPts val="0"/>
              </a:spcAft>
              <a:buSzPts val="2100"/>
              <a:buNone/>
            </a:pPr>
            <a:r>
              <a:rPr lang="en-US" sz="1200"/>
              <a:t>                      </a:t>
            </a:r>
            <a:r>
              <a:rPr lang="en-US" sz="1200">
                <a:solidFill>
                  <a:schemeClr val="dk1"/>
                </a:solidFill>
              </a:rPr>
              <a:t>Knowledge: </a:t>
            </a:r>
            <a:r>
              <a:rPr lang="en-US" sz="1200"/>
              <a:t>Udstyr</a:t>
            </a:r>
            <a:r>
              <a:rPr lang="en-US" sz="1200"/>
              <a:t> personalet med den nødvendige viden.</a:t>
            </a:r>
            <a:r>
              <a:rPr lang="en-US" sz="1200"/>
              <a:t>.</a:t>
            </a:r>
            <a:endParaRPr/>
          </a:p>
          <a:p>
            <a:pPr indent="0" lvl="0" marL="0" rtl="0" algn="l">
              <a:lnSpc>
                <a:spcPct val="115000"/>
              </a:lnSpc>
              <a:spcBef>
                <a:spcPts val="0"/>
              </a:spcBef>
              <a:spcAft>
                <a:spcPts val="0"/>
              </a:spcAft>
              <a:buSzPts val="2100"/>
              <a:buNone/>
            </a:pPr>
            <a:r>
              <a:rPr lang="en-US" sz="1200">
                <a:solidFill>
                  <a:schemeClr val="dk1"/>
                </a:solidFill>
              </a:rPr>
              <a:t>                      Ability: </a:t>
            </a:r>
            <a:r>
              <a:rPr lang="en-US" sz="1200"/>
              <a:t>Medarbejdere øver det nye, der kræves for </a:t>
            </a:r>
            <a:r>
              <a:rPr lang="en-US" sz="1200"/>
              <a:t>forandringen</a:t>
            </a:r>
            <a:r>
              <a:rPr lang="en-US" sz="1200"/>
              <a:t>.</a:t>
            </a:r>
            <a:endParaRPr/>
          </a:p>
          <a:p>
            <a:pPr indent="0" lvl="0" marL="0" rtl="0" algn="ctr">
              <a:lnSpc>
                <a:spcPct val="115000"/>
              </a:lnSpc>
              <a:spcBef>
                <a:spcPts val="0"/>
              </a:spcBef>
              <a:spcAft>
                <a:spcPts val="0"/>
              </a:spcAft>
              <a:buSzPts val="2100"/>
              <a:buNone/>
            </a:pPr>
            <a:r>
              <a:rPr lang="en-US" sz="1200">
                <a:solidFill>
                  <a:schemeClr val="dk1"/>
                </a:solidFill>
              </a:rPr>
              <a:t>        Reinforcement: </a:t>
            </a:r>
            <a:r>
              <a:rPr lang="en-US" sz="1200"/>
              <a:t>Vise de indledende succeser for at styrke    medarbejdernes engagement</a:t>
            </a:r>
            <a:endParaRPr sz="1200"/>
          </a:p>
          <a:p>
            <a:pPr indent="0" lvl="0" marL="0" rtl="0" algn="ctr">
              <a:lnSpc>
                <a:spcPct val="115000"/>
              </a:lnSpc>
              <a:spcBef>
                <a:spcPts val="0"/>
              </a:spcBef>
              <a:spcAft>
                <a:spcPts val="0"/>
              </a:spcAft>
              <a:buSzPts val="2100"/>
              <a:buNone/>
            </a:pPr>
            <a:r>
              <a:t/>
            </a:r>
            <a:endParaRPr sz="1200"/>
          </a:p>
          <a:p>
            <a:pPr indent="0" lvl="0" marL="0" rtl="0" algn="l">
              <a:lnSpc>
                <a:spcPct val="115000"/>
              </a:lnSpc>
              <a:spcBef>
                <a:spcPts val="0"/>
              </a:spcBef>
              <a:spcAft>
                <a:spcPts val="0"/>
              </a:spcAft>
              <a:buSzPts val="2100"/>
              <a:buNone/>
            </a:pPr>
            <a:r>
              <a:t/>
            </a:r>
            <a:endParaRPr sz="1200">
              <a:solidFill>
                <a:schemeClr val="dk1"/>
              </a:solidFill>
            </a:endParaRPr>
          </a:p>
          <a:p>
            <a:pPr indent="0" lvl="0" marL="0" rtl="0" algn="l">
              <a:lnSpc>
                <a:spcPct val="115000"/>
              </a:lnSpc>
              <a:spcBef>
                <a:spcPts val="0"/>
              </a:spcBef>
              <a:spcAft>
                <a:spcPts val="0"/>
              </a:spcAft>
              <a:buSzPts val="2100"/>
              <a:buNone/>
            </a:pPr>
            <a:r>
              <a:rPr lang="en-US" sz="1200"/>
              <a:t>VI anbefaler at se denne video om</a:t>
            </a:r>
            <a:r>
              <a:rPr lang="en-US" sz="1200"/>
              <a:t> ADKAR Modellen:: </a:t>
            </a:r>
            <a:endParaRPr sz="1200" u="sng">
              <a:solidFill>
                <a:schemeClr val="hlink"/>
              </a:solidFill>
              <a:hlinkClick r:id="rId3"/>
            </a:endParaRPr>
          </a:p>
          <a:p>
            <a:pPr indent="0" lvl="0" marL="0" rtl="0" algn="l">
              <a:lnSpc>
                <a:spcPct val="115000"/>
              </a:lnSpc>
              <a:spcBef>
                <a:spcPts val="300"/>
              </a:spcBef>
              <a:spcAft>
                <a:spcPts val="0"/>
              </a:spcAft>
              <a:buSzPts val="2100"/>
              <a:buNone/>
            </a:pPr>
            <a:r>
              <a:rPr lang="en-US" sz="1200" u="sng">
                <a:solidFill>
                  <a:schemeClr val="hlink"/>
                </a:solidFill>
                <a:hlinkClick r:id="rId4"/>
              </a:rPr>
              <a:t>https://www.youtube.com/watch?v=9hci51w8xhkV</a:t>
            </a:r>
            <a:r>
              <a:rPr lang="en-US" sz="1200"/>
              <a:t> </a:t>
            </a:r>
            <a:r>
              <a:rPr lang="en-US" sz="1200"/>
              <a:t>og noter de </a:t>
            </a:r>
            <a:endParaRPr sz="1200"/>
          </a:p>
          <a:p>
            <a:pPr indent="0" lvl="0" marL="0" rtl="0" algn="l">
              <a:lnSpc>
                <a:spcPct val="115000"/>
              </a:lnSpc>
              <a:spcBef>
                <a:spcPts val="300"/>
              </a:spcBef>
              <a:spcAft>
                <a:spcPts val="0"/>
              </a:spcAft>
              <a:buSzPts val="2100"/>
              <a:buNone/>
            </a:pPr>
            <a:r>
              <a:rPr lang="en-US" sz="1200"/>
              <a:t>vigtigste milepæle og implementeringsmuligheder.</a:t>
            </a:r>
            <a:endParaRPr/>
          </a:p>
          <a:p>
            <a:pPr indent="0" lvl="0" marL="0" rtl="0" algn="l">
              <a:lnSpc>
                <a:spcPct val="115000"/>
              </a:lnSpc>
              <a:spcBef>
                <a:spcPts val="300"/>
              </a:spcBef>
              <a:spcAft>
                <a:spcPts val="0"/>
              </a:spcAft>
              <a:buSzPts val="2100"/>
              <a:buNone/>
            </a:pPr>
            <a:r>
              <a:t/>
            </a:r>
            <a:endParaRPr sz="1600">
              <a:solidFill>
                <a:schemeClr val="dk1"/>
              </a:solidFill>
            </a:endParaRPr>
          </a:p>
          <a:p>
            <a:pPr indent="-209550" lvl="0" marL="342900" rtl="0" algn="l">
              <a:lnSpc>
                <a:spcPct val="115000"/>
              </a:lnSpc>
              <a:spcBef>
                <a:spcPts val="0"/>
              </a:spcBef>
              <a:spcAft>
                <a:spcPts val="0"/>
              </a:spcAft>
              <a:buSzPts val="2100"/>
              <a:buFont typeface="Arial"/>
              <a:buNone/>
            </a:pPr>
            <a:r>
              <a:t/>
            </a:r>
            <a:endParaRPr sz="2800">
              <a:solidFill>
                <a:srgbClr val="FD8284"/>
              </a:solidFill>
            </a:endParaRPr>
          </a:p>
        </p:txBody>
      </p:sp>
      <p:grpSp>
        <p:nvGrpSpPr>
          <p:cNvPr id="176" name="Google Shape;176;p8"/>
          <p:cNvGrpSpPr/>
          <p:nvPr/>
        </p:nvGrpSpPr>
        <p:grpSpPr>
          <a:xfrm>
            <a:off x="2375649" y="1723375"/>
            <a:ext cx="475128" cy="1039907"/>
            <a:chOff x="2802054" y="2180948"/>
            <a:chExt cx="395874" cy="2074415"/>
          </a:xfrm>
        </p:grpSpPr>
        <p:sp>
          <p:nvSpPr>
            <p:cNvPr id="177" name="Google Shape;177;p8"/>
            <p:cNvSpPr/>
            <p:nvPr/>
          </p:nvSpPr>
          <p:spPr>
            <a:xfrm>
              <a:off x="2802054" y="218094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78" name="Google Shape;178;p8"/>
            <p:cNvSpPr/>
            <p:nvPr/>
          </p:nvSpPr>
          <p:spPr>
            <a:xfrm>
              <a:off x="2802054" y="2602637"/>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79" name="Google Shape;179;p8"/>
            <p:cNvSpPr/>
            <p:nvPr/>
          </p:nvSpPr>
          <p:spPr>
            <a:xfrm>
              <a:off x="2802054" y="301840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K</a:t>
              </a:r>
              <a:endParaRPr b="0" i="0" sz="1400" u="none" cap="none" strike="noStrike">
                <a:solidFill>
                  <a:srgbClr val="000000"/>
                </a:solidFill>
                <a:latin typeface="Arial"/>
                <a:ea typeface="Arial"/>
                <a:cs typeface="Arial"/>
                <a:sym typeface="Arial"/>
              </a:endParaRPr>
            </a:p>
          </p:txBody>
        </p:sp>
        <p:sp>
          <p:nvSpPr>
            <p:cNvPr id="180" name="Google Shape;180;p8"/>
            <p:cNvSpPr/>
            <p:nvPr/>
          </p:nvSpPr>
          <p:spPr>
            <a:xfrm>
              <a:off x="2802054" y="3434179"/>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81" name="Google Shape;181;p8"/>
            <p:cNvSpPr/>
            <p:nvPr/>
          </p:nvSpPr>
          <p:spPr>
            <a:xfrm>
              <a:off x="2802054" y="3855868"/>
              <a:ext cx="395874" cy="399495"/>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R</a:t>
              </a:r>
              <a:endParaRPr b="0" i="0" sz="1400" u="none" cap="none" strike="noStrike">
                <a:solidFill>
                  <a:srgbClr val="000000"/>
                </a:solidFill>
                <a:latin typeface="Arial"/>
                <a:ea typeface="Arial"/>
                <a:cs typeface="Arial"/>
                <a:sym typeface="Arial"/>
              </a:endParaRPr>
            </a:p>
          </p:txBody>
        </p:sp>
      </p:grpSp>
      <p:pic>
        <p:nvPicPr>
          <p:cNvPr id="182" name="Google Shape;182;p8"/>
          <p:cNvPicPr preferRelativeResize="0"/>
          <p:nvPr/>
        </p:nvPicPr>
        <p:blipFill rotWithShape="1">
          <a:blip r:embed="rId5">
            <a:alphaModFix/>
          </a:blip>
          <a:srcRect b="0" l="0" r="0" t="0"/>
          <a:stretch/>
        </p:blipFill>
        <p:spPr>
          <a:xfrm>
            <a:off x="1501888" y="3230455"/>
            <a:ext cx="445047" cy="475529"/>
          </a:xfrm>
          <a:prstGeom prst="rect">
            <a:avLst/>
          </a:prstGeom>
          <a:noFill/>
          <a:ln>
            <a:noFill/>
          </a:ln>
        </p:spPr>
      </p:pic>
      <p:sp>
        <p:nvSpPr>
          <p:cNvPr id="183" name="Google Shape;183;p8"/>
          <p:cNvSpPr/>
          <p:nvPr/>
        </p:nvSpPr>
        <p:spPr>
          <a:xfrm>
            <a:off x="1987576" y="915238"/>
            <a:ext cx="497854" cy="206188"/>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84" name="Google Shape;184;p8"/>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
        <p:nvSpPr>
          <p:cNvPr id="185" name="Google Shape;185;p8"/>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9"/>
          <p:cNvSpPr txBox="1"/>
          <p:nvPr>
            <p:ph idx="1" type="body"/>
          </p:nvPr>
        </p:nvSpPr>
        <p:spPr>
          <a:xfrm>
            <a:off x="1402675" y="552225"/>
            <a:ext cx="7158300" cy="39810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2100"/>
              <a:buNone/>
            </a:pPr>
            <a:r>
              <a:rPr lang="en-US">
                <a:solidFill>
                  <a:srgbClr val="FD8284"/>
                </a:solidFill>
              </a:rPr>
              <a:t>Andre populære modeller for forandringsledelse</a:t>
            </a:r>
            <a:endParaRPr/>
          </a:p>
          <a:p>
            <a:pPr indent="0" lvl="0" marL="0" rtl="0" algn="l">
              <a:lnSpc>
                <a:spcPct val="115000"/>
              </a:lnSpc>
              <a:spcBef>
                <a:spcPts val="300"/>
              </a:spcBef>
              <a:spcAft>
                <a:spcPts val="0"/>
              </a:spcAft>
              <a:buSzPts val="2100"/>
              <a:buNone/>
            </a:pPr>
            <a:r>
              <a:t/>
            </a:r>
            <a:endParaRPr/>
          </a:p>
          <a:p>
            <a:pPr indent="0" lvl="0" marL="0" rtl="0" algn="l">
              <a:lnSpc>
                <a:spcPct val="115000"/>
              </a:lnSpc>
              <a:spcBef>
                <a:spcPts val="300"/>
              </a:spcBef>
              <a:spcAft>
                <a:spcPts val="0"/>
              </a:spcAft>
              <a:buSzPts val="2100"/>
              <a:buNone/>
            </a:pPr>
            <a:r>
              <a:rPr lang="en-US"/>
              <a:t>Find yderligere oplysninger her om </a:t>
            </a:r>
            <a:r>
              <a:rPr lang="en-US">
                <a:solidFill>
                  <a:schemeClr val="dk1"/>
                </a:solidFill>
              </a:rPr>
              <a:t>Krügers </a:t>
            </a:r>
            <a:r>
              <a:rPr lang="en-US"/>
              <a:t>fem-fase model</a:t>
            </a:r>
            <a:r>
              <a:rPr lang="en-US" sz="2000">
                <a:solidFill>
                  <a:schemeClr val="dk1"/>
                </a:solidFill>
              </a:rPr>
              <a:t>	</a:t>
            </a:r>
            <a:br>
              <a:rPr lang="en-US" sz="2000">
                <a:solidFill>
                  <a:schemeClr val="dk1"/>
                </a:solidFill>
              </a:rPr>
            </a:br>
            <a:r>
              <a:rPr lang="en-US" sz="1500"/>
              <a:t>Tilgængelig på</a:t>
            </a:r>
            <a:r>
              <a:rPr lang="en-US" sz="1500">
                <a:solidFill>
                  <a:schemeClr val="dk1"/>
                </a:solidFill>
              </a:rPr>
              <a:t>: </a:t>
            </a:r>
            <a:r>
              <a:rPr lang="en-US" sz="1500" u="sng">
                <a:solidFill>
                  <a:schemeClr val="dk1"/>
                </a:solidFill>
                <a:hlinkClick r:id="rId3">
                  <a:extLst>
                    <a:ext uri="{A12FA001-AC4F-418D-AE19-62706E023703}">
                      <ahyp:hlinkClr val="tx"/>
                    </a:ext>
                  </a:extLst>
                </a:hlinkClick>
              </a:rPr>
              <a:t>https://www.qmbase.com/en/introduction-to-the-concepts-of-change-management/#Section-6</a:t>
            </a:r>
            <a:endParaRPr sz="1500">
              <a:solidFill>
                <a:schemeClr val="dk1"/>
              </a:solidFill>
            </a:endParaRPr>
          </a:p>
          <a:p>
            <a:pPr indent="0" lvl="0" marL="0" rtl="0" algn="l">
              <a:lnSpc>
                <a:spcPct val="115000"/>
              </a:lnSpc>
              <a:spcBef>
                <a:spcPts val="300"/>
              </a:spcBef>
              <a:spcAft>
                <a:spcPts val="0"/>
              </a:spcAft>
              <a:buSzPts val="2100"/>
              <a:buNone/>
            </a:pPr>
            <a:r>
              <a:t/>
            </a:r>
            <a:endParaRPr sz="1500">
              <a:solidFill>
                <a:schemeClr val="dk1"/>
              </a:solidFill>
            </a:endParaRPr>
          </a:p>
          <a:p>
            <a:pPr indent="0" lvl="0" marL="0" rtl="0" algn="l">
              <a:lnSpc>
                <a:spcPct val="115000"/>
              </a:lnSpc>
              <a:spcBef>
                <a:spcPts val="300"/>
              </a:spcBef>
              <a:spcAft>
                <a:spcPts val="300"/>
              </a:spcAft>
              <a:buSzPts val="2100"/>
              <a:buNone/>
            </a:pPr>
            <a:r>
              <a:rPr lang="en-US"/>
              <a:t>Kotters 8-trins proces for at lede forandring</a:t>
            </a:r>
            <a:r>
              <a:rPr lang="en-US">
                <a:solidFill>
                  <a:schemeClr val="dk1"/>
                </a:solidFill>
              </a:rPr>
              <a:t>	</a:t>
            </a:r>
            <a:br>
              <a:rPr lang="en-US" sz="2000">
                <a:solidFill>
                  <a:schemeClr val="dk1"/>
                </a:solidFill>
              </a:rPr>
            </a:br>
            <a:r>
              <a:rPr lang="en-US" sz="1500"/>
              <a:t>Tilgængelig på</a:t>
            </a:r>
            <a:r>
              <a:rPr lang="en-US" sz="1500">
                <a:solidFill>
                  <a:schemeClr val="dk1"/>
                </a:solidFill>
              </a:rPr>
              <a:t>: </a:t>
            </a:r>
            <a:r>
              <a:rPr lang="en-US" sz="1500" u="sng">
                <a:solidFill>
                  <a:schemeClr val="dk1"/>
                </a:solidFill>
                <a:hlinkClick r:id="rId4">
                  <a:extLst>
                    <a:ext uri="{A12FA001-AC4F-418D-AE19-62706E023703}">
                      <ahyp:hlinkClr val="tx"/>
                    </a:ext>
                  </a:extLst>
                </a:hlinkClick>
              </a:rPr>
              <a:t>https://www.qmbase.com/en/introduction-to-the-concepts-of-change-management/#Section-5</a:t>
            </a:r>
            <a:endParaRPr sz="1500">
              <a:solidFill>
                <a:schemeClr val="dk1"/>
              </a:solidFill>
            </a:endParaRPr>
          </a:p>
        </p:txBody>
      </p:sp>
      <p:pic>
        <p:nvPicPr>
          <p:cNvPr id="191" name="Google Shape;191;p9"/>
          <p:cNvPicPr preferRelativeResize="0"/>
          <p:nvPr/>
        </p:nvPicPr>
        <p:blipFill rotWithShape="1">
          <a:blip r:embed="rId5">
            <a:alphaModFix/>
          </a:blip>
          <a:srcRect b="0" l="0" r="0" t="0"/>
          <a:stretch/>
        </p:blipFill>
        <p:spPr>
          <a:xfrm>
            <a:off x="993965" y="1327728"/>
            <a:ext cx="445047" cy="475529"/>
          </a:xfrm>
          <a:prstGeom prst="rect">
            <a:avLst/>
          </a:prstGeom>
          <a:noFill/>
          <a:ln>
            <a:noFill/>
          </a:ln>
        </p:spPr>
      </p:pic>
      <p:sp>
        <p:nvSpPr>
          <p:cNvPr id="192" name="Google Shape;192;p9"/>
          <p:cNvSpPr/>
          <p:nvPr/>
        </p:nvSpPr>
        <p:spPr>
          <a:xfrm>
            <a:off x="1048478" y="2391370"/>
            <a:ext cx="372300" cy="1704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93" name="Google Shape;193;p9"/>
          <p:cNvSpPr/>
          <p:nvPr/>
        </p:nvSpPr>
        <p:spPr>
          <a:xfrm>
            <a:off x="1030277" y="3719669"/>
            <a:ext cx="408600" cy="1761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94" name="Google Shape;194;p9"/>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
        <p:nvSpPr>
          <p:cNvPr id="195" name="Google Shape;195;p9"/>
          <p:cNvSpPr/>
          <p:nvPr/>
        </p:nvSpPr>
        <p:spPr>
          <a:xfrm>
            <a:off x="3271200" y="74825"/>
            <a:ext cx="27021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US" sz="1400" u="none" cap="none" strike="noStrike">
                <a:solidFill>
                  <a:srgbClr val="002060"/>
                </a:solidFill>
                <a:latin typeface="Arial"/>
                <a:ea typeface="Arial"/>
                <a:cs typeface="Arial"/>
                <a:sym typeface="Arial"/>
              </a:rPr>
              <a:t>Modul 3: </a:t>
            </a:r>
            <a:r>
              <a:rPr b="1" lang="en-US">
                <a:solidFill>
                  <a:srgbClr val="002060"/>
                </a:solidFill>
              </a:rPr>
              <a:t>Forandringsledelse</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Claudia Prasch-Hofer</dc:creator>
</cp:coreProperties>
</file>