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5143500" cx="9144000"/>
  <p:notesSz cx="6858000" cy="9144000"/>
  <p:embeddedFontLst>
    <p:embeddedFont>
      <p:font typeface="Comfortaa Medium"/>
      <p:regular r:id="rId40"/>
      <p:bold r:id="rId41"/>
    </p:embeddedFont>
    <p:embeddedFont>
      <p:font typeface="Comfortaa"/>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4" roundtripDataSignature="AMtx7mgH3eisyctIRk2lfprvw9z0Icbg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mfortaaMedium-regular.fntdata"/><Relationship Id="rId20" Type="http://schemas.openxmlformats.org/officeDocument/2006/relationships/slide" Target="slides/slide14.xml"/><Relationship Id="rId42" Type="http://schemas.openxmlformats.org/officeDocument/2006/relationships/font" Target="fonts/Comfortaa-regular.fntdata"/><Relationship Id="rId41" Type="http://schemas.openxmlformats.org/officeDocument/2006/relationships/font" Target="fonts/ComfortaaMedium-bold.fntdata"/><Relationship Id="rId22" Type="http://schemas.openxmlformats.org/officeDocument/2006/relationships/slide" Target="slides/slide16.xml"/><Relationship Id="rId44" Type="http://customschemas.google.com/relationships/presentationmetadata" Target="metadata"/><Relationship Id="rId21" Type="http://schemas.openxmlformats.org/officeDocument/2006/relationships/slide" Target="slides/slide15.xml"/><Relationship Id="rId43" Type="http://schemas.openxmlformats.org/officeDocument/2006/relationships/font" Target="fonts/Comfortaa-bold.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Google Shape;28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5" name="Google Shape;315;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3" name="Google Shape;323;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7" name="Google Shape;347;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3" name="Google Shape;363;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1" name="Google Shape;381;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8.png"/><Relationship Id="rId5" Type="http://schemas.openxmlformats.org/officeDocument/2006/relationships/image" Target="../media/image24.png"/><Relationship Id="rId6" Type="http://schemas.openxmlformats.org/officeDocument/2006/relationships/image" Target="../media/image4.png"/><Relationship Id="rId7" Type="http://schemas.openxmlformats.org/officeDocument/2006/relationships/image" Target="../media/image17.png"/><Relationship Id="rId8" Type="http://schemas.openxmlformats.org/officeDocument/2006/relationships/image" Target="../media/image2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8.png"/><Relationship Id="rId5" Type="http://schemas.openxmlformats.org/officeDocument/2006/relationships/image" Target="../media/image24.png"/><Relationship Id="rId6" Type="http://schemas.openxmlformats.org/officeDocument/2006/relationships/image" Target="../media/image4.png"/><Relationship Id="rId7" Type="http://schemas.openxmlformats.org/officeDocument/2006/relationships/image" Target="../media/image17.png"/><Relationship Id="rId8" Type="http://schemas.openxmlformats.org/officeDocument/2006/relationships/image" Target="../media/image2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11.png"/><Relationship Id="rId4"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9" name="Shape 9"/>
        <p:cNvGrpSpPr/>
        <p:nvPr/>
      </p:nvGrpSpPr>
      <p:grpSpPr>
        <a:xfrm>
          <a:off x="0" y="0"/>
          <a:ext cx="0" cy="0"/>
          <a:chOff x="0" y="0"/>
          <a:chExt cx="0" cy="0"/>
        </a:xfrm>
      </p:grpSpPr>
      <p:pic>
        <p:nvPicPr>
          <p:cNvPr id="10" name="Google Shape;10;p35"/>
          <p:cNvPicPr preferRelativeResize="0"/>
          <p:nvPr/>
        </p:nvPicPr>
        <p:blipFill rotWithShape="1">
          <a:blip r:embed="rId2">
            <a:alphaModFix/>
          </a:blip>
          <a:srcRect b="0" l="41318" r="0" t="0"/>
          <a:stretch/>
        </p:blipFill>
        <p:spPr>
          <a:xfrm>
            <a:off x="-59925" y="874725"/>
            <a:ext cx="2494950" cy="4742225"/>
          </a:xfrm>
          <a:prstGeom prst="rect">
            <a:avLst/>
          </a:prstGeom>
          <a:noFill/>
          <a:ln>
            <a:noFill/>
          </a:ln>
        </p:spPr>
      </p:pic>
      <p:pic>
        <p:nvPicPr>
          <p:cNvPr id="11" name="Google Shape;11;p35"/>
          <p:cNvPicPr preferRelativeResize="0"/>
          <p:nvPr/>
        </p:nvPicPr>
        <p:blipFill rotWithShape="1">
          <a:blip r:embed="rId3">
            <a:alphaModFix/>
          </a:blip>
          <a:srcRect b="0" l="50914" r="0" t="23989"/>
          <a:stretch/>
        </p:blipFill>
        <p:spPr>
          <a:xfrm>
            <a:off x="-2" y="-12"/>
            <a:ext cx="2375100" cy="3677875"/>
          </a:xfrm>
          <a:prstGeom prst="rect">
            <a:avLst/>
          </a:prstGeom>
          <a:noFill/>
          <a:ln>
            <a:noFill/>
          </a:ln>
        </p:spPr>
      </p:pic>
      <p:pic>
        <p:nvPicPr>
          <p:cNvPr id="12" name="Google Shape;12;p35"/>
          <p:cNvPicPr preferRelativeResize="0"/>
          <p:nvPr/>
        </p:nvPicPr>
        <p:blipFill rotWithShape="1">
          <a:blip r:embed="rId4">
            <a:alphaModFix/>
          </a:blip>
          <a:srcRect b="0" l="0" r="0" t="0"/>
          <a:stretch/>
        </p:blipFill>
        <p:spPr>
          <a:xfrm>
            <a:off x="3000376" y="1372200"/>
            <a:ext cx="3143250" cy="933450"/>
          </a:xfrm>
          <a:prstGeom prst="rect">
            <a:avLst/>
          </a:prstGeom>
          <a:noFill/>
          <a:ln>
            <a:noFill/>
          </a:ln>
        </p:spPr>
      </p:pic>
      <p:pic>
        <p:nvPicPr>
          <p:cNvPr id="13" name="Google Shape;13;p35"/>
          <p:cNvPicPr preferRelativeResize="0"/>
          <p:nvPr/>
        </p:nvPicPr>
        <p:blipFill rotWithShape="1">
          <a:blip r:embed="rId5">
            <a:alphaModFix/>
          </a:blip>
          <a:srcRect b="0" l="0" r="0" t="0"/>
          <a:stretch/>
        </p:blipFill>
        <p:spPr>
          <a:xfrm flipH="1" rot="10800000">
            <a:off x="0" y="4054301"/>
            <a:ext cx="6661301" cy="420500"/>
          </a:xfrm>
          <a:prstGeom prst="rect">
            <a:avLst/>
          </a:prstGeom>
          <a:noFill/>
          <a:ln>
            <a:noFill/>
          </a:ln>
        </p:spPr>
      </p:pic>
      <p:pic>
        <p:nvPicPr>
          <p:cNvPr id="14" name="Google Shape;14;p35"/>
          <p:cNvPicPr preferRelativeResize="0"/>
          <p:nvPr/>
        </p:nvPicPr>
        <p:blipFill rotWithShape="1">
          <a:blip r:embed="rId6">
            <a:alphaModFix/>
          </a:blip>
          <a:srcRect b="0" l="0" r="0" t="0"/>
          <a:stretch/>
        </p:blipFill>
        <p:spPr>
          <a:xfrm>
            <a:off x="7916326" y="1595425"/>
            <a:ext cx="352425" cy="1952625"/>
          </a:xfrm>
          <a:prstGeom prst="rect">
            <a:avLst/>
          </a:prstGeom>
          <a:noFill/>
          <a:ln>
            <a:noFill/>
          </a:ln>
        </p:spPr>
      </p:pic>
      <p:pic>
        <p:nvPicPr>
          <p:cNvPr id="15" name="Google Shape;15;p35"/>
          <p:cNvPicPr preferRelativeResize="0"/>
          <p:nvPr/>
        </p:nvPicPr>
        <p:blipFill rotWithShape="1">
          <a:blip r:embed="rId7">
            <a:alphaModFix/>
          </a:blip>
          <a:srcRect b="0" l="0" r="0" t="0"/>
          <a:stretch/>
        </p:blipFill>
        <p:spPr>
          <a:xfrm>
            <a:off x="8701525" y="-82375"/>
            <a:ext cx="442475" cy="4079124"/>
          </a:xfrm>
          <a:prstGeom prst="rect">
            <a:avLst/>
          </a:prstGeom>
          <a:noFill/>
          <a:ln>
            <a:noFill/>
          </a:ln>
        </p:spPr>
      </p:pic>
      <p:pic>
        <p:nvPicPr>
          <p:cNvPr id="16" name="Google Shape;16;p35"/>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17" name="Google Shape;17;p35"/>
          <p:cNvSpPr txBox="1"/>
          <p:nvPr>
            <p:ph idx="1" type="subTitle"/>
          </p:nvPr>
        </p:nvSpPr>
        <p:spPr>
          <a:xfrm>
            <a:off x="1994400" y="2453100"/>
            <a:ext cx="5155200" cy="7932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7" name="Shape 97"/>
        <p:cNvGrpSpPr/>
        <p:nvPr/>
      </p:nvGrpSpPr>
      <p:grpSpPr>
        <a:xfrm>
          <a:off x="0" y="0"/>
          <a:ext cx="0" cy="0"/>
          <a:chOff x="0" y="0"/>
          <a:chExt cx="0" cy="0"/>
        </a:xfrm>
      </p:grpSpPr>
      <p:sp>
        <p:nvSpPr>
          <p:cNvPr id="98" name="Google Shape;98;p45"/>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99" name="Google Shape;99;p45"/>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0" name="Google Shape;100;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1" name="Shape 101"/>
        <p:cNvGrpSpPr/>
        <p:nvPr/>
      </p:nvGrpSpPr>
      <p:grpSpPr>
        <a:xfrm>
          <a:off x="0" y="0"/>
          <a:ext cx="0" cy="0"/>
          <a:chOff x="0" y="0"/>
          <a:chExt cx="0" cy="0"/>
        </a:xfrm>
      </p:grpSpPr>
      <p:sp>
        <p:nvSpPr>
          <p:cNvPr id="102" name="Google Shape;102;p46"/>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3" name="Google Shape;103;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4" name="Shape 104"/>
        <p:cNvGrpSpPr/>
        <p:nvPr/>
      </p:nvGrpSpPr>
      <p:grpSpPr>
        <a:xfrm>
          <a:off x="0" y="0"/>
          <a:ext cx="0" cy="0"/>
          <a:chOff x="0" y="0"/>
          <a:chExt cx="0" cy="0"/>
        </a:xfrm>
      </p:grpSpPr>
      <p:sp>
        <p:nvSpPr>
          <p:cNvPr id="105" name="Google Shape;105;p47"/>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47"/>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 name="Google Shape;107;p47"/>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8" name="Google Shape;108;p47"/>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09" name="Google Shape;109;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0" name="Shape 110"/>
        <p:cNvGrpSpPr/>
        <p:nvPr/>
      </p:nvGrpSpPr>
      <p:grpSpPr>
        <a:xfrm>
          <a:off x="0" y="0"/>
          <a:ext cx="0" cy="0"/>
          <a:chOff x="0" y="0"/>
          <a:chExt cx="0" cy="0"/>
        </a:xfrm>
      </p:grpSpPr>
      <p:sp>
        <p:nvSpPr>
          <p:cNvPr id="111" name="Google Shape;111;p48"/>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112" name="Google Shape;112;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3" name="Shape 113"/>
        <p:cNvGrpSpPr/>
        <p:nvPr/>
      </p:nvGrpSpPr>
      <p:grpSpPr>
        <a:xfrm>
          <a:off x="0" y="0"/>
          <a:ext cx="0" cy="0"/>
          <a:chOff x="0" y="0"/>
          <a:chExt cx="0" cy="0"/>
        </a:xfrm>
      </p:grpSpPr>
      <p:sp>
        <p:nvSpPr>
          <p:cNvPr id="114" name="Google Shape;114;p49"/>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15" name="Google Shape;115;p49"/>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16" name="Google Shape;116;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7" name="Shape 117"/>
        <p:cNvGrpSpPr/>
        <p:nvPr/>
      </p:nvGrpSpPr>
      <p:grpSpPr>
        <a:xfrm>
          <a:off x="0" y="0"/>
          <a:ext cx="0" cy="0"/>
          <a:chOff x="0" y="0"/>
          <a:chExt cx="0" cy="0"/>
        </a:xfrm>
      </p:grpSpPr>
      <p:sp>
        <p:nvSpPr>
          <p:cNvPr id="118" name="Google Shape;118;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CUSTOM_4">
    <p:spTree>
      <p:nvGrpSpPr>
        <p:cNvPr id="18" name="Shape 18"/>
        <p:cNvGrpSpPr/>
        <p:nvPr/>
      </p:nvGrpSpPr>
      <p:grpSpPr>
        <a:xfrm>
          <a:off x="0" y="0"/>
          <a:ext cx="0" cy="0"/>
          <a:chOff x="0" y="0"/>
          <a:chExt cx="0" cy="0"/>
        </a:xfrm>
      </p:grpSpPr>
      <p:pic>
        <p:nvPicPr>
          <p:cNvPr id="19" name="Google Shape;19;p36"/>
          <p:cNvPicPr preferRelativeResize="0"/>
          <p:nvPr/>
        </p:nvPicPr>
        <p:blipFill rotWithShape="1">
          <a:blip r:embed="rId2">
            <a:alphaModFix/>
          </a:blip>
          <a:srcRect b="0" l="41318" r="0" t="0"/>
          <a:stretch/>
        </p:blipFill>
        <p:spPr>
          <a:xfrm>
            <a:off x="-70625" y="993850"/>
            <a:ext cx="2565574" cy="4742225"/>
          </a:xfrm>
          <a:prstGeom prst="rect">
            <a:avLst/>
          </a:prstGeom>
          <a:noFill/>
          <a:ln>
            <a:noFill/>
          </a:ln>
        </p:spPr>
      </p:pic>
      <p:pic>
        <p:nvPicPr>
          <p:cNvPr id="20" name="Google Shape;20;p36"/>
          <p:cNvPicPr preferRelativeResize="0"/>
          <p:nvPr/>
        </p:nvPicPr>
        <p:blipFill rotWithShape="1">
          <a:blip r:embed="rId3">
            <a:alphaModFix/>
          </a:blip>
          <a:srcRect b="0" l="50914" r="0" t="23989"/>
          <a:stretch/>
        </p:blipFill>
        <p:spPr>
          <a:xfrm>
            <a:off x="-2" y="142675"/>
            <a:ext cx="2375100" cy="3677875"/>
          </a:xfrm>
          <a:prstGeom prst="rect">
            <a:avLst/>
          </a:prstGeom>
          <a:noFill/>
          <a:ln>
            <a:noFill/>
          </a:ln>
        </p:spPr>
      </p:pic>
      <p:pic>
        <p:nvPicPr>
          <p:cNvPr id="21" name="Google Shape;21;p36"/>
          <p:cNvPicPr preferRelativeResize="0"/>
          <p:nvPr/>
        </p:nvPicPr>
        <p:blipFill rotWithShape="1">
          <a:blip r:embed="rId4">
            <a:alphaModFix/>
          </a:blip>
          <a:srcRect b="0" l="0" r="0" t="0"/>
          <a:stretch/>
        </p:blipFill>
        <p:spPr>
          <a:xfrm>
            <a:off x="7332175" y="3705420"/>
            <a:ext cx="1174800" cy="348879"/>
          </a:xfrm>
          <a:prstGeom prst="rect">
            <a:avLst/>
          </a:prstGeom>
          <a:noFill/>
          <a:ln>
            <a:noFill/>
          </a:ln>
        </p:spPr>
      </p:pic>
      <p:pic>
        <p:nvPicPr>
          <p:cNvPr id="22" name="Google Shape;22;p36"/>
          <p:cNvPicPr preferRelativeResize="0"/>
          <p:nvPr/>
        </p:nvPicPr>
        <p:blipFill rotWithShape="1">
          <a:blip r:embed="rId5">
            <a:alphaModFix/>
          </a:blip>
          <a:srcRect b="0" l="0" r="0" t="0"/>
          <a:stretch/>
        </p:blipFill>
        <p:spPr>
          <a:xfrm flipH="1" rot="10800000">
            <a:off x="0" y="4225026"/>
            <a:ext cx="6661301" cy="420500"/>
          </a:xfrm>
          <a:prstGeom prst="rect">
            <a:avLst/>
          </a:prstGeom>
          <a:noFill/>
          <a:ln>
            <a:noFill/>
          </a:ln>
        </p:spPr>
      </p:pic>
      <p:pic>
        <p:nvPicPr>
          <p:cNvPr id="23" name="Google Shape;23;p36"/>
          <p:cNvPicPr preferRelativeResize="0"/>
          <p:nvPr/>
        </p:nvPicPr>
        <p:blipFill rotWithShape="1">
          <a:blip r:embed="rId6">
            <a:alphaModFix/>
          </a:blip>
          <a:srcRect b="0" l="0" r="0" t="0"/>
          <a:stretch/>
        </p:blipFill>
        <p:spPr>
          <a:xfrm>
            <a:off x="7986100" y="1595425"/>
            <a:ext cx="282650" cy="1566075"/>
          </a:xfrm>
          <a:prstGeom prst="rect">
            <a:avLst/>
          </a:prstGeom>
          <a:noFill/>
          <a:ln>
            <a:noFill/>
          </a:ln>
        </p:spPr>
      </p:pic>
      <p:pic>
        <p:nvPicPr>
          <p:cNvPr id="24" name="Google Shape;24;p36"/>
          <p:cNvPicPr preferRelativeResize="0"/>
          <p:nvPr/>
        </p:nvPicPr>
        <p:blipFill rotWithShape="1">
          <a:blip r:embed="rId7">
            <a:alphaModFix/>
          </a:blip>
          <a:srcRect b="0" l="0" r="0" t="0"/>
          <a:stretch/>
        </p:blipFill>
        <p:spPr>
          <a:xfrm>
            <a:off x="8701525" y="-988725"/>
            <a:ext cx="549725" cy="5067851"/>
          </a:xfrm>
          <a:prstGeom prst="rect">
            <a:avLst/>
          </a:prstGeom>
          <a:noFill/>
          <a:ln>
            <a:noFill/>
          </a:ln>
        </p:spPr>
      </p:pic>
      <p:pic>
        <p:nvPicPr>
          <p:cNvPr id="25" name="Google Shape;25;p36"/>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26" name="Google Shape;26;p36"/>
          <p:cNvSpPr txBox="1"/>
          <p:nvPr>
            <p:ph idx="1" type="body"/>
          </p:nvPr>
        </p:nvSpPr>
        <p:spPr>
          <a:xfrm>
            <a:off x="2813025" y="1341725"/>
            <a:ext cx="4542900" cy="24129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CUSTOM_3">
    <p:spTree>
      <p:nvGrpSpPr>
        <p:cNvPr id="27" name="Shape 27"/>
        <p:cNvGrpSpPr/>
        <p:nvPr/>
      </p:nvGrpSpPr>
      <p:grpSpPr>
        <a:xfrm>
          <a:off x="0" y="0"/>
          <a:ext cx="0" cy="0"/>
          <a:chOff x="0" y="0"/>
          <a:chExt cx="0" cy="0"/>
        </a:xfrm>
      </p:grpSpPr>
      <p:sp>
        <p:nvSpPr>
          <p:cNvPr id="28" name="Google Shape;28;p37"/>
          <p:cNvSpPr/>
          <p:nvPr/>
        </p:nvSpPr>
        <p:spPr>
          <a:xfrm rot="5400000">
            <a:off x="7151400" y="2453750"/>
            <a:ext cx="3595800" cy="3894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 name="Google Shape;29;p37"/>
          <p:cNvGrpSpPr/>
          <p:nvPr/>
        </p:nvGrpSpPr>
        <p:grpSpPr>
          <a:xfrm>
            <a:off x="1922176" y="538720"/>
            <a:ext cx="6595856" cy="469184"/>
            <a:chOff x="67201" y="3050732"/>
            <a:chExt cx="6595856" cy="469184"/>
          </a:xfrm>
        </p:grpSpPr>
        <p:grpSp>
          <p:nvGrpSpPr>
            <p:cNvPr id="30" name="Google Shape;30;p37"/>
            <p:cNvGrpSpPr/>
            <p:nvPr/>
          </p:nvGrpSpPr>
          <p:grpSpPr>
            <a:xfrm flipH="1" rot="10800000">
              <a:off x="67201" y="3050753"/>
              <a:ext cx="876505" cy="469163"/>
              <a:chOff x="1168350" y="1235525"/>
              <a:chExt cx="5519550" cy="2954425"/>
            </a:xfrm>
          </p:grpSpPr>
          <p:cxnSp>
            <p:nvCxnSpPr>
              <p:cNvPr id="31" name="Google Shape;31;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2" name="Google Shape;32;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3" name="Google Shape;33;p37"/>
            <p:cNvGrpSpPr/>
            <p:nvPr/>
          </p:nvGrpSpPr>
          <p:grpSpPr>
            <a:xfrm flipH="1" rot="10800000">
              <a:off x="943478" y="3050753"/>
              <a:ext cx="876505" cy="469163"/>
              <a:chOff x="1168350" y="1235525"/>
              <a:chExt cx="5519550" cy="2954425"/>
            </a:xfrm>
          </p:grpSpPr>
          <p:cxnSp>
            <p:nvCxnSpPr>
              <p:cNvPr id="34" name="Google Shape;34;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5" name="Google Shape;35;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6" name="Google Shape;36;p37"/>
            <p:cNvGrpSpPr/>
            <p:nvPr/>
          </p:nvGrpSpPr>
          <p:grpSpPr>
            <a:xfrm flipH="1" rot="10800000">
              <a:off x="1819755" y="3050753"/>
              <a:ext cx="876505" cy="469163"/>
              <a:chOff x="1168350" y="1235525"/>
              <a:chExt cx="5519550" cy="2954425"/>
            </a:xfrm>
          </p:grpSpPr>
          <p:cxnSp>
            <p:nvCxnSpPr>
              <p:cNvPr id="37" name="Google Shape;37;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8" name="Google Shape;38;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9" name="Google Shape;39;p37"/>
            <p:cNvGrpSpPr/>
            <p:nvPr/>
          </p:nvGrpSpPr>
          <p:grpSpPr>
            <a:xfrm flipH="1" rot="10800000">
              <a:off x="2696032" y="3050753"/>
              <a:ext cx="876505" cy="469163"/>
              <a:chOff x="1168350" y="1235525"/>
              <a:chExt cx="5519550" cy="2954425"/>
            </a:xfrm>
          </p:grpSpPr>
          <p:cxnSp>
            <p:nvCxnSpPr>
              <p:cNvPr id="40" name="Google Shape;40;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1" name="Google Shape;41;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2" name="Google Shape;42;p37"/>
            <p:cNvGrpSpPr/>
            <p:nvPr/>
          </p:nvGrpSpPr>
          <p:grpSpPr>
            <a:xfrm flipH="1" rot="10800000">
              <a:off x="3572526" y="3050753"/>
              <a:ext cx="876505" cy="469163"/>
              <a:chOff x="1168350" y="1235525"/>
              <a:chExt cx="5519550" cy="2954425"/>
            </a:xfrm>
          </p:grpSpPr>
          <p:cxnSp>
            <p:nvCxnSpPr>
              <p:cNvPr id="43" name="Google Shape;43;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4" name="Google Shape;44;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5" name="Google Shape;45;p37"/>
            <p:cNvGrpSpPr/>
            <p:nvPr/>
          </p:nvGrpSpPr>
          <p:grpSpPr>
            <a:xfrm flipH="1" rot="10800000">
              <a:off x="4448803" y="3050753"/>
              <a:ext cx="876505" cy="469163"/>
              <a:chOff x="1168350" y="1235525"/>
              <a:chExt cx="5519550" cy="2954425"/>
            </a:xfrm>
          </p:grpSpPr>
          <p:cxnSp>
            <p:nvCxnSpPr>
              <p:cNvPr id="46" name="Google Shape;46;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7" name="Google Shape;47;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8" name="Google Shape;48;p37"/>
            <p:cNvGrpSpPr/>
            <p:nvPr/>
          </p:nvGrpSpPr>
          <p:grpSpPr>
            <a:xfrm flipH="1" rot="10800000">
              <a:off x="5325080" y="3050753"/>
              <a:ext cx="876505" cy="469163"/>
              <a:chOff x="1168350" y="1235525"/>
              <a:chExt cx="5519550" cy="2954425"/>
            </a:xfrm>
          </p:grpSpPr>
          <p:cxnSp>
            <p:nvCxnSpPr>
              <p:cNvPr id="49" name="Google Shape;49;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50" name="Google Shape;50;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cxnSp>
          <p:nvCxnSpPr>
            <p:cNvPr id="51" name="Google Shape;51;p37"/>
            <p:cNvCxnSpPr/>
            <p:nvPr/>
          </p:nvCxnSpPr>
          <p:spPr>
            <a:xfrm flipH="1" rot="10800000">
              <a:off x="6201357" y="3050732"/>
              <a:ext cx="461700" cy="461700"/>
            </a:xfrm>
            <a:prstGeom prst="straightConnector1">
              <a:avLst/>
            </a:prstGeom>
            <a:noFill/>
            <a:ln cap="flat" cmpd="sng" w="28575">
              <a:solidFill>
                <a:srgbClr val="23456E"/>
              </a:solidFill>
              <a:prstDash val="solid"/>
              <a:round/>
              <a:headEnd len="sm" w="sm" type="none"/>
              <a:tailEnd len="sm" w="sm" type="none"/>
            </a:ln>
          </p:spPr>
        </p:cxnSp>
      </p:grpSp>
      <p:sp>
        <p:nvSpPr>
          <p:cNvPr id="52" name="Google Shape;52;p37"/>
          <p:cNvSpPr/>
          <p:nvPr/>
        </p:nvSpPr>
        <p:spPr>
          <a:xfrm rot="-2700000">
            <a:off x="-2694662" y="-249931"/>
            <a:ext cx="4857824" cy="4143787"/>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3" name="Google Shape;53;p37"/>
          <p:cNvPicPr preferRelativeResize="0"/>
          <p:nvPr/>
        </p:nvPicPr>
        <p:blipFill rotWithShape="1">
          <a:blip r:embed="rId2">
            <a:alphaModFix/>
          </a:blip>
          <a:srcRect b="7012" l="243" r="-2086" t="11533"/>
          <a:stretch/>
        </p:blipFill>
        <p:spPr>
          <a:xfrm rot="-8099996">
            <a:off x="-1972935" y="-644764"/>
            <a:ext cx="4627878" cy="3965298"/>
          </a:xfrm>
          <a:prstGeom prst="rect">
            <a:avLst/>
          </a:prstGeom>
          <a:noFill/>
          <a:ln>
            <a:noFill/>
          </a:ln>
        </p:spPr>
      </p:pic>
      <p:sp>
        <p:nvSpPr>
          <p:cNvPr id="54" name="Google Shape;54;p37"/>
          <p:cNvSpPr/>
          <p:nvPr/>
        </p:nvSpPr>
        <p:spPr>
          <a:xfrm rot="3600006">
            <a:off x="3613847" y="4048015"/>
            <a:ext cx="752402" cy="610071"/>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37"/>
          <p:cNvSpPr/>
          <p:nvPr/>
        </p:nvSpPr>
        <p:spPr>
          <a:xfrm>
            <a:off x="3229750" y="3874675"/>
            <a:ext cx="683400" cy="683400"/>
          </a:xfrm>
          <a:prstGeom prst="donut">
            <a:avLst>
              <a:gd fmla="val 2171"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 name="Google Shape;56;p37"/>
          <p:cNvGrpSpPr/>
          <p:nvPr/>
        </p:nvGrpSpPr>
        <p:grpSpPr>
          <a:xfrm rot="5400000">
            <a:off x="333975" y="4208913"/>
            <a:ext cx="1209600" cy="188100"/>
            <a:chOff x="322300" y="4485375"/>
            <a:chExt cx="1209600" cy="188100"/>
          </a:xfrm>
        </p:grpSpPr>
        <p:cxnSp>
          <p:nvCxnSpPr>
            <p:cNvPr id="57" name="Google Shape;57;p37"/>
            <p:cNvCxnSpPr/>
            <p:nvPr/>
          </p:nvCxnSpPr>
          <p:spPr>
            <a:xfrm flipH="1" rot="10800000">
              <a:off x="3223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8" name="Google Shape;58;p37"/>
            <p:cNvCxnSpPr/>
            <p:nvPr/>
          </p:nvCxnSpPr>
          <p:spPr>
            <a:xfrm flipH="1" rot="10800000">
              <a:off x="5239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9" name="Google Shape;59;p37"/>
            <p:cNvCxnSpPr/>
            <p:nvPr/>
          </p:nvCxnSpPr>
          <p:spPr>
            <a:xfrm flipH="1" rot="10800000">
              <a:off x="7255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0" name="Google Shape;60;p37"/>
            <p:cNvCxnSpPr/>
            <p:nvPr/>
          </p:nvCxnSpPr>
          <p:spPr>
            <a:xfrm flipH="1" rot="10800000">
              <a:off x="9271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1" name="Google Shape;61;p37"/>
            <p:cNvCxnSpPr/>
            <p:nvPr/>
          </p:nvCxnSpPr>
          <p:spPr>
            <a:xfrm flipH="1" rot="10800000">
              <a:off x="11287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2" name="Google Shape;62;p37"/>
            <p:cNvCxnSpPr/>
            <p:nvPr/>
          </p:nvCxnSpPr>
          <p:spPr>
            <a:xfrm flipH="1" rot="10800000">
              <a:off x="1330300" y="4485375"/>
              <a:ext cx="201600" cy="188100"/>
            </a:xfrm>
            <a:prstGeom prst="straightConnector1">
              <a:avLst/>
            </a:prstGeom>
            <a:noFill/>
            <a:ln cap="flat" cmpd="sng" w="38100">
              <a:solidFill>
                <a:srgbClr val="23456E"/>
              </a:solidFill>
              <a:prstDash val="solid"/>
              <a:round/>
              <a:headEnd len="sm" w="sm" type="none"/>
              <a:tailEnd len="sm" w="sm" type="none"/>
            </a:ln>
          </p:spPr>
        </p:cxnSp>
      </p:grpSp>
      <p:pic>
        <p:nvPicPr>
          <p:cNvPr id="63" name="Google Shape;63;p37"/>
          <p:cNvPicPr preferRelativeResize="0"/>
          <p:nvPr/>
        </p:nvPicPr>
        <p:blipFill rotWithShape="1">
          <a:blip r:embed="rId3">
            <a:alphaModFix/>
          </a:blip>
          <a:srcRect b="0" l="0" r="0" t="0"/>
          <a:stretch/>
        </p:blipFill>
        <p:spPr>
          <a:xfrm>
            <a:off x="2952676" y="4446350"/>
            <a:ext cx="705974" cy="208525"/>
          </a:xfrm>
          <a:prstGeom prst="rect">
            <a:avLst/>
          </a:prstGeom>
          <a:noFill/>
          <a:ln>
            <a:noFill/>
          </a:ln>
        </p:spPr>
      </p:pic>
      <p:sp>
        <p:nvSpPr>
          <p:cNvPr id="64" name="Google Shape;64;p37"/>
          <p:cNvSpPr txBox="1"/>
          <p:nvPr>
            <p:ph idx="1" type="body"/>
          </p:nvPr>
        </p:nvSpPr>
        <p:spPr>
          <a:xfrm>
            <a:off x="3379151" y="1249447"/>
            <a:ext cx="5144586" cy="3029828"/>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2">
    <p:spTree>
      <p:nvGrpSpPr>
        <p:cNvPr id="65" name="Shape 65"/>
        <p:cNvGrpSpPr/>
        <p:nvPr/>
      </p:nvGrpSpPr>
      <p:grpSpPr>
        <a:xfrm>
          <a:off x="0" y="0"/>
          <a:ext cx="0" cy="0"/>
          <a:chOff x="0" y="0"/>
          <a:chExt cx="0" cy="0"/>
        </a:xfrm>
      </p:grpSpPr>
      <p:pic>
        <p:nvPicPr>
          <p:cNvPr id="66" name="Google Shape;66;p38"/>
          <p:cNvPicPr preferRelativeResize="0"/>
          <p:nvPr/>
        </p:nvPicPr>
        <p:blipFill rotWithShape="1">
          <a:blip r:embed="rId2">
            <a:alphaModFix/>
          </a:blip>
          <a:srcRect b="0" l="0" r="0" t="0"/>
          <a:stretch/>
        </p:blipFill>
        <p:spPr>
          <a:xfrm>
            <a:off x="7763332" y="282765"/>
            <a:ext cx="981627" cy="289935"/>
          </a:xfrm>
          <a:prstGeom prst="rect">
            <a:avLst/>
          </a:prstGeom>
          <a:noFill/>
          <a:ln>
            <a:noFill/>
          </a:ln>
        </p:spPr>
      </p:pic>
      <p:sp>
        <p:nvSpPr>
          <p:cNvPr id="67" name="Google Shape;67;p38"/>
          <p:cNvSpPr/>
          <p:nvPr/>
        </p:nvSpPr>
        <p:spPr>
          <a:xfrm rot="10800000">
            <a:off x="6963600" y="-110"/>
            <a:ext cx="2180400" cy="1773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8" name="Google Shape;68;p38"/>
          <p:cNvPicPr preferRelativeResize="0"/>
          <p:nvPr/>
        </p:nvPicPr>
        <p:blipFill rotWithShape="1">
          <a:blip r:embed="rId3">
            <a:alphaModFix/>
          </a:blip>
          <a:srcRect b="0" l="74507" r="12189" t="45438"/>
          <a:stretch/>
        </p:blipFill>
        <p:spPr>
          <a:xfrm rot="10800000">
            <a:off x="0" y="2251252"/>
            <a:ext cx="604500" cy="2656098"/>
          </a:xfrm>
          <a:prstGeom prst="rect">
            <a:avLst/>
          </a:prstGeom>
          <a:noFill/>
          <a:ln>
            <a:noFill/>
          </a:ln>
        </p:spPr>
      </p:pic>
      <p:sp>
        <p:nvSpPr>
          <p:cNvPr id="69" name="Google Shape;69;p38"/>
          <p:cNvSpPr/>
          <p:nvPr/>
        </p:nvSpPr>
        <p:spPr>
          <a:xfrm>
            <a:off x="8150425" y="3465450"/>
            <a:ext cx="604500" cy="604500"/>
          </a:xfrm>
          <a:prstGeom prst="ellipse">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0" name="Google Shape;70;p38"/>
          <p:cNvPicPr preferRelativeResize="0"/>
          <p:nvPr/>
        </p:nvPicPr>
        <p:blipFill rotWithShape="1">
          <a:blip r:embed="rId4">
            <a:alphaModFix/>
          </a:blip>
          <a:srcRect b="0" l="0" r="0" t="0"/>
          <a:stretch/>
        </p:blipFill>
        <p:spPr>
          <a:xfrm flipH="1">
            <a:off x="8343975" y="2571750"/>
            <a:ext cx="217400" cy="713525"/>
          </a:xfrm>
          <a:prstGeom prst="rect">
            <a:avLst/>
          </a:prstGeom>
          <a:noFill/>
          <a:ln>
            <a:noFill/>
          </a:ln>
        </p:spPr>
      </p:pic>
      <p:sp>
        <p:nvSpPr>
          <p:cNvPr id="71" name="Google Shape;71;p38"/>
          <p:cNvSpPr/>
          <p:nvPr/>
        </p:nvSpPr>
        <p:spPr>
          <a:xfrm>
            <a:off x="7763313" y="3628050"/>
            <a:ext cx="819000" cy="819000"/>
          </a:xfrm>
          <a:prstGeom prst="donut">
            <a:avLst>
              <a:gd fmla="val 1940"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8"/>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
        <p:nvSpPr>
          <p:cNvPr id="73" name="Google Shape;73;p38"/>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8" name="Shape 78"/>
        <p:cNvGrpSpPr/>
        <p:nvPr/>
      </p:nvGrpSpPr>
      <p:grpSpPr>
        <a:xfrm>
          <a:off x="0" y="0"/>
          <a:ext cx="0" cy="0"/>
          <a:chOff x="0" y="0"/>
          <a:chExt cx="0" cy="0"/>
        </a:xfrm>
      </p:grpSpPr>
      <p:sp>
        <p:nvSpPr>
          <p:cNvPr id="79" name="Google Shape;79;p40"/>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0" name="Google Shape;80;p40"/>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1" name="Google Shape;81;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2" name="Shape 82"/>
        <p:cNvGrpSpPr/>
        <p:nvPr/>
      </p:nvGrpSpPr>
      <p:grpSpPr>
        <a:xfrm>
          <a:off x="0" y="0"/>
          <a:ext cx="0" cy="0"/>
          <a:chOff x="0" y="0"/>
          <a:chExt cx="0" cy="0"/>
        </a:xfrm>
      </p:grpSpPr>
      <p:sp>
        <p:nvSpPr>
          <p:cNvPr id="83" name="Google Shape;83;p41"/>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84" name="Google Shape;84;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5" name="Shape 85"/>
        <p:cNvGrpSpPr/>
        <p:nvPr/>
      </p:nvGrpSpPr>
      <p:grpSpPr>
        <a:xfrm>
          <a:off x="0" y="0"/>
          <a:ext cx="0" cy="0"/>
          <a:chOff x="0" y="0"/>
          <a:chExt cx="0" cy="0"/>
        </a:xfrm>
      </p:grpSpPr>
      <p:sp>
        <p:nvSpPr>
          <p:cNvPr id="86" name="Google Shape;8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87" name="Google Shape;8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88" name="Google Shape;8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9" name="Shape 89"/>
        <p:cNvGrpSpPr/>
        <p:nvPr/>
      </p:nvGrpSpPr>
      <p:grpSpPr>
        <a:xfrm>
          <a:off x="0" y="0"/>
          <a:ext cx="0" cy="0"/>
          <a:chOff x="0" y="0"/>
          <a:chExt cx="0" cy="0"/>
        </a:xfrm>
      </p:grpSpPr>
      <p:sp>
        <p:nvSpPr>
          <p:cNvPr id="90" name="Google Shape;90;p4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1" name="Google Shape;91;p4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2" name="Google Shape;92;p4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3" name="Google Shape;93;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4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6" name="Google Shape;96;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11" Type="http://schemas.openxmlformats.org/officeDocument/2006/relationships/slideLayout" Target="../slideLayouts/slideLayout15.xml"/><Relationship Id="rId10" Type="http://schemas.openxmlformats.org/officeDocument/2006/relationships/slideLayout" Target="../slideLayouts/slideLayout14.xml"/><Relationship Id="rId12" Type="http://schemas.openxmlformats.org/officeDocument/2006/relationships/theme" Target="../theme/theme2.xml"/><Relationship Id="rId9" Type="http://schemas.openxmlformats.org/officeDocument/2006/relationships/slideLayout" Target="../slideLayouts/slideLayout13.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3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74" name="Shape 74"/>
        <p:cNvGrpSpPr/>
        <p:nvPr/>
      </p:nvGrpSpPr>
      <p:grpSpPr>
        <a:xfrm>
          <a:off x="0" y="0"/>
          <a:ext cx="0" cy="0"/>
          <a:chOff x="0" y="0"/>
          <a:chExt cx="0" cy="0"/>
        </a:xfrm>
      </p:grpSpPr>
      <p:sp>
        <p:nvSpPr>
          <p:cNvPr id="75" name="Google Shape;75;p3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6" name="Google Shape;76;p3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77" name="Google Shape;77;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1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1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15.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1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15.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5.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ww.youtube.com/watch?v=9hci51w8xhkV" TargetMode="External"/><Relationship Id="rId4" Type="http://schemas.openxmlformats.org/officeDocument/2006/relationships/hyperlink" Target="https://www.youtube.com/watch?v=9hci51w8xhkV" TargetMode="External"/><Relationship Id="rId5" Type="http://schemas.openxmlformats.org/officeDocument/2006/relationships/image" Target="../media/image13.png"/><Relationship Id="rId6"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s://www.qmbase.com/en/introduction-to-the-concepts-of-change-management/#Section-6" TargetMode="External"/><Relationship Id="rId4" Type="http://schemas.openxmlformats.org/officeDocument/2006/relationships/hyperlink" Target="https://www.qmbase.com/en/introduction-to-the-concepts-of-change-management/#Section-5" TargetMode="External"/><Relationship Id="rId5" Type="http://schemas.openxmlformats.org/officeDocument/2006/relationships/image" Target="../media/image13.png"/><Relationship Id="rId6"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
          <p:cNvSpPr txBox="1"/>
          <p:nvPr>
            <p:ph idx="1" type="subTitle"/>
          </p:nvPr>
        </p:nvSpPr>
        <p:spPr>
          <a:xfrm>
            <a:off x="1240464" y="2658662"/>
            <a:ext cx="6627628" cy="124703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lang="en-US"/>
              <a:t>The Spectrum of Hospitality</a:t>
            </a:r>
            <a:endParaRPr/>
          </a:p>
          <a:p>
            <a:pPr indent="0" lvl="0" marL="0" rtl="0" algn="ctr">
              <a:lnSpc>
                <a:spcPct val="100000"/>
              </a:lnSpc>
              <a:spcBef>
                <a:spcPts val="0"/>
              </a:spcBef>
              <a:spcAft>
                <a:spcPts val="0"/>
              </a:spcAft>
              <a:buSzPts val="2100"/>
              <a:buNone/>
            </a:pPr>
            <a:r>
              <a:t/>
            </a:r>
            <a:endParaRPr/>
          </a:p>
          <a:p>
            <a:pPr indent="0" lvl="0" marL="0" rtl="0" algn="ctr">
              <a:lnSpc>
                <a:spcPct val="100000"/>
              </a:lnSpc>
              <a:spcBef>
                <a:spcPts val="0"/>
              </a:spcBef>
              <a:spcAft>
                <a:spcPts val="0"/>
              </a:spcAft>
              <a:buSzPts val="2100"/>
              <a:buNone/>
            </a:pPr>
            <a:r>
              <a:rPr lang="en-US" sz="1000"/>
              <a:t>Project Number: 2022-1-CY01-KA220-VET-000086365</a:t>
            </a:r>
            <a:endParaRPr sz="1000"/>
          </a:p>
        </p:txBody>
      </p:sp>
      <p:pic>
        <p:nvPicPr>
          <p:cNvPr id="124" name="Google Shape;124;p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25" name="Google Shape;125;p1"/>
          <p:cNvSpPr/>
          <p:nvPr/>
        </p:nvSpPr>
        <p:spPr>
          <a:xfrm>
            <a:off x="1353878" y="4589502"/>
            <a:ext cx="6906202" cy="55399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b="1" i="0" lang="en-US" sz="1000" u="none" cap="none" strike="noStrike">
                <a:solidFill>
                  <a:srgbClr val="1F4E79"/>
                </a:solidFill>
                <a:latin typeface="Calibri"/>
                <a:ea typeface="Calibri"/>
                <a:cs typeface="Calibri"/>
                <a:sym typeface="Calibri"/>
              </a:rPr>
              <a:t>This project has been funded with support from the European Commission. This publication reflects the views only of the author, and the Commission cannot be held responsible for any use which may be made of the information contained therein.</a:t>
            </a:r>
            <a:endParaRPr b="0" i="0" sz="1200" u="none" cap="none" strike="noStrike">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0"/>
          <p:cNvSpPr txBox="1"/>
          <p:nvPr>
            <p:ph idx="1" type="body"/>
          </p:nvPr>
        </p:nvSpPr>
        <p:spPr>
          <a:xfrm>
            <a:off x="2281554" y="498712"/>
            <a:ext cx="5237825" cy="4306689"/>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700">
                <a:solidFill>
                  <a:srgbClr val="FD8284"/>
                </a:solidFill>
              </a:rPr>
              <a:t>Practical Tools in our Change Management</a:t>
            </a:r>
            <a:endParaRPr/>
          </a:p>
          <a:p>
            <a:pPr indent="0" lvl="0" marL="0" rtl="0" algn="l">
              <a:lnSpc>
                <a:spcPct val="115000"/>
              </a:lnSpc>
              <a:spcBef>
                <a:spcPts val="0"/>
              </a:spcBef>
              <a:spcAft>
                <a:spcPts val="0"/>
              </a:spcAft>
              <a:buSzPts val="2100"/>
              <a:buNone/>
            </a:pPr>
            <a:r>
              <a:t/>
            </a:r>
            <a:endParaRPr sz="500">
              <a:solidFill>
                <a:srgbClr val="FD8284"/>
              </a:solidFill>
            </a:endParaRPr>
          </a:p>
          <a:p>
            <a:pPr indent="0" lvl="0" marL="0" rtl="0" algn="l">
              <a:lnSpc>
                <a:spcPct val="115000"/>
              </a:lnSpc>
              <a:spcBef>
                <a:spcPts val="0"/>
              </a:spcBef>
              <a:spcAft>
                <a:spcPts val="0"/>
              </a:spcAft>
              <a:buSzPts val="2100"/>
              <a:buNone/>
            </a:pPr>
            <a:r>
              <a:rPr lang="en-US" sz="1600"/>
              <a:t>Digital and non-digital change management tools can help hospitality mangers responsible in any change management to research, analyse, prepare and implement tasks. </a:t>
            </a:r>
            <a:endParaRPr sz="1600"/>
          </a:p>
          <a:p>
            <a:pPr indent="0" lvl="0" marL="0" rtl="0" algn="l">
              <a:lnSpc>
                <a:spcPct val="115000"/>
              </a:lnSpc>
              <a:spcBef>
                <a:spcPts val="0"/>
              </a:spcBef>
              <a:spcAft>
                <a:spcPts val="0"/>
              </a:spcAft>
              <a:buSzPts val="2100"/>
              <a:buNone/>
            </a:pPr>
            <a:r>
              <a:t/>
            </a:r>
            <a:endParaRPr sz="500"/>
          </a:p>
          <a:p>
            <a:pPr indent="-342900" lvl="0" marL="342900" rtl="0" algn="l">
              <a:lnSpc>
                <a:spcPct val="115000"/>
              </a:lnSpc>
              <a:spcBef>
                <a:spcPts val="0"/>
              </a:spcBef>
              <a:spcAft>
                <a:spcPts val="0"/>
              </a:spcAft>
              <a:buSzPts val="2100"/>
              <a:buFont typeface="Arial"/>
              <a:buChar char="•"/>
            </a:pPr>
            <a:r>
              <a:rPr lang="en-US" sz="1600"/>
              <a:t>In a </a:t>
            </a:r>
            <a:r>
              <a:rPr lang="en-US" sz="1600">
                <a:solidFill>
                  <a:srgbClr val="FD8284"/>
                </a:solidFill>
              </a:rPr>
              <a:t>small company</a:t>
            </a:r>
            <a:r>
              <a:rPr lang="en-US" sz="1600"/>
              <a:t>, digital tools may simply consist of spreadsheets, Gantt charts and flowcharts for instance. </a:t>
            </a:r>
            <a:endParaRPr sz="1600"/>
          </a:p>
          <a:p>
            <a:pPr indent="-342900" lvl="0" marL="342900" rtl="0" algn="l">
              <a:lnSpc>
                <a:spcPct val="115000"/>
              </a:lnSpc>
              <a:spcBef>
                <a:spcPts val="0"/>
              </a:spcBef>
              <a:spcAft>
                <a:spcPts val="0"/>
              </a:spcAft>
              <a:buSzPts val="2100"/>
              <a:buFont typeface="Arial"/>
              <a:buChar char="•"/>
            </a:pPr>
            <a:r>
              <a:rPr lang="en-US" sz="1600">
                <a:solidFill>
                  <a:srgbClr val="FD8284"/>
                </a:solidFill>
              </a:rPr>
              <a:t>Larger organisations </a:t>
            </a:r>
            <a:r>
              <a:rPr lang="en-US" sz="1600"/>
              <a:t>typically use software suites to maintain change logs digitally and provide involved staff with an integrated, holistic view of change, and its effects. </a:t>
            </a:r>
            <a:endParaRPr/>
          </a:p>
          <a:p>
            <a:pPr indent="0" lvl="0" marL="0" rtl="0" algn="l">
              <a:lnSpc>
                <a:spcPct val="115000"/>
              </a:lnSpc>
              <a:spcBef>
                <a:spcPts val="0"/>
              </a:spcBef>
              <a:spcAft>
                <a:spcPts val="0"/>
              </a:spcAft>
              <a:buSzPts val="2100"/>
              <a:buNone/>
            </a:pPr>
            <a:r>
              <a:t/>
            </a:r>
            <a:endParaRPr sz="1700">
              <a:solidFill>
                <a:srgbClr val="FD8284"/>
              </a:solidFill>
            </a:endParaRPr>
          </a:p>
        </p:txBody>
      </p:sp>
      <p:sp>
        <p:nvSpPr>
          <p:cNvPr id="201" name="Google Shape;201;p10"/>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202" name="Google Shape;202;p1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1"/>
          <p:cNvSpPr txBox="1"/>
          <p:nvPr>
            <p:ph type="title"/>
          </p:nvPr>
        </p:nvSpPr>
        <p:spPr>
          <a:xfrm>
            <a:off x="594805" y="634386"/>
            <a:ext cx="7386220"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00"/>
              <a:buNone/>
            </a:pPr>
            <a:r>
              <a:rPr lang="en-US" sz="2200"/>
              <a:t>Practical Tools: Key non-digital tools </a:t>
            </a:r>
            <a:br>
              <a:rPr lang="en-US" sz="2200"/>
            </a:br>
            <a:br>
              <a:rPr lang="en-US" sz="2200"/>
            </a:br>
            <a:r>
              <a:rPr lang="en-US" sz="1800">
                <a:solidFill>
                  <a:schemeClr val="dk1"/>
                </a:solidFill>
              </a:rPr>
              <a:t>Responsible managers in the hospitality sector dealing with the inclusion of staff having ASD might utilise:</a:t>
            </a:r>
            <a:br>
              <a:rPr lang="en-US" sz="1800">
                <a:solidFill>
                  <a:schemeClr val="dk1"/>
                </a:solidFill>
              </a:rPr>
            </a:br>
            <a:br>
              <a:rPr lang="en-US" sz="2200"/>
            </a:br>
            <a:br>
              <a:rPr lang="en-US" sz="2200"/>
            </a:br>
            <a:endParaRPr sz="2200"/>
          </a:p>
        </p:txBody>
      </p:sp>
      <p:sp>
        <p:nvSpPr>
          <p:cNvPr id="208" name="Google Shape;208;p11"/>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09" name="Google Shape;209;p11"/>
          <p:cNvSpPr txBox="1"/>
          <p:nvPr>
            <p:ph idx="1" type="body"/>
          </p:nvPr>
        </p:nvSpPr>
        <p:spPr>
          <a:xfrm>
            <a:off x="719610" y="1822622"/>
            <a:ext cx="7128249" cy="2702100"/>
          </a:xfrm>
          <a:prstGeom prst="rect">
            <a:avLst/>
          </a:prstGeom>
          <a:noFill/>
          <a:ln>
            <a:noFill/>
          </a:ln>
        </p:spPr>
        <p:txBody>
          <a:bodyPr anchorCtr="0" anchor="t" bIns="91425" lIns="91425" spcFirstLastPara="1" rIns="91425" wrap="square" tIns="91425">
            <a:noAutofit/>
          </a:bodyPr>
          <a:lstStyle/>
          <a:p>
            <a:pPr indent="-342900" lvl="0" marL="342900" rtl="0" algn="l">
              <a:lnSpc>
                <a:spcPct val="135000"/>
              </a:lnSpc>
              <a:spcBef>
                <a:spcPts val="0"/>
              </a:spcBef>
              <a:spcAft>
                <a:spcPts val="0"/>
              </a:spcAft>
              <a:buSzPts val="2100"/>
              <a:buFont typeface="Arial"/>
              <a:buChar char="•"/>
            </a:pPr>
            <a:r>
              <a:rPr lang="en-US" sz="1800">
                <a:solidFill>
                  <a:srgbClr val="FD8284"/>
                </a:solidFill>
              </a:rPr>
              <a:t>Culture analysis: </a:t>
            </a:r>
            <a:r>
              <a:rPr lang="en-US" sz="1800"/>
              <a:t>To identify barriers to change.</a:t>
            </a:r>
            <a:endParaRPr/>
          </a:p>
          <a:p>
            <a:pPr indent="-342900" lvl="0" marL="342900" rtl="0" algn="l">
              <a:lnSpc>
                <a:spcPct val="135000"/>
              </a:lnSpc>
              <a:spcBef>
                <a:spcPts val="0"/>
              </a:spcBef>
              <a:spcAft>
                <a:spcPts val="0"/>
              </a:spcAft>
              <a:buSzPts val="2100"/>
              <a:buFont typeface="Arial"/>
              <a:buChar char="•"/>
            </a:pPr>
            <a:r>
              <a:rPr lang="en-US" sz="1800">
                <a:solidFill>
                  <a:srgbClr val="FD8284"/>
                </a:solidFill>
              </a:rPr>
              <a:t>Conflict management: </a:t>
            </a:r>
            <a:r>
              <a:rPr lang="en-US" sz="1800"/>
              <a:t>To mediate escalating tensions.</a:t>
            </a:r>
            <a:endParaRPr/>
          </a:p>
          <a:p>
            <a:pPr indent="-342900" lvl="0" marL="342900" rtl="0" algn="l">
              <a:lnSpc>
                <a:spcPct val="135000"/>
              </a:lnSpc>
              <a:spcBef>
                <a:spcPts val="0"/>
              </a:spcBef>
              <a:spcAft>
                <a:spcPts val="0"/>
              </a:spcAft>
              <a:buSzPts val="2100"/>
              <a:buFont typeface="Arial"/>
              <a:buChar char="•"/>
            </a:pPr>
            <a:r>
              <a:rPr lang="en-US" sz="1800">
                <a:solidFill>
                  <a:srgbClr val="FD8284"/>
                </a:solidFill>
              </a:rPr>
              <a:t>Team building: </a:t>
            </a:r>
            <a:r>
              <a:rPr lang="en-US" sz="1800"/>
              <a:t>To strengthen team cohesion during turbulent times.</a:t>
            </a:r>
            <a:endParaRPr/>
          </a:p>
          <a:p>
            <a:pPr indent="-342900" lvl="0" marL="342900" rtl="0" algn="l">
              <a:lnSpc>
                <a:spcPct val="135000"/>
              </a:lnSpc>
              <a:spcBef>
                <a:spcPts val="0"/>
              </a:spcBef>
              <a:spcAft>
                <a:spcPts val="0"/>
              </a:spcAft>
              <a:buSzPts val="2100"/>
              <a:buFont typeface="Arial"/>
              <a:buChar char="•"/>
            </a:pPr>
            <a:r>
              <a:rPr lang="en-US" sz="1800">
                <a:solidFill>
                  <a:srgbClr val="FD8284"/>
                </a:solidFill>
              </a:rPr>
              <a:t>Change reporting: </a:t>
            </a:r>
            <a:r>
              <a:rPr lang="en-US" sz="1800"/>
              <a:t>To document progress against key performance indicators (KPIs).</a:t>
            </a:r>
            <a:endParaRPr/>
          </a:p>
          <a:p>
            <a:pPr indent="-342900" lvl="0" marL="342900" rtl="0" algn="l">
              <a:lnSpc>
                <a:spcPct val="135000"/>
              </a:lnSpc>
              <a:spcBef>
                <a:spcPts val="0"/>
              </a:spcBef>
              <a:spcAft>
                <a:spcPts val="0"/>
              </a:spcAft>
              <a:buSzPts val="2100"/>
              <a:buFont typeface="Arial"/>
              <a:buChar char="•"/>
            </a:pPr>
            <a:r>
              <a:rPr lang="en-US" sz="1800">
                <a:solidFill>
                  <a:srgbClr val="FD8284"/>
                </a:solidFill>
              </a:rPr>
              <a:t>Coaching:</a:t>
            </a:r>
            <a:r>
              <a:rPr lang="en-US" sz="1800"/>
              <a:t> To help employees adapt to new roles.</a:t>
            </a:r>
            <a:endParaRPr/>
          </a:p>
        </p:txBody>
      </p:sp>
      <p:pic>
        <p:nvPicPr>
          <p:cNvPr id="210" name="Google Shape;210;p1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2"/>
          <p:cNvSpPr txBox="1"/>
          <p:nvPr>
            <p:ph idx="1" type="body"/>
          </p:nvPr>
        </p:nvSpPr>
        <p:spPr>
          <a:xfrm>
            <a:off x="2397398" y="896471"/>
            <a:ext cx="5504100" cy="4306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solidFill>
                  <a:srgbClr val="FD8284"/>
                </a:solidFill>
              </a:rPr>
              <a:t>Key Phases of an effective Change Management Process</a:t>
            </a:r>
            <a:endParaRPr/>
          </a:p>
          <a:p>
            <a:pPr indent="0" lvl="0" marL="0" rtl="0" algn="l">
              <a:lnSpc>
                <a:spcPct val="115000"/>
              </a:lnSpc>
              <a:spcBef>
                <a:spcPts val="0"/>
              </a:spcBef>
              <a:spcAft>
                <a:spcPts val="0"/>
              </a:spcAft>
              <a:buSzPts val="2100"/>
              <a:buNone/>
            </a:pPr>
            <a:r>
              <a:t/>
            </a:r>
            <a:endParaRPr sz="1400">
              <a:solidFill>
                <a:srgbClr val="FD8284"/>
              </a:solidFill>
            </a:endParaRPr>
          </a:p>
          <a:p>
            <a:pPr indent="-342900" lvl="0" marL="342900" rtl="0" algn="l">
              <a:lnSpc>
                <a:spcPct val="115000"/>
              </a:lnSpc>
              <a:spcBef>
                <a:spcPts val="0"/>
              </a:spcBef>
              <a:spcAft>
                <a:spcPts val="0"/>
              </a:spcAft>
              <a:buSzPts val="2100"/>
              <a:buFont typeface="Arial"/>
              <a:buChar char="•"/>
            </a:pPr>
            <a:r>
              <a:rPr lang="en-US" sz="1400">
                <a:solidFill>
                  <a:schemeClr val="dk1"/>
                </a:solidFill>
              </a:rPr>
              <a:t>Identify areas that require a change </a:t>
            </a:r>
            <a:endParaRPr/>
          </a:p>
          <a:p>
            <a:pPr indent="-342900" lvl="0" marL="342900" rtl="0" algn="l">
              <a:lnSpc>
                <a:spcPct val="115000"/>
              </a:lnSpc>
              <a:spcBef>
                <a:spcPts val="0"/>
              </a:spcBef>
              <a:spcAft>
                <a:spcPts val="0"/>
              </a:spcAft>
              <a:buSzPts val="2100"/>
              <a:buFont typeface="Arial"/>
              <a:buChar char="•"/>
            </a:pPr>
            <a:r>
              <a:rPr lang="en-US" sz="1400">
                <a:solidFill>
                  <a:schemeClr val="dk1"/>
                </a:solidFill>
              </a:rPr>
              <a:t>Brainstorm ideas for implementing change</a:t>
            </a:r>
            <a:endParaRPr/>
          </a:p>
          <a:p>
            <a:pPr indent="-342900" lvl="0" marL="342900" rtl="0" algn="l">
              <a:lnSpc>
                <a:spcPct val="115000"/>
              </a:lnSpc>
              <a:spcBef>
                <a:spcPts val="0"/>
              </a:spcBef>
              <a:spcAft>
                <a:spcPts val="0"/>
              </a:spcAft>
              <a:buSzPts val="2100"/>
              <a:buFont typeface="Arial"/>
              <a:buChar char="•"/>
            </a:pPr>
            <a:r>
              <a:rPr lang="en-US" sz="1400">
                <a:solidFill>
                  <a:schemeClr val="dk1"/>
                </a:solidFill>
              </a:rPr>
              <a:t>Build your change management workflow</a:t>
            </a:r>
            <a:endParaRPr/>
          </a:p>
          <a:p>
            <a:pPr indent="-342900" lvl="0" marL="342900" rtl="0" algn="l">
              <a:lnSpc>
                <a:spcPct val="115000"/>
              </a:lnSpc>
              <a:spcBef>
                <a:spcPts val="0"/>
              </a:spcBef>
              <a:spcAft>
                <a:spcPts val="0"/>
              </a:spcAft>
              <a:buSzPts val="2100"/>
              <a:buFont typeface="Arial"/>
              <a:buChar char="•"/>
            </a:pPr>
            <a:r>
              <a:rPr lang="en-US" sz="1400">
                <a:solidFill>
                  <a:schemeClr val="dk1"/>
                </a:solidFill>
              </a:rPr>
              <a:t>Implement the change process, monitor its outcomes/ success</a:t>
            </a:r>
            <a:endParaRPr sz="1400">
              <a:solidFill>
                <a:schemeClr val="dk1"/>
              </a:solidFill>
            </a:endParaRPr>
          </a:p>
          <a:p>
            <a:pPr indent="-342900" lvl="0" marL="342900" rtl="0" algn="l">
              <a:lnSpc>
                <a:spcPct val="115000"/>
              </a:lnSpc>
              <a:spcBef>
                <a:spcPts val="0"/>
              </a:spcBef>
              <a:spcAft>
                <a:spcPts val="0"/>
              </a:spcAft>
              <a:buSzPts val="2100"/>
              <a:buFont typeface="Arial"/>
              <a:buChar char="•"/>
            </a:pPr>
            <a:r>
              <a:rPr lang="en-US" sz="1400">
                <a:solidFill>
                  <a:schemeClr val="dk1"/>
                </a:solidFill>
              </a:rPr>
              <a:t>Measure and optimise processes over </a:t>
            </a:r>
            <a:br>
              <a:rPr lang="en-US" sz="1400">
                <a:solidFill>
                  <a:schemeClr val="dk1"/>
                </a:solidFill>
              </a:rPr>
            </a:br>
            <a:r>
              <a:rPr lang="en-US" sz="1400">
                <a:solidFill>
                  <a:schemeClr val="dk1"/>
                </a:solidFill>
              </a:rPr>
              <a:t>time</a:t>
            </a:r>
            <a:endParaRPr/>
          </a:p>
          <a:p>
            <a:pPr indent="0" lvl="0" marL="0" rtl="0" algn="l">
              <a:lnSpc>
                <a:spcPct val="115000"/>
              </a:lnSpc>
              <a:spcBef>
                <a:spcPts val="300"/>
              </a:spcBef>
              <a:spcAft>
                <a:spcPts val="0"/>
              </a:spcAft>
              <a:buSzPts val="2100"/>
              <a:buNone/>
            </a:pPr>
            <a:r>
              <a:t/>
            </a:r>
            <a:endParaRPr sz="1200"/>
          </a:p>
          <a:p>
            <a:pPr indent="0" lvl="0" marL="0" rtl="0" algn="l">
              <a:lnSpc>
                <a:spcPct val="115000"/>
              </a:lnSpc>
              <a:spcBef>
                <a:spcPts val="300"/>
              </a:spcBef>
              <a:spcAft>
                <a:spcPts val="0"/>
              </a:spcAft>
              <a:buSzPts val="2100"/>
              <a:buNone/>
            </a:pPr>
            <a:r>
              <a:t/>
            </a:r>
            <a:endParaRPr sz="1400">
              <a:solidFill>
                <a:schemeClr val="dk1"/>
              </a:solidFill>
            </a:endParaRPr>
          </a:p>
          <a:p>
            <a:pPr indent="0" lvl="0" marL="0" rtl="0" algn="l">
              <a:lnSpc>
                <a:spcPct val="115000"/>
              </a:lnSpc>
              <a:spcBef>
                <a:spcPts val="0"/>
              </a:spcBef>
              <a:spcAft>
                <a:spcPts val="0"/>
              </a:spcAft>
              <a:buSzPts val="2100"/>
              <a:buNone/>
            </a:pPr>
            <a:r>
              <a:t/>
            </a:r>
            <a:endParaRPr sz="1400">
              <a:solidFill>
                <a:schemeClr val="dk1"/>
              </a:solidFill>
            </a:endParaRPr>
          </a:p>
        </p:txBody>
      </p:sp>
      <p:sp>
        <p:nvSpPr>
          <p:cNvPr id="216" name="Google Shape;216;p12"/>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17" name="Google Shape;217;p12"/>
          <p:cNvSpPr txBox="1"/>
          <p:nvPr/>
        </p:nvSpPr>
        <p:spPr>
          <a:xfrm>
            <a:off x="1635398" y="445444"/>
            <a:ext cx="8864620" cy="451027"/>
          </a:xfrm>
          <a:prstGeom prst="rect">
            <a:avLst/>
          </a:prstGeom>
          <a:noFill/>
          <a:ln>
            <a:noFill/>
          </a:ln>
        </p:spPr>
        <p:txBody>
          <a:bodyPr anchorCtr="0" anchor="t" bIns="91425" lIns="91425" spcFirstLastPara="1" rIns="91425" wrap="square" tIns="91425">
            <a:normAutofit fontScale="90000" lnSpcReduction="10000"/>
          </a:bodyPr>
          <a:lstStyle/>
          <a:p>
            <a:pPr indent="0" lvl="0" marL="0" marR="0" rtl="0" algn="just">
              <a:lnSpc>
                <a:spcPct val="100000"/>
              </a:lnSpc>
              <a:spcBef>
                <a:spcPts val="0"/>
              </a:spcBef>
              <a:spcAft>
                <a:spcPts val="0"/>
              </a:spcAft>
              <a:buNone/>
            </a:pPr>
            <a:r>
              <a:rPr b="1" i="0" lang="en-US" sz="2000" u="none" cap="none" strike="noStrike">
                <a:solidFill>
                  <a:srgbClr val="FD8284"/>
                </a:solidFill>
                <a:latin typeface="Comfortaa"/>
                <a:ea typeface="Comfortaa"/>
                <a:cs typeface="Comfortaa"/>
                <a:sym typeface="Comfortaa"/>
              </a:rPr>
              <a:t>Implementing</a:t>
            </a:r>
            <a:r>
              <a:rPr b="0" i="0" lang="en-US" sz="2000" u="none" cap="none" strike="noStrike">
                <a:solidFill>
                  <a:srgbClr val="FD8284"/>
                </a:solidFill>
                <a:latin typeface="Arial"/>
                <a:ea typeface="Arial"/>
                <a:cs typeface="Arial"/>
                <a:sym typeface="Arial"/>
              </a:rPr>
              <a:t> </a:t>
            </a:r>
            <a:r>
              <a:rPr b="1" i="0" lang="en-US" sz="2000" u="none" cap="none" strike="noStrike">
                <a:solidFill>
                  <a:srgbClr val="FD8284"/>
                </a:solidFill>
                <a:latin typeface="Comfortaa"/>
                <a:ea typeface="Comfortaa"/>
                <a:cs typeface="Comfortaa"/>
                <a:sym typeface="Comfortaa"/>
              </a:rPr>
              <a:t>and</a:t>
            </a:r>
            <a:r>
              <a:rPr b="0" i="0" lang="en-US" sz="2000" u="none" cap="none" strike="noStrike">
                <a:solidFill>
                  <a:srgbClr val="FD8284"/>
                </a:solidFill>
                <a:latin typeface="Arial"/>
                <a:ea typeface="Arial"/>
                <a:cs typeface="Arial"/>
                <a:sym typeface="Arial"/>
              </a:rPr>
              <a:t> </a:t>
            </a:r>
            <a:r>
              <a:rPr b="1" i="0" lang="en-US" sz="2000" u="none" cap="none" strike="noStrike">
                <a:solidFill>
                  <a:srgbClr val="FD8284"/>
                </a:solidFill>
                <a:latin typeface="Comfortaa"/>
                <a:ea typeface="Comfortaa"/>
                <a:cs typeface="Comfortaa"/>
                <a:sym typeface="Comfortaa"/>
              </a:rPr>
              <a:t>supervising</a:t>
            </a:r>
            <a:r>
              <a:rPr b="0" i="0" lang="en-US" sz="2000" u="none" cap="none" strike="noStrike">
                <a:solidFill>
                  <a:srgbClr val="FD8284"/>
                </a:solidFill>
                <a:latin typeface="Arial"/>
                <a:ea typeface="Arial"/>
                <a:cs typeface="Arial"/>
                <a:sym typeface="Arial"/>
              </a:rPr>
              <a:t> </a:t>
            </a:r>
            <a:r>
              <a:rPr b="1" i="0" lang="en-US" sz="2000" u="none" cap="none" strike="noStrike">
                <a:solidFill>
                  <a:srgbClr val="FD8284"/>
                </a:solidFill>
                <a:latin typeface="Comfortaa"/>
                <a:ea typeface="Comfortaa"/>
                <a:cs typeface="Comfortaa"/>
                <a:sym typeface="Comfortaa"/>
              </a:rPr>
              <a:t>adaptions</a:t>
            </a:r>
            <a:endParaRPr b="1" i="0" sz="2000" u="none" cap="none" strike="noStrike">
              <a:solidFill>
                <a:srgbClr val="FD8284"/>
              </a:solidFill>
              <a:latin typeface="Comfortaa"/>
              <a:ea typeface="Comfortaa"/>
              <a:cs typeface="Comfortaa"/>
              <a:sym typeface="Comfortaa"/>
            </a:endParaRPr>
          </a:p>
        </p:txBody>
      </p:sp>
      <p:pic>
        <p:nvPicPr>
          <p:cNvPr id="218" name="Google Shape;218;p12"/>
          <p:cNvPicPr preferRelativeResize="0"/>
          <p:nvPr/>
        </p:nvPicPr>
        <p:blipFill rotWithShape="1">
          <a:blip r:embed="rId3">
            <a:alphaModFix/>
          </a:blip>
          <a:srcRect b="0" l="0" r="0" t="0"/>
          <a:stretch/>
        </p:blipFill>
        <p:spPr>
          <a:xfrm>
            <a:off x="1952351" y="3367141"/>
            <a:ext cx="445047" cy="475529"/>
          </a:xfrm>
          <a:prstGeom prst="rect">
            <a:avLst/>
          </a:prstGeom>
          <a:noFill/>
          <a:ln>
            <a:noFill/>
          </a:ln>
        </p:spPr>
      </p:pic>
      <p:pic>
        <p:nvPicPr>
          <p:cNvPr id="219" name="Google Shape;219;p12"/>
          <p:cNvPicPr preferRelativeResize="0"/>
          <p:nvPr/>
        </p:nvPicPr>
        <p:blipFill rotWithShape="1">
          <a:blip r:embed="rId4">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3"/>
          <p:cNvSpPr txBox="1"/>
          <p:nvPr>
            <p:ph type="title"/>
          </p:nvPr>
        </p:nvSpPr>
        <p:spPr>
          <a:xfrm>
            <a:off x="269641" y="445444"/>
            <a:ext cx="9276907"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FD8284"/>
              </a:buClr>
              <a:buSzPts val="3100"/>
              <a:buFont typeface="Comfortaa"/>
              <a:buNone/>
            </a:pPr>
            <a:r>
              <a:rPr lang="en-US" sz="2200"/>
              <a:t>Key Phases of an effective Change Management Process</a:t>
            </a:r>
            <a:br>
              <a:rPr lang="en-US" sz="2400"/>
            </a:br>
            <a:br>
              <a:rPr lang="en-US" sz="2200"/>
            </a:br>
            <a:br>
              <a:rPr lang="en-US" sz="2200"/>
            </a:br>
            <a:br>
              <a:rPr lang="en-US" sz="2200"/>
            </a:br>
            <a:endParaRPr sz="2200"/>
          </a:p>
        </p:txBody>
      </p:sp>
      <p:sp>
        <p:nvSpPr>
          <p:cNvPr id="225" name="Google Shape;225;p13"/>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26" name="Google Shape;226;p13"/>
          <p:cNvSpPr txBox="1"/>
          <p:nvPr>
            <p:ph idx="1" type="body"/>
          </p:nvPr>
        </p:nvSpPr>
        <p:spPr>
          <a:xfrm>
            <a:off x="609600" y="995954"/>
            <a:ext cx="7225553" cy="3549151"/>
          </a:xfrm>
          <a:prstGeom prst="rect">
            <a:avLst/>
          </a:prstGeom>
          <a:noFill/>
          <a:ln>
            <a:noFill/>
          </a:ln>
        </p:spPr>
        <p:txBody>
          <a:bodyPr anchorCtr="0" anchor="t" bIns="91425" lIns="91425" spcFirstLastPara="1" rIns="91425" wrap="square" tIns="91425">
            <a:noAutofit/>
          </a:bodyPr>
          <a:lstStyle/>
          <a:p>
            <a:pPr indent="0" lvl="0" marL="0" rtl="0" algn="just">
              <a:lnSpc>
                <a:spcPct val="135000"/>
              </a:lnSpc>
              <a:spcBef>
                <a:spcPts val="0"/>
              </a:spcBef>
              <a:spcAft>
                <a:spcPts val="0"/>
              </a:spcAft>
              <a:buSzPts val="2100"/>
              <a:buNone/>
            </a:pPr>
            <a:r>
              <a:rPr lang="en-US" sz="1200">
                <a:solidFill>
                  <a:srgbClr val="FD8284"/>
                </a:solidFill>
              </a:rPr>
              <a:t>Identify areas that require a change: </a:t>
            </a:r>
            <a:r>
              <a:rPr lang="en-US" sz="1200">
                <a:solidFill>
                  <a:schemeClr val="dk1"/>
                </a:solidFill>
              </a:rPr>
              <a:t>Change needs for the inclusion of staff showing ASD might refer to implementing new technology, adjusting the organisational structure, changing the company culture, providing employee training, making other changes to the work place and working procedures. </a:t>
            </a:r>
            <a:endParaRPr sz="1200">
              <a:solidFill>
                <a:schemeClr val="dk1"/>
              </a:solidFill>
            </a:endParaRPr>
          </a:p>
          <a:p>
            <a:pPr indent="0" lvl="0" marL="0" rtl="0" algn="just">
              <a:lnSpc>
                <a:spcPct val="135000"/>
              </a:lnSpc>
              <a:spcBef>
                <a:spcPts val="0"/>
              </a:spcBef>
              <a:spcAft>
                <a:spcPts val="0"/>
              </a:spcAft>
              <a:buSzPts val="2100"/>
              <a:buNone/>
            </a:pPr>
            <a:r>
              <a:rPr lang="en-US" sz="1200">
                <a:solidFill>
                  <a:srgbClr val="FD8284"/>
                </a:solidFill>
              </a:rPr>
              <a:t>Brainstorm ideas for implementing change:</a:t>
            </a:r>
            <a:r>
              <a:rPr lang="en-US" sz="1200">
                <a:solidFill>
                  <a:schemeClr val="dk1"/>
                </a:solidFill>
              </a:rPr>
              <a:t> Come up with ideas for the changes you’re going to make, and consider how you – and your change management team - plan to implement them and determining how you’ll get there</a:t>
            </a:r>
            <a:endParaRPr/>
          </a:p>
          <a:p>
            <a:pPr indent="0" lvl="0" marL="0" rtl="0" algn="just">
              <a:lnSpc>
                <a:spcPct val="135000"/>
              </a:lnSpc>
              <a:spcBef>
                <a:spcPts val="0"/>
              </a:spcBef>
              <a:spcAft>
                <a:spcPts val="0"/>
              </a:spcAft>
              <a:buSzPts val="2100"/>
              <a:buNone/>
            </a:pPr>
            <a:r>
              <a:rPr lang="en-US" sz="1200">
                <a:solidFill>
                  <a:srgbClr val="FD8284"/>
                </a:solidFill>
              </a:rPr>
              <a:t>Build your change management workflow: </a:t>
            </a:r>
            <a:r>
              <a:rPr lang="en-US" sz="1200">
                <a:solidFill>
                  <a:schemeClr val="dk1"/>
                </a:solidFill>
              </a:rPr>
              <a:t>A thorough change management workflow details all the steps needed for the identified change.</a:t>
            </a:r>
            <a:endParaRPr/>
          </a:p>
          <a:p>
            <a:pPr indent="0" lvl="0" marL="0" rtl="0" algn="just">
              <a:lnSpc>
                <a:spcPct val="135000"/>
              </a:lnSpc>
              <a:spcBef>
                <a:spcPts val="0"/>
              </a:spcBef>
              <a:spcAft>
                <a:spcPts val="0"/>
              </a:spcAft>
              <a:buSzPts val="2100"/>
              <a:buNone/>
            </a:pPr>
            <a:r>
              <a:rPr lang="en-US" sz="1200">
                <a:solidFill>
                  <a:srgbClr val="FD8284"/>
                </a:solidFill>
              </a:rPr>
              <a:t>Implement the change process, and monitor its success: </a:t>
            </a:r>
            <a:r>
              <a:rPr lang="en-US" sz="1200">
                <a:solidFill>
                  <a:schemeClr val="dk1"/>
                </a:solidFill>
              </a:rPr>
              <a:t>It is important to monitor the success of the implementation process in every phase. If a change management strategy includes room for flexibility, it is going to be a roadmap to success. </a:t>
            </a:r>
            <a:endParaRPr sz="1200">
              <a:solidFill>
                <a:schemeClr val="dk1"/>
              </a:solidFill>
            </a:endParaRPr>
          </a:p>
          <a:p>
            <a:pPr indent="0" lvl="0" marL="0" rtl="0" algn="just">
              <a:lnSpc>
                <a:spcPct val="135000"/>
              </a:lnSpc>
              <a:spcBef>
                <a:spcPts val="0"/>
              </a:spcBef>
              <a:spcAft>
                <a:spcPts val="0"/>
              </a:spcAft>
              <a:buSzPts val="2100"/>
              <a:buNone/>
            </a:pPr>
            <a:r>
              <a:rPr lang="en-US" sz="1200">
                <a:solidFill>
                  <a:srgbClr val="FD8284"/>
                </a:solidFill>
              </a:rPr>
              <a:t>Measure and optimise processes over time: </a:t>
            </a:r>
            <a:r>
              <a:rPr lang="en-US" sz="1200">
                <a:solidFill>
                  <a:schemeClr val="dk1"/>
                </a:solidFill>
              </a:rPr>
              <a:t>Tracking KPIs over time helps to measure/ optimise business processes. Take a data-driven approach to fine-tune any process adjustments.</a:t>
            </a:r>
            <a:endParaRPr sz="1200">
              <a:solidFill>
                <a:schemeClr val="dk1"/>
              </a:solidFill>
            </a:endParaRPr>
          </a:p>
          <a:p>
            <a:pPr indent="0" lvl="0" marL="0" rtl="0" algn="l">
              <a:lnSpc>
                <a:spcPct val="135000"/>
              </a:lnSpc>
              <a:spcBef>
                <a:spcPts val="0"/>
              </a:spcBef>
              <a:spcAft>
                <a:spcPts val="0"/>
              </a:spcAft>
              <a:buSzPts val="2100"/>
              <a:buNone/>
            </a:pPr>
            <a:r>
              <a:t/>
            </a:r>
            <a:endParaRPr sz="1400">
              <a:solidFill>
                <a:schemeClr val="dk1"/>
              </a:solidFill>
            </a:endParaRPr>
          </a:p>
          <a:p>
            <a:pPr indent="0" lvl="0" marL="0" rtl="0" algn="l">
              <a:lnSpc>
                <a:spcPct val="135000"/>
              </a:lnSpc>
              <a:spcBef>
                <a:spcPts val="0"/>
              </a:spcBef>
              <a:spcAft>
                <a:spcPts val="0"/>
              </a:spcAft>
              <a:buSzPts val="2100"/>
              <a:buNone/>
            </a:pPr>
            <a:r>
              <a:t/>
            </a:r>
            <a:endParaRPr sz="1400">
              <a:solidFill>
                <a:schemeClr val="dk1"/>
              </a:solidFill>
            </a:endParaRPr>
          </a:p>
          <a:p>
            <a:pPr indent="-209550" lvl="0" marL="342900" rtl="0" algn="l">
              <a:lnSpc>
                <a:spcPct val="135000"/>
              </a:lnSpc>
              <a:spcBef>
                <a:spcPts val="0"/>
              </a:spcBef>
              <a:spcAft>
                <a:spcPts val="0"/>
              </a:spcAft>
              <a:buSzPts val="2100"/>
              <a:buFont typeface="Arial"/>
              <a:buNone/>
            </a:pPr>
            <a:r>
              <a:t/>
            </a:r>
            <a:endParaRPr sz="1400">
              <a:solidFill>
                <a:schemeClr val="dk1"/>
              </a:solidFill>
            </a:endParaRPr>
          </a:p>
          <a:p>
            <a:pPr indent="-209550" lvl="0" marL="342900" rtl="0" algn="l">
              <a:lnSpc>
                <a:spcPct val="135000"/>
              </a:lnSpc>
              <a:spcBef>
                <a:spcPts val="0"/>
              </a:spcBef>
              <a:spcAft>
                <a:spcPts val="0"/>
              </a:spcAft>
              <a:buSzPts val="2100"/>
              <a:buFont typeface="Arial"/>
              <a:buNone/>
            </a:pPr>
            <a:r>
              <a:t/>
            </a:r>
            <a:endParaRPr sz="1400">
              <a:solidFill>
                <a:schemeClr val="dk1"/>
              </a:solidFill>
            </a:endParaRPr>
          </a:p>
        </p:txBody>
      </p:sp>
      <p:pic>
        <p:nvPicPr>
          <p:cNvPr id="227" name="Google Shape;227;p1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txBox="1"/>
          <p:nvPr>
            <p:ph idx="1" type="body"/>
          </p:nvPr>
        </p:nvSpPr>
        <p:spPr>
          <a:xfrm>
            <a:off x="398704" y="253853"/>
            <a:ext cx="4002966" cy="4173565"/>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SzPct val="88235"/>
              <a:buNone/>
            </a:pPr>
            <a:r>
              <a:rPr lang="en-US" sz="2800">
                <a:solidFill>
                  <a:srgbClr val="FD8284"/>
                </a:solidFill>
              </a:rPr>
              <a:t>How to create a Change Management Plan</a:t>
            </a:r>
            <a:endParaRPr/>
          </a:p>
          <a:p>
            <a:pPr indent="0" lvl="0" marL="0" rtl="0" algn="l">
              <a:lnSpc>
                <a:spcPct val="115000"/>
              </a:lnSpc>
              <a:spcBef>
                <a:spcPts val="0"/>
              </a:spcBef>
              <a:spcAft>
                <a:spcPts val="0"/>
              </a:spcAft>
              <a:buSzPct val="117647"/>
              <a:buNone/>
            </a:pPr>
            <a:r>
              <a:t/>
            </a:r>
            <a:endParaRPr>
              <a:solidFill>
                <a:srgbClr val="FD8284"/>
              </a:solidFill>
            </a:endParaRPr>
          </a:p>
          <a:p>
            <a:pPr indent="0" lvl="0" marL="0" rtl="0" algn="l">
              <a:lnSpc>
                <a:spcPct val="115000"/>
              </a:lnSpc>
              <a:spcBef>
                <a:spcPts val="0"/>
              </a:spcBef>
              <a:spcAft>
                <a:spcPts val="0"/>
              </a:spcAft>
              <a:buSzPct val="164705"/>
              <a:buNone/>
            </a:pPr>
            <a:r>
              <a:rPr lang="en-US" sz="1500">
                <a:solidFill>
                  <a:schemeClr val="dk1"/>
                </a:solidFill>
              </a:rPr>
              <a:t>A </a:t>
            </a:r>
            <a:r>
              <a:rPr lang="en-US" sz="1500">
                <a:solidFill>
                  <a:srgbClr val="FD8284"/>
                </a:solidFill>
              </a:rPr>
              <a:t>change management plan</a:t>
            </a:r>
            <a:r>
              <a:rPr lang="en-US" sz="1500">
                <a:solidFill>
                  <a:schemeClr val="dk1"/>
                </a:solidFill>
              </a:rPr>
              <a:t> </a:t>
            </a:r>
            <a:endParaRPr/>
          </a:p>
          <a:p>
            <a:pPr indent="0" lvl="0" marL="0" rtl="0" algn="l">
              <a:lnSpc>
                <a:spcPct val="115000"/>
              </a:lnSpc>
              <a:spcBef>
                <a:spcPts val="0"/>
              </a:spcBef>
              <a:spcAft>
                <a:spcPts val="0"/>
              </a:spcAft>
              <a:buSzPct val="164705"/>
              <a:buNone/>
            </a:pPr>
            <a:r>
              <a:t/>
            </a:r>
            <a:endParaRPr sz="1500">
              <a:solidFill>
                <a:schemeClr val="dk1"/>
              </a:solidFill>
            </a:endParaRPr>
          </a:p>
          <a:p>
            <a:pPr indent="-342900" lvl="0" marL="342900" rtl="0" algn="just">
              <a:lnSpc>
                <a:spcPct val="135000"/>
              </a:lnSpc>
              <a:spcBef>
                <a:spcPts val="0"/>
              </a:spcBef>
              <a:spcAft>
                <a:spcPts val="0"/>
              </a:spcAft>
              <a:buSzPct val="176470"/>
              <a:buFont typeface="Arial"/>
              <a:buChar char="•"/>
            </a:pPr>
            <a:r>
              <a:rPr lang="en-US" sz="1400">
                <a:solidFill>
                  <a:schemeClr val="dk1"/>
                </a:solidFill>
              </a:rPr>
              <a:t>helps start training and support. It can be used to answer possible questions. </a:t>
            </a:r>
            <a:endParaRPr sz="1400">
              <a:solidFill>
                <a:schemeClr val="dk1"/>
              </a:solidFill>
            </a:endParaRPr>
          </a:p>
          <a:p>
            <a:pPr indent="-342900" lvl="0" marL="342900" rtl="0" algn="just">
              <a:lnSpc>
                <a:spcPct val="135000"/>
              </a:lnSpc>
              <a:spcBef>
                <a:spcPts val="0"/>
              </a:spcBef>
              <a:spcAft>
                <a:spcPts val="0"/>
              </a:spcAft>
              <a:buSzPct val="176470"/>
              <a:buFont typeface="Arial"/>
              <a:buChar char="•"/>
            </a:pPr>
            <a:r>
              <a:rPr lang="en-US" sz="1400">
                <a:solidFill>
                  <a:schemeClr val="dk1"/>
                </a:solidFill>
              </a:rPr>
              <a:t>can also support reducing change resistance, and creating a more positive work environment.</a:t>
            </a:r>
            <a:endParaRPr/>
          </a:p>
          <a:p>
            <a:pPr indent="-342900" lvl="0" marL="342900" rtl="0" algn="just">
              <a:lnSpc>
                <a:spcPct val="135000"/>
              </a:lnSpc>
              <a:spcBef>
                <a:spcPts val="0"/>
              </a:spcBef>
              <a:spcAft>
                <a:spcPts val="0"/>
              </a:spcAft>
              <a:buSzPct val="176470"/>
              <a:buFont typeface="Arial"/>
              <a:buChar char="•"/>
            </a:pPr>
            <a:r>
              <a:rPr lang="en-US" sz="1400">
                <a:solidFill>
                  <a:schemeClr val="dk1"/>
                </a:solidFill>
              </a:rPr>
              <a:t>is a tool to control the effect of change during the execution and control stage, thereby avoiding overruns in cost and schedule, incoherent scope, or poor quality change management. </a:t>
            </a:r>
            <a:endParaRPr/>
          </a:p>
          <a:p>
            <a:pPr indent="0" lvl="0" marL="0" rtl="0" algn="l">
              <a:lnSpc>
                <a:spcPct val="115000"/>
              </a:lnSpc>
              <a:spcBef>
                <a:spcPts val="0"/>
              </a:spcBef>
              <a:spcAft>
                <a:spcPts val="0"/>
              </a:spcAft>
              <a:buSzPct val="117647"/>
              <a:buNone/>
            </a:pPr>
            <a:r>
              <a:t/>
            </a:r>
            <a:endParaRPr>
              <a:solidFill>
                <a:srgbClr val="FD8284"/>
              </a:solidFill>
            </a:endParaRPr>
          </a:p>
          <a:p>
            <a:pPr indent="0" lvl="0" marL="0" rtl="0" algn="l">
              <a:lnSpc>
                <a:spcPct val="115000"/>
              </a:lnSpc>
              <a:spcBef>
                <a:spcPts val="0"/>
              </a:spcBef>
              <a:spcAft>
                <a:spcPts val="0"/>
              </a:spcAft>
              <a:buSzPct val="117647"/>
              <a:buNone/>
            </a:pPr>
            <a:r>
              <a:t/>
            </a:r>
            <a:endParaRPr>
              <a:solidFill>
                <a:schemeClr val="dk1"/>
              </a:solidFill>
            </a:endParaRPr>
          </a:p>
        </p:txBody>
      </p:sp>
      <p:sp>
        <p:nvSpPr>
          <p:cNvPr id="233" name="Google Shape;233;p14"/>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34" name="Google Shape;234;p14"/>
          <p:cNvSpPr txBox="1"/>
          <p:nvPr/>
        </p:nvSpPr>
        <p:spPr>
          <a:xfrm>
            <a:off x="4473388" y="496441"/>
            <a:ext cx="3719636" cy="383181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rgbClr val="FD8284"/>
                </a:solidFill>
                <a:latin typeface="Comfortaa"/>
                <a:ea typeface="Comfortaa"/>
                <a:cs typeface="Comfortaa"/>
                <a:sym typeface="Comfortaa"/>
              </a:rPr>
              <a:t>Steps of setting up a Change Management Plan</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D82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FD8284"/>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FD8284"/>
                </a:solidFill>
                <a:latin typeface="Comfortaa"/>
                <a:ea typeface="Comfortaa"/>
                <a:cs typeface="Comfortaa"/>
                <a:sym typeface="Comfortaa"/>
              </a:rPr>
              <a:t>1.</a:t>
            </a:r>
            <a:r>
              <a:rPr b="0" i="0" lang="en-US" sz="1400" u="none" cap="none" strike="noStrike">
                <a:solidFill>
                  <a:srgbClr val="000000"/>
                </a:solidFill>
                <a:latin typeface="Comfortaa"/>
                <a:ea typeface="Comfortaa"/>
                <a:cs typeface="Comfortaa"/>
                <a:sym typeface="Comfortaa"/>
              </a:rPr>
              <a:t>Define your change management goals</a:t>
            </a:r>
            <a:endParaRPr/>
          </a:p>
          <a:p>
            <a:pPr indent="0" lvl="0" marL="0" marR="0" rtl="0" algn="l">
              <a:lnSpc>
                <a:spcPct val="100000"/>
              </a:lnSpc>
              <a:spcBef>
                <a:spcPts val="0"/>
              </a:spcBef>
              <a:spcAft>
                <a:spcPts val="0"/>
              </a:spcAft>
              <a:buNone/>
            </a:pPr>
            <a:r>
              <a:rPr b="0" i="0" lang="en-US" sz="1400" u="none" cap="none" strike="noStrike">
                <a:solidFill>
                  <a:srgbClr val="FD8284"/>
                </a:solidFill>
                <a:latin typeface="Comfortaa"/>
                <a:ea typeface="Comfortaa"/>
                <a:cs typeface="Comfortaa"/>
                <a:sym typeface="Comfortaa"/>
              </a:rPr>
              <a:t>2. </a:t>
            </a:r>
            <a:r>
              <a:rPr b="0" i="0" lang="en-US" sz="1400" u="none" cap="none" strike="noStrike">
                <a:solidFill>
                  <a:srgbClr val="000000"/>
                </a:solidFill>
                <a:latin typeface="Comfortaa"/>
                <a:ea typeface="Comfortaa"/>
                <a:cs typeface="Comfortaa"/>
                <a:sym typeface="Comfortaa"/>
              </a:rPr>
              <a:t>Build your change team</a:t>
            </a:r>
            <a:endParaRPr/>
          </a:p>
          <a:p>
            <a:pPr indent="0" lvl="0" marL="0" marR="0" rtl="0" algn="l">
              <a:lnSpc>
                <a:spcPct val="100000"/>
              </a:lnSpc>
              <a:spcBef>
                <a:spcPts val="0"/>
              </a:spcBef>
              <a:spcAft>
                <a:spcPts val="0"/>
              </a:spcAft>
              <a:buNone/>
            </a:pPr>
            <a:r>
              <a:rPr b="0" i="0" lang="en-US" sz="1400" u="none" cap="none" strike="noStrike">
                <a:solidFill>
                  <a:srgbClr val="FD8284"/>
                </a:solidFill>
                <a:latin typeface="Comfortaa"/>
                <a:ea typeface="Comfortaa"/>
                <a:cs typeface="Comfortaa"/>
                <a:sym typeface="Comfortaa"/>
              </a:rPr>
              <a:t>3. </a:t>
            </a:r>
            <a:r>
              <a:rPr b="0" i="0" lang="en-US" sz="1400" u="none" cap="none" strike="noStrike">
                <a:solidFill>
                  <a:srgbClr val="000000"/>
                </a:solidFill>
                <a:latin typeface="Comfortaa"/>
                <a:ea typeface="Comfortaa"/>
                <a:cs typeface="Comfortaa"/>
                <a:sym typeface="Comfortaa"/>
              </a:rPr>
              <a:t>Develop your change management plan with your assembled team </a:t>
            </a:r>
            <a:endParaRPr/>
          </a:p>
          <a:p>
            <a:pPr indent="0" lvl="0" marL="0" marR="0" rtl="0" algn="l">
              <a:lnSpc>
                <a:spcPct val="100000"/>
              </a:lnSpc>
              <a:spcBef>
                <a:spcPts val="0"/>
              </a:spcBef>
              <a:spcAft>
                <a:spcPts val="0"/>
              </a:spcAft>
              <a:buNone/>
            </a:pPr>
            <a:r>
              <a:rPr b="0" i="0" lang="en-US" sz="1400" u="none" cap="none" strike="noStrike">
                <a:solidFill>
                  <a:srgbClr val="FD8284"/>
                </a:solidFill>
                <a:latin typeface="Comfortaa"/>
                <a:ea typeface="Comfortaa"/>
                <a:cs typeface="Comfortaa"/>
                <a:sym typeface="Comfortaa"/>
              </a:rPr>
              <a:t>4. </a:t>
            </a:r>
            <a:r>
              <a:rPr b="0" i="0" lang="en-US" sz="1400" u="none" cap="none" strike="noStrike">
                <a:solidFill>
                  <a:srgbClr val="000000"/>
                </a:solidFill>
                <a:latin typeface="Comfortaa"/>
                <a:ea typeface="Comfortaa"/>
                <a:cs typeface="Comfortaa"/>
                <a:sym typeface="Comfortaa"/>
              </a:rPr>
              <a:t>Create a communication strategy</a:t>
            </a:r>
            <a:endParaRPr/>
          </a:p>
          <a:p>
            <a:pPr indent="0" lvl="0" marL="0" marR="0" rtl="0" algn="l">
              <a:lnSpc>
                <a:spcPct val="100000"/>
              </a:lnSpc>
              <a:spcBef>
                <a:spcPts val="0"/>
              </a:spcBef>
              <a:spcAft>
                <a:spcPts val="0"/>
              </a:spcAft>
              <a:buNone/>
            </a:pPr>
            <a:r>
              <a:rPr b="0" i="0" lang="en-US" sz="1400" u="none" cap="none" strike="noStrike">
                <a:solidFill>
                  <a:srgbClr val="FD8284"/>
                </a:solidFill>
                <a:latin typeface="Comfortaa"/>
                <a:ea typeface="Comfortaa"/>
                <a:cs typeface="Comfortaa"/>
                <a:sym typeface="Comfortaa"/>
              </a:rPr>
              <a:t>5. </a:t>
            </a:r>
            <a:r>
              <a:rPr b="0" i="0" lang="en-US" sz="1400" u="none" cap="none" strike="noStrike">
                <a:solidFill>
                  <a:srgbClr val="000000"/>
                </a:solidFill>
                <a:latin typeface="Comfortaa"/>
                <a:ea typeface="Comfortaa"/>
                <a:cs typeface="Comfortaa"/>
                <a:sym typeface="Comfortaa"/>
              </a:rPr>
              <a:t>Execute your change management plan</a:t>
            </a:r>
            <a:endParaRPr/>
          </a:p>
          <a:p>
            <a:pPr indent="0" lvl="0" marL="0" marR="0" rtl="0" algn="l">
              <a:lnSpc>
                <a:spcPct val="100000"/>
              </a:lnSpc>
              <a:spcBef>
                <a:spcPts val="0"/>
              </a:spcBef>
              <a:spcAft>
                <a:spcPts val="0"/>
              </a:spcAft>
              <a:buNone/>
            </a:pPr>
            <a:r>
              <a:rPr b="0" i="0" lang="en-US" sz="1400" u="none" cap="none" strike="noStrike">
                <a:solidFill>
                  <a:srgbClr val="FD8284"/>
                </a:solidFill>
                <a:latin typeface="Comfortaa"/>
                <a:ea typeface="Comfortaa"/>
                <a:cs typeface="Comfortaa"/>
                <a:sym typeface="Comfortaa"/>
              </a:rPr>
              <a:t>6. </a:t>
            </a:r>
            <a:r>
              <a:rPr b="0" i="0" lang="en-US" sz="1400" u="none" cap="none" strike="noStrike">
                <a:solidFill>
                  <a:srgbClr val="000000"/>
                </a:solidFill>
                <a:latin typeface="Comfortaa"/>
                <a:ea typeface="Comfortaa"/>
                <a:cs typeface="Comfortaa"/>
                <a:sym typeface="Comfortaa"/>
              </a:rPr>
              <a:t>Evaluate, review, and adapt the plan</a:t>
            </a:r>
            <a:endParaRPr/>
          </a:p>
        </p:txBody>
      </p:sp>
      <p:pic>
        <p:nvPicPr>
          <p:cNvPr id="235" name="Google Shape;235;p1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5"/>
          <p:cNvSpPr txBox="1"/>
          <p:nvPr>
            <p:ph idx="1" type="body"/>
          </p:nvPr>
        </p:nvSpPr>
        <p:spPr>
          <a:xfrm>
            <a:off x="548644" y="513926"/>
            <a:ext cx="7169400" cy="44040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59"/>
              <a:buNone/>
            </a:pPr>
            <a:r>
              <a:rPr lang="en-US" sz="1517">
                <a:solidFill>
                  <a:srgbClr val="FD8284"/>
                </a:solidFill>
              </a:rPr>
              <a:t>Step 1: Define your change management goals</a:t>
            </a:r>
            <a:endParaRPr sz="1827"/>
          </a:p>
          <a:p>
            <a:pPr indent="0" lvl="0" marL="0" rtl="0" algn="l">
              <a:lnSpc>
                <a:spcPct val="95000"/>
              </a:lnSpc>
              <a:spcBef>
                <a:spcPts val="0"/>
              </a:spcBef>
              <a:spcAft>
                <a:spcPts val="0"/>
              </a:spcAft>
              <a:buSzPts val="1759"/>
              <a:buNone/>
            </a:pPr>
            <a:r>
              <a:t/>
            </a:r>
            <a:endParaRPr sz="665">
              <a:solidFill>
                <a:srgbClr val="FD8284"/>
              </a:solidFill>
            </a:endParaRPr>
          </a:p>
          <a:p>
            <a:pPr indent="0" lvl="0" marL="0" rtl="0" algn="l">
              <a:lnSpc>
                <a:spcPct val="95000"/>
              </a:lnSpc>
              <a:spcBef>
                <a:spcPts val="0"/>
              </a:spcBef>
              <a:spcAft>
                <a:spcPts val="0"/>
              </a:spcAft>
              <a:buSzPts val="1759"/>
              <a:buNone/>
            </a:pPr>
            <a:r>
              <a:rPr lang="en-US" sz="1130">
                <a:solidFill>
                  <a:schemeClr val="dk1"/>
                </a:solidFill>
              </a:rPr>
              <a:t>This involves identifying the challenges or opportunities the change may address, and articulating the desired and expected outcomes. </a:t>
            </a:r>
            <a:endParaRPr sz="1130">
              <a:solidFill>
                <a:schemeClr val="dk1"/>
              </a:solidFill>
            </a:endParaRPr>
          </a:p>
          <a:p>
            <a:pPr indent="0" lvl="0" marL="0" rtl="0" algn="l">
              <a:lnSpc>
                <a:spcPct val="95000"/>
              </a:lnSpc>
              <a:spcBef>
                <a:spcPts val="0"/>
              </a:spcBef>
              <a:spcAft>
                <a:spcPts val="0"/>
              </a:spcAft>
              <a:buSzPts val="1759"/>
              <a:buNone/>
            </a:pPr>
            <a:r>
              <a:t/>
            </a:r>
            <a:endParaRPr sz="1130">
              <a:solidFill>
                <a:schemeClr val="dk1"/>
              </a:solidFill>
            </a:endParaRPr>
          </a:p>
          <a:p>
            <a:pPr indent="-333975" lvl="0" marL="342900" rtl="0" algn="l">
              <a:lnSpc>
                <a:spcPct val="115000"/>
              </a:lnSpc>
              <a:spcBef>
                <a:spcPts val="0"/>
              </a:spcBef>
              <a:spcAft>
                <a:spcPts val="0"/>
              </a:spcAft>
              <a:buSzPts val="1959"/>
              <a:buFont typeface="Arial"/>
              <a:buChar char="•"/>
            </a:pPr>
            <a:r>
              <a:rPr lang="en-US" sz="1130">
                <a:solidFill>
                  <a:srgbClr val="FD8284"/>
                </a:solidFill>
              </a:rPr>
              <a:t>Understand the changes: </a:t>
            </a:r>
            <a:r>
              <a:rPr lang="en-US" sz="1130">
                <a:solidFill>
                  <a:schemeClr val="dk1"/>
                </a:solidFill>
              </a:rPr>
              <a:t>Familiarise yourself with the changes that need to be made, their implications, as well as the methodologies you'll use to prioritise change requests. </a:t>
            </a:r>
            <a:endParaRPr sz="1827"/>
          </a:p>
          <a:p>
            <a:pPr indent="-333975" lvl="0" marL="342900" rtl="0" algn="l">
              <a:lnSpc>
                <a:spcPct val="115000"/>
              </a:lnSpc>
              <a:spcBef>
                <a:spcPts val="0"/>
              </a:spcBef>
              <a:spcAft>
                <a:spcPts val="0"/>
              </a:spcAft>
              <a:buSzPts val="1959"/>
              <a:buFont typeface="Arial"/>
              <a:buChar char="•"/>
            </a:pPr>
            <a:r>
              <a:rPr lang="en-US" sz="1130">
                <a:solidFill>
                  <a:srgbClr val="FD8284"/>
                </a:solidFill>
              </a:rPr>
              <a:t>Have awareness goals: </a:t>
            </a:r>
            <a:r>
              <a:rPr lang="en-US" sz="1130">
                <a:solidFill>
                  <a:schemeClr val="dk1"/>
                </a:solidFill>
              </a:rPr>
              <a:t>Employee awareness and adoption of the changes are part of your plan.</a:t>
            </a:r>
            <a:endParaRPr sz="1827"/>
          </a:p>
          <a:p>
            <a:pPr indent="-333975" lvl="0" marL="342900" rtl="0" algn="l">
              <a:lnSpc>
                <a:spcPct val="115000"/>
              </a:lnSpc>
              <a:spcBef>
                <a:spcPts val="0"/>
              </a:spcBef>
              <a:spcAft>
                <a:spcPts val="0"/>
              </a:spcAft>
              <a:buSzPts val="1959"/>
              <a:buFont typeface="Arial"/>
              <a:buChar char="•"/>
            </a:pPr>
            <a:r>
              <a:rPr lang="en-US" sz="1130">
                <a:solidFill>
                  <a:srgbClr val="FD8284"/>
                </a:solidFill>
              </a:rPr>
              <a:t>Define KPIs: </a:t>
            </a:r>
            <a:r>
              <a:rPr lang="en-US" sz="1130">
                <a:solidFill>
                  <a:schemeClr val="dk1"/>
                </a:solidFill>
              </a:rPr>
              <a:t>Define quantifiable KPIs to set-up your plan's success. How will you measure your success? Apply the metrics that make sense given the context of the change.</a:t>
            </a:r>
            <a:endParaRPr sz="1130">
              <a:solidFill>
                <a:schemeClr val="dk1"/>
              </a:solidFill>
            </a:endParaRPr>
          </a:p>
          <a:p>
            <a:pPr indent="0" lvl="0" marL="0" rtl="0" algn="l">
              <a:lnSpc>
                <a:spcPct val="115000"/>
              </a:lnSpc>
              <a:spcBef>
                <a:spcPts val="0"/>
              </a:spcBef>
              <a:spcAft>
                <a:spcPts val="0"/>
              </a:spcAft>
              <a:buNone/>
            </a:pPr>
            <a:r>
              <a:t/>
            </a:r>
            <a:endParaRPr sz="1130"/>
          </a:p>
          <a:p>
            <a:pPr indent="0" lvl="0" marL="0" rtl="0" algn="l">
              <a:lnSpc>
                <a:spcPct val="95000"/>
              </a:lnSpc>
              <a:spcBef>
                <a:spcPts val="0"/>
              </a:spcBef>
              <a:spcAft>
                <a:spcPts val="0"/>
              </a:spcAft>
              <a:buSzPts val="1759"/>
              <a:buNone/>
            </a:pPr>
            <a:r>
              <a:rPr lang="en-US" sz="1517">
                <a:solidFill>
                  <a:srgbClr val="FD8284"/>
                </a:solidFill>
              </a:rPr>
              <a:t>Steps 2: Build your change team</a:t>
            </a:r>
            <a:endParaRPr sz="1827"/>
          </a:p>
          <a:p>
            <a:pPr indent="0" lvl="0" marL="0" rtl="0" algn="l">
              <a:lnSpc>
                <a:spcPct val="95000"/>
              </a:lnSpc>
              <a:spcBef>
                <a:spcPts val="0"/>
              </a:spcBef>
              <a:spcAft>
                <a:spcPts val="0"/>
              </a:spcAft>
              <a:buSzPts val="1759"/>
              <a:buNone/>
            </a:pPr>
            <a:r>
              <a:t/>
            </a:r>
            <a:endParaRPr sz="432">
              <a:solidFill>
                <a:srgbClr val="FD8284"/>
              </a:solidFill>
            </a:endParaRPr>
          </a:p>
          <a:p>
            <a:pPr indent="0" lvl="0" marL="0" rtl="0" algn="l">
              <a:lnSpc>
                <a:spcPct val="95000"/>
              </a:lnSpc>
              <a:spcBef>
                <a:spcPts val="0"/>
              </a:spcBef>
              <a:spcAft>
                <a:spcPts val="0"/>
              </a:spcAft>
              <a:buSzPts val="1759"/>
              <a:buNone/>
            </a:pPr>
            <a:r>
              <a:t/>
            </a:r>
            <a:endParaRPr sz="432">
              <a:solidFill>
                <a:schemeClr val="dk1"/>
              </a:solidFill>
            </a:endParaRPr>
          </a:p>
          <a:p>
            <a:pPr indent="-276825" lvl="0" marL="285750" rtl="0" algn="l">
              <a:lnSpc>
                <a:spcPct val="95000"/>
              </a:lnSpc>
              <a:spcBef>
                <a:spcPts val="0"/>
              </a:spcBef>
              <a:spcAft>
                <a:spcPts val="0"/>
              </a:spcAft>
              <a:buSzPts val="1959"/>
              <a:buFont typeface="Arial"/>
              <a:buChar char="•"/>
            </a:pPr>
            <a:r>
              <a:rPr lang="en-US" sz="1130">
                <a:solidFill>
                  <a:schemeClr val="dk1"/>
                </a:solidFill>
              </a:rPr>
              <a:t>Prioritise building a strong change management team with the </a:t>
            </a:r>
            <a:r>
              <a:rPr lang="en-US" sz="1130">
                <a:solidFill>
                  <a:srgbClr val="FD8284"/>
                </a:solidFill>
              </a:rPr>
              <a:t>necessary resources</a:t>
            </a:r>
            <a:r>
              <a:rPr lang="en-US" sz="1130">
                <a:solidFill>
                  <a:schemeClr val="dk1"/>
                </a:solidFill>
              </a:rPr>
              <a:t> by considering individuals in leadership positions from various departments (including finances).</a:t>
            </a:r>
            <a:endParaRPr sz="1827"/>
          </a:p>
          <a:p>
            <a:pPr indent="-276825" lvl="0" marL="285750" rtl="0" algn="l">
              <a:lnSpc>
                <a:spcPct val="95000"/>
              </a:lnSpc>
              <a:spcBef>
                <a:spcPts val="0"/>
              </a:spcBef>
              <a:spcAft>
                <a:spcPts val="0"/>
              </a:spcAft>
              <a:buSzPts val="1959"/>
              <a:buFont typeface="Arial"/>
              <a:buChar char="•"/>
            </a:pPr>
            <a:r>
              <a:rPr lang="en-US" sz="1130">
                <a:solidFill>
                  <a:schemeClr val="dk1"/>
                </a:solidFill>
              </a:rPr>
              <a:t>Building </a:t>
            </a:r>
            <a:r>
              <a:rPr lang="en-US" sz="1130">
                <a:solidFill>
                  <a:srgbClr val="FD8284"/>
                </a:solidFill>
              </a:rPr>
              <a:t>alliances</a:t>
            </a:r>
            <a:r>
              <a:rPr lang="en-US" sz="1130">
                <a:solidFill>
                  <a:schemeClr val="dk1"/>
                </a:solidFill>
              </a:rPr>
              <a:t> with various departments makes it easier to communicate and educate the rest of the team on the changes, and to provide support throughout the change process.</a:t>
            </a:r>
            <a:endParaRPr sz="1827">
              <a:solidFill>
                <a:schemeClr val="dk1"/>
              </a:solidFill>
            </a:endParaRPr>
          </a:p>
        </p:txBody>
      </p:sp>
      <p:sp>
        <p:nvSpPr>
          <p:cNvPr id="241" name="Google Shape;241;p15"/>
          <p:cNvSpPr/>
          <p:nvPr/>
        </p:nvSpPr>
        <p:spPr>
          <a:xfrm>
            <a:off x="3212643" y="130837"/>
            <a:ext cx="2866500" cy="3831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242" name="Google Shape;242;p1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6"/>
          <p:cNvSpPr txBox="1"/>
          <p:nvPr>
            <p:ph idx="1" type="body"/>
          </p:nvPr>
        </p:nvSpPr>
        <p:spPr>
          <a:xfrm>
            <a:off x="855905" y="541539"/>
            <a:ext cx="7169508" cy="4404130"/>
          </a:xfrm>
          <a:prstGeom prst="rect">
            <a:avLst/>
          </a:prstGeom>
          <a:noFill/>
          <a:ln>
            <a:noFill/>
          </a:ln>
        </p:spPr>
        <p:txBody>
          <a:bodyPr anchorCtr="0" anchor="t" bIns="91425" lIns="91425" spcFirstLastPara="1" rIns="91425" wrap="square" tIns="91425">
            <a:normAutofit fontScale="55000" lnSpcReduction="20000"/>
          </a:bodyPr>
          <a:lstStyle/>
          <a:p>
            <a:pPr indent="0" lvl="0" marL="0" rtl="0" algn="l">
              <a:lnSpc>
                <a:spcPct val="115000"/>
              </a:lnSpc>
              <a:spcBef>
                <a:spcPts val="0"/>
              </a:spcBef>
              <a:spcAft>
                <a:spcPts val="0"/>
              </a:spcAft>
              <a:buSzPct val="136363"/>
              <a:buNone/>
            </a:pPr>
            <a:r>
              <a:rPr lang="en-US" sz="2800">
                <a:solidFill>
                  <a:srgbClr val="FD8284"/>
                </a:solidFill>
              </a:rPr>
              <a:t>Step 3: Develop your change management plan with your assembled team</a:t>
            </a:r>
            <a:endParaRPr/>
          </a:p>
          <a:p>
            <a:pPr indent="0" lvl="0" marL="0" rtl="0" algn="l">
              <a:lnSpc>
                <a:spcPct val="115000"/>
              </a:lnSpc>
              <a:spcBef>
                <a:spcPts val="0"/>
              </a:spcBef>
              <a:spcAft>
                <a:spcPts val="0"/>
              </a:spcAft>
              <a:buSzPts val="2100"/>
              <a:buNone/>
            </a:pPr>
            <a:r>
              <a:t/>
            </a:r>
            <a:endParaRPr sz="600">
              <a:solidFill>
                <a:srgbClr val="FD8284"/>
              </a:solidFill>
            </a:endParaRPr>
          </a:p>
          <a:p>
            <a:pPr indent="0" lvl="0" marL="0" rtl="0" algn="l">
              <a:lnSpc>
                <a:spcPct val="115000"/>
              </a:lnSpc>
              <a:spcBef>
                <a:spcPts val="0"/>
              </a:spcBef>
              <a:spcAft>
                <a:spcPts val="0"/>
              </a:spcAft>
              <a:buSzPts val="2100"/>
              <a:buNone/>
            </a:pPr>
            <a:r>
              <a:t/>
            </a:r>
            <a:endParaRPr sz="600">
              <a:solidFill>
                <a:schemeClr val="dk1"/>
              </a:solidFill>
            </a:endParaRPr>
          </a:p>
          <a:p>
            <a:pPr indent="-342900" lvl="0" marL="342900" rtl="0" algn="l">
              <a:lnSpc>
                <a:spcPct val="135000"/>
              </a:lnSpc>
              <a:spcBef>
                <a:spcPts val="0"/>
              </a:spcBef>
              <a:spcAft>
                <a:spcPts val="0"/>
              </a:spcAft>
              <a:buSzPct val="173553"/>
              <a:buFont typeface="Arial"/>
              <a:buChar char="•"/>
            </a:pPr>
            <a:r>
              <a:rPr lang="en-US" sz="2200">
                <a:solidFill>
                  <a:srgbClr val="FD8284"/>
                </a:solidFill>
              </a:rPr>
              <a:t>Create a task list: </a:t>
            </a:r>
            <a:r>
              <a:rPr lang="en-US" sz="2200">
                <a:solidFill>
                  <a:schemeClr val="dk1"/>
                </a:solidFill>
              </a:rPr>
              <a:t>This is a checklist of actionable tasks you must complete to achieve your goals. It keeps your team on track and is easy to reference when determining the next steps. </a:t>
            </a:r>
            <a:endParaRPr/>
          </a:p>
          <a:p>
            <a:pPr indent="-342900" lvl="0" marL="342900" rtl="0" algn="l">
              <a:lnSpc>
                <a:spcPct val="135000"/>
              </a:lnSpc>
              <a:spcBef>
                <a:spcPts val="0"/>
              </a:spcBef>
              <a:spcAft>
                <a:spcPts val="0"/>
              </a:spcAft>
              <a:buSzPct val="173553"/>
              <a:buFont typeface="Arial"/>
              <a:buChar char="•"/>
            </a:pPr>
            <a:r>
              <a:rPr lang="en-US" sz="2200">
                <a:solidFill>
                  <a:srgbClr val="FD8284"/>
                </a:solidFill>
              </a:rPr>
              <a:t>Put together a timeline: </a:t>
            </a:r>
            <a:r>
              <a:rPr lang="en-US" sz="2200">
                <a:solidFill>
                  <a:schemeClr val="dk1"/>
                </a:solidFill>
              </a:rPr>
              <a:t>Assign specific due dates to each task on your list, and make sure that those deadlines are met. If any tasks can’t be completed before the rollout of changes, consider adjusting their due dates, or prioritise them according to their importance and feasibility. </a:t>
            </a:r>
            <a:endParaRPr sz="2200">
              <a:solidFill>
                <a:schemeClr val="dk1"/>
              </a:solidFill>
            </a:endParaRPr>
          </a:p>
          <a:p>
            <a:pPr indent="-209550" lvl="0" marL="342900" rtl="0" algn="l">
              <a:lnSpc>
                <a:spcPct val="135000"/>
              </a:lnSpc>
              <a:spcBef>
                <a:spcPts val="0"/>
              </a:spcBef>
              <a:spcAft>
                <a:spcPts val="0"/>
              </a:spcAft>
              <a:buSzPct val="272727"/>
              <a:buFont typeface="Arial"/>
              <a:buNone/>
            </a:pPr>
            <a:r>
              <a:t/>
            </a:r>
            <a:endParaRPr sz="1400">
              <a:solidFill>
                <a:schemeClr val="dk1"/>
              </a:solidFill>
            </a:endParaRPr>
          </a:p>
          <a:p>
            <a:pPr indent="-209550" lvl="0" marL="342900" rtl="0" algn="l">
              <a:lnSpc>
                <a:spcPct val="135000"/>
              </a:lnSpc>
              <a:spcBef>
                <a:spcPts val="0"/>
              </a:spcBef>
              <a:spcAft>
                <a:spcPts val="0"/>
              </a:spcAft>
              <a:buSzPct val="272727"/>
              <a:buFont typeface="Arial"/>
              <a:buNone/>
            </a:pPr>
            <a:r>
              <a:t/>
            </a:r>
            <a:endParaRPr sz="1400">
              <a:solidFill>
                <a:schemeClr val="dk1"/>
              </a:solidFill>
            </a:endParaRPr>
          </a:p>
          <a:p>
            <a:pPr indent="0" lvl="0" marL="0" rtl="0" algn="l">
              <a:lnSpc>
                <a:spcPct val="115000"/>
              </a:lnSpc>
              <a:spcBef>
                <a:spcPts val="0"/>
              </a:spcBef>
              <a:spcAft>
                <a:spcPts val="0"/>
              </a:spcAft>
              <a:buSzPct val="136363"/>
              <a:buNone/>
            </a:pPr>
            <a:r>
              <a:rPr lang="en-US" sz="2800">
                <a:solidFill>
                  <a:srgbClr val="FD8284"/>
                </a:solidFill>
              </a:rPr>
              <a:t>Step 4: Create a communication strategy</a:t>
            </a:r>
            <a:endParaRPr/>
          </a:p>
          <a:p>
            <a:pPr indent="0" lvl="0" marL="0" rtl="0" algn="l">
              <a:lnSpc>
                <a:spcPct val="115000"/>
              </a:lnSpc>
              <a:spcBef>
                <a:spcPts val="0"/>
              </a:spcBef>
              <a:spcAft>
                <a:spcPts val="0"/>
              </a:spcAft>
              <a:buSzPts val="2100"/>
              <a:buNone/>
            </a:pPr>
            <a:r>
              <a:t/>
            </a:r>
            <a:endParaRPr sz="600">
              <a:solidFill>
                <a:srgbClr val="FD8284"/>
              </a:solidFill>
            </a:endParaRPr>
          </a:p>
          <a:p>
            <a:pPr indent="0" lvl="0" marL="0" rtl="0" algn="l">
              <a:lnSpc>
                <a:spcPct val="115000"/>
              </a:lnSpc>
              <a:spcBef>
                <a:spcPts val="0"/>
              </a:spcBef>
              <a:spcAft>
                <a:spcPts val="0"/>
              </a:spcAft>
              <a:buSzPts val="2100"/>
              <a:buNone/>
            </a:pPr>
            <a:r>
              <a:t/>
            </a:r>
            <a:endParaRPr sz="600">
              <a:solidFill>
                <a:schemeClr val="dk1"/>
              </a:solidFill>
            </a:endParaRPr>
          </a:p>
          <a:p>
            <a:pPr indent="-342900" lvl="0" marL="342900" rtl="0" algn="l">
              <a:lnSpc>
                <a:spcPct val="135000"/>
              </a:lnSpc>
              <a:spcBef>
                <a:spcPts val="0"/>
              </a:spcBef>
              <a:spcAft>
                <a:spcPts val="0"/>
              </a:spcAft>
              <a:buSzPct val="173553"/>
              <a:buFont typeface="Arial"/>
              <a:buChar char="•"/>
            </a:pPr>
            <a:r>
              <a:rPr lang="en-US" sz="2200">
                <a:solidFill>
                  <a:srgbClr val="FD8284"/>
                </a:solidFill>
              </a:rPr>
              <a:t>Ensure all stakeholders: </a:t>
            </a:r>
            <a:r>
              <a:rPr lang="en-US" sz="2200">
                <a:solidFill>
                  <a:schemeClr val="dk1"/>
                </a:solidFill>
              </a:rPr>
              <a:t>involved employees, but possibly also your guests/ customers, as well as suppliers, and any external partners should be made aware of the change management process, its project timeline and objectives.</a:t>
            </a:r>
            <a:endParaRPr/>
          </a:p>
          <a:p>
            <a:pPr indent="-342900" lvl="0" marL="342900" rtl="0" algn="l">
              <a:lnSpc>
                <a:spcPct val="135000"/>
              </a:lnSpc>
              <a:spcBef>
                <a:spcPts val="0"/>
              </a:spcBef>
              <a:spcAft>
                <a:spcPts val="0"/>
              </a:spcAft>
              <a:buSzPct val="173553"/>
              <a:buFont typeface="Arial"/>
              <a:buChar char="•"/>
            </a:pPr>
            <a:r>
              <a:rPr lang="en-US" sz="2200">
                <a:solidFill>
                  <a:schemeClr val="dk1"/>
                </a:solidFill>
              </a:rPr>
              <a:t>Create a </a:t>
            </a:r>
            <a:r>
              <a:rPr lang="en-US" sz="2200">
                <a:solidFill>
                  <a:srgbClr val="FD8284"/>
                </a:solidFill>
              </a:rPr>
              <a:t>timeline </a:t>
            </a:r>
            <a:r>
              <a:rPr lang="en-US" sz="2200">
                <a:solidFill>
                  <a:schemeClr val="dk1"/>
                </a:solidFill>
              </a:rPr>
              <a:t>for how often you'll communicate updates to these stakeholders.</a:t>
            </a:r>
            <a:endParaRPr/>
          </a:p>
          <a:p>
            <a:pPr indent="-342900" lvl="0" marL="342900" rtl="0" algn="l">
              <a:lnSpc>
                <a:spcPct val="135000"/>
              </a:lnSpc>
              <a:spcBef>
                <a:spcPts val="0"/>
              </a:spcBef>
              <a:spcAft>
                <a:spcPts val="0"/>
              </a:spcAft>
              <a:buSzPct val="173553"/>
              <a:buFont typeface="Arial"/>
              <a:buChar char="•"/>
            </a:pPr>
            <a:r>
              <a:rPr lang="en-US" sz="2200">
                <a:solidFill>
                  <a:schemeClr val="dk1"/>
                </a:solidFill>
              </a:rPr>
              <a:t>Have</a:t>
            </a:r>
            <a:r>
              <a:rPr lang="en-US" sz="2200">
                <a:solidFill>
                  <a:srgbClr val="FD8284"/>
                </a:solidFill>
              </a:rPr>
              <a:t> clear channels of communication </a:t>
            </a:r>
            <a:r>
              <a:rPr lang="en-US" sz="2200">
                <a:solidFill>
                  <a:schemeClr val="dk1"/>
                </a:solidFill>
              </a:rPr>
              <a:t>(e.g. email, phone, or in-person meetings).</a:t>
            </a:r>
            <a:endParaRPr/>
          </a:p>
          <a:p>
            <a:pPr indent="-342900" lvl="0" marL="342900" rtl="0" algn="l">
              <a:lnSpc>
                <a:spcPct val="135000"/>
              </a:lnSpc>
              <a:spcBef>
                <a:spcPts val="0"/>
              </a:spcBef>
              <a:spcAft>
                <a:spcPts val="0"/>
              </a:spcAft>
              <a:buSzPct val="173553"/>
              <a:buFont typeface="Arial"/>
              <a:buChar char="•"/>
            </a:pPr>
            <a:r>
              <a:rPr lang="en-US" sz="2200">
                <a:solidFill>
                  <a:schemeClr val="dk1"/>
                </a:solidFill>
              </a:rPr>
              <a:t>Ensure that </a:t>
            </a:r>
            <a:r>
              <a:rPr lang="en-US" sz="2200">
                <a:solidFill>
                  <a:srgbClr val="FD8284"/>
                </a:solidFill>
              </a:rPr>
              <a:t>everyone understands </a:t>
            </a:r>
            <a:r>
              <a:rPr lang="en-US" sz="2200">
                <a:solidFill>
                  <a:schemeClr val="dk1"/>
                </a:solidFill>
              </a:rPr>
              <a:t>the company's change management process and procedures</a:t>
            </a:r>
            <a:endParaRPr/>
          </a:p>
          <a:p>
            <a:pPr indent="-209550" lvl="0" marL="342900" rtl="0" algn="l">
              <a:lnSpc>
                <a:spcPct val="135000"/>
              </a:lnSpc>
              <a:spcBef>
                <a:spcPts val="0"/>
              </a:spcBef>
              <a:spcAft>
                <a:spcPts val="0"/>
              </a:spcAft>
              <a:buSzPct val="173553"/>
              <a:buFont typeface="Arial"/>
              <a:buNone/>
            </a:pPr>
            <a:r>
              <a:t/>
            </a:r>
            <a:endParaRPr sz="2200">
              <a:solidFill>
                <a:schemeClr val="dk1"/>
              </a:solidFill>
            </a:endParaRPr>
          </a:p>
          <a:p>
            <a:pPr indent="0" lvl="0" marL="0" rtl="0" algn="l">
              <a:lnSpc>
                <a:spcPct val="115000"/>
              </a:lnSpc>
              <a:spcBef>
                <a:spcPts val="0"/>
              </a:spcBef>
              <a:spcAft>
                <a:spcPts val="0"/>
              </a:spcAft>
              <a:buSzPct val="181818"/>
              <a:buNone/>
            </a:pPr>
            <a:r>
              <a:t/>
            </a:r>
            <a:endParaRPr>
              <a:solidFill>
                <a:srgbClr val="FD8284"/>
              </a:solidFill>
            </a:endParaRPr>
          </a:p>
          <a:p>
            <a:pPr indent="0" lvl="0" marL="0" rtl="0" algn="l">
              <a:lnSpc>
                <a:spcPct val="115000"/>
              </a:lnSpc>
              <a:spcBef>
                <a:spcPts val="0"/>
              </a:spcBef>
              <a:spcAft>
                <a:spcPts val="0"/>
              </a:spcAft>
              <a:buSzPct val="181818"/>
              <a:buNone/>
            </a:pPr>
            <a:r>
              <a:t/>
            </a:r>
            <a:endParaRPr>
              <a:solidFill>
                <a:schemeClr val="dk1"/>
              </a:solidFill>
            </a:endParaRPr>
          </a:p>
        </p:txBody>
      </p:sp>
      <p:sp>
        <p:nvSpPr>
          <p:cNvPr id="248" name="Google Shape;248;p16"/>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249" name="Google Shape;249;p1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7"/>
          <p:cNvSpPr txBox="1"/>
          <p:nvPr>
            <p:ph idx="1" type="body"/>
          </p:nvPr>
        </p:nvSpPr>
        <p:spPr>
          <a:xfrm>
            <a:off x="855905" y="541539"/>
            <a:ext cx="7169508" cy="4404130"/>
          </a:xfrm>
          <a:prstGeom prst="rect">
            <a:avLst/>
          </a:prstGeom>
          <a:noFill/>
          <a:ln>
            <a:noFill/>
          </a:ln>
        </p:spPr>
        <p:txBody>
          <a:bodyPr anchorCtr="0" anchor="t" bIns="91425" lIns="91425" spcFirstLastPara="1" rIns="91425" wrap="square" tIns="91425">
            <a:normAutofit fontScale="55000" lnSpcReduction="20000"/>
          </a:bodyPr>
          <a:lstStyle/>
          <a:p>
            <a:pPr indent="0" lvl="0" marL="0" rtl="0" algn="l">
              <a:lnSpc>
                <a:spcPct val="115000"/>
              </a:lnSpc>
              <a:spcBef>
                <a:spcPts val="0"/>
              </a:spcBef>
              <a:spcAft>
                <a:spcPts val="0"/>
              </a:spcAft>
              <a:buSzPct val="159090"/>
              <a:buNone/>
            </a:pPr>
            <a:r>
              <a:rPr lang="en-US" sz="2400">
                <a:solidFill>
                  <a:srgbClr val="FD8284"/>
                </a:solidFill>
              </a:rPr>
              <a:t>Steps 5: Execute your change management plan</a:t>
            </a:r>
            <a:endParaRPr/>
          </a:p>
          <a:p>
            <a:pPr indent="0" lvl="0" marL="0" rtl="0" algn="l">
              <a:lnSpc>
                <a:spcPct val="115000"/>
              </a:lnSpc>
              <a:spcBef>
                <a:spcPts val="0"/>
              </a:spcBef>
              <a:spcAft>
                <a:spcPts val="0"/>
              </a:spcAft>
              <a:buSzPct val="159090"/>
              <a:buNone/>
            </a:pPr>
            <a:r>
              <a:t/>
            </a:r>
            <a:endParaRPr sz="2400">
              <a:solidFill>
                <a:schemeClr val="dk1"/>
              </a:solidFill>
            </a:endParaRPr>
          </a:p>
          <a:p>
            <a:pPr indent="-285750" lvl="0" marL="285750" rtl="0" algn="l">
              <a:lnSpc>
                <a:spcPct val="115000"/>
              </a:lnSpc>
              <a:spcBef>
                <a:spcPts val="0"/>
              </a:spcBef>
              <a:spcAft>
                <a:spcPts val="0"/>
              </a:spcAft>
              <a:buSzPct val="159090"/>
              <a:buFont typeface="Arial"/>
              <a:buChar char="•"/>
            </a:pPr>
            <a:r>
              <a:rPr lang="en-US" sz="2400">
                <a:solidFill>
                  <a:schemeClr val="dk1"/>
                </a:solidFill>
              </a:rPr>
              <a:t>Including executing your </a:t>
            </a:r>
            <a:r>
              <a:rPr lang="en-US" sz="2400">
                <a:solidFill>
                  <a:srgbClr val="FD8284"/>
                </a:solidFill>
              </a:rPr>
              <a:t>communication plan</a:t>
            </a:r>
            <a:r>
              <a:rPr lang="en-US" sz="2400">
                <a:solidFill>
                  <a:schemeClr val="dk1"/>
                </a:solidFill>
              </a:rPr>
              <a:t>, providing any </a:t>
            </a:r>
            <a:r>
              <a:rPr lang="en-US" sz="2400">
                <a:solidFill>
                  <a:srgbClr val="FD8284"/>
                </a:solidFill>
              </a:rPr>
              <a:t>training</a:t>
            </a:r>
            <a:r>
              <a:rPr lang="en-US" sz="2400">
                <a:solidFill>
                  <a:schemeClr val="dk1"/>
                </a:solidFill>
              </a:rPr>
              <a:t>, and </a:t>
            </a:r>
            <a:r>
              <a:rPr lang="en-US" sz="2400">
                <a:solidFill>
                  <a:srgbClr val="FD8284"/>
                </a:solidFill>
              </a:rPr>
              <a:t>monitoring</a:t>
            </a:r>
            <a:r>
              <a:rPr lang="en-US" sz="2400">
                <a:solidFill>
                  <a:schemeClr val="dk1"/>
                </a:solidFill>
              </a:rPr>
              <a:t> progress. </a:t>
            </a:r>
            <a:endParaRPr/>
          </a:p>
          <a:p>
            <a:pPr indent="-285750" lvl="0" marL="285750" rtl="0" algn="l">
              <a:lnSpc>
                <a:spcPct val="115000"/>
              </a:lnSpc>
              <a:spcBef>
                <a:spcPts val="0"/>
              </a:spcBef>
              <a:spcAft>
                <a:spcPts val="0"/>
              </a:spcAft>
              <a:buSzPct val="159090"/>
              <a:buFont typeface="Arial"/>
              <a:buChar char="•"/>
            </a:pPr>
            <a:r>
              <a:rPr lang="en-US" sz="2400">
                <a:solidFill>
                  <a:srgbClr val="FD8284"/>
                </a:solidFill>
              </a:rPr>
              <a:t>Identify</a:t>
            </a:r>
            <a:r>
              <a:rPr lang="en-US" sz="2400">
                <a:solidFill>
                  <a:schemeClr val="dk1"/>
                </a:solidFill>
              </a:rPr>
              <a:t> and quickly address any </a:t>
            </a:r>
            <a:r>
              <a:rPr lang="en-US" sz="2400">
                <a:solidFill>
                  <a:srgbClr val="FD8284"/>
                </a:solidFill>
              </a:rPr>
              <a:t>roadblocks</a:t>
            </a:r>
            <a:r>
              <a:rPr lang="en-US" sz="2400">
                <a:solidFill>
                  <a:schemeClr val="dk1"/>
                </a:solidFill>
              </a:rPr>
              <a:t> that arise. This can be accomplished by encouraging employee participation in the change, being transparent and communicative from the start, addressing any resistance that may arise. </a:t>
            </a:r>
            <a:endParaRPr/>
          </a:p>
          <a:p>
            <a:pPr indent="0" lvl="0" marL="0" rtl="0" algn="l">
              <a:lnSpc>
                <a:spcPct val="115000"/>
              </a:lnSpc>
              <a:spcBef>
                <a:spcPts val="0"/>
              </a:spcBef>
              <a:spcAft>
                <a:spcPts val="0"/>
              </a:spcAft>
              <a:buSzPct val="159090"/>
              <a:buNone/>
            </a:pPr>
            <a:r>
              <a:rPr lang="en-US" sz="2400">
                <a:solidFill>
                  <a:srgbClr val="FD8284"/>
                </a:solidFill>
              </a:rPr>
              <a:t>Step 6: Evaluate, review, and adapt the plan</a:t>
            </a:r>
            <a:endParaRPr/>
          </a:p>
          <a:p>
            <a:pPr indent="0" lvl="0" marL="0" rtl="0" algn="l">
              <a:lnSpc>
                <a:spcPct val="135000"/>
              </a:lnSpc>
              <a:spcBef>
                <a:spcPts val="0"/>
              </a:spcBef>
              <a:spcAft>
                <a:spcPts val="0"/>
              </a:spcAft>
              <a:buSzPct val="159090"/>
              <a:buNone/>
            </a:pPr>
            <a:r>
              <a:rPr lang="en-US" sz="2400">
                <a:solidFill>
                  <a:schemeClr val="dk1"/>
                </a:solidFill>
              </a:rPr>
              <a:t>Use a </a:t>
            </a:r>
            <a:r>
              <a:rPr lang="en-US" sz="2400">
                <a:solidFill>
                  <a:srgbClr val="FD8284"/>
                </a:solidFill>
              </a:rPr>
              <a:t>change management tracking system </a:t>
            </a:r>
            <a:r>
              <a:rPr lang="en-US" sz="2400">
                <a:solidFill>
                  <a:schemeClr val="dk1"/>
                </a:solidFill>
              </a:rPr>
              <a:t>to monitor all changes that are made. This allows you to identify and mitigate any areas of concern before they become major issues.</a:t>
            </a:r>
            <a:endParaRPr/>
          </a:p>
          <a:p>
            <a:pPr indent="-342900" lvl="0" marL="342900" rtl="0" algn="l">
              <a:lnSpc>
                <a:spcPct val="135000"/>
              </a:lnSpc>
              <a:spcBef>
                <a:spcPts val="0"/>
              </a:spcBef>
              <a:spcAft>
                <a:spcPts val="0"/>
              </a:spcAft>
              <a:buSzPct val="159090"/>
              <a:buFont typeface="Arial"/>
              <a:buChar char="•"/>
            </a:pPr>
            <a:r>
              <a:rPr lang="en-US" sz="2400">
                <a:solidFill>
                  <a:schemeClr val="dk1"/>
                </a:solidFill>
              </a:rPr>
              <a:t>Use </a:t>
            </a:r>
            <a:r>
              <a:rPr lang="en-US" sz="2400">
                <a:solidFill>
                  <a:srgbClr val="FD8284"/>
                </a:solidFill>
              </a:rPr>
              <a:t>performance indicators </a:t>
            </a:r>
            <a:r>
              <a:rPr lang="en-US" sz="2400">
                <a:solidFill>
                  <a:schemeClr val="dk1"/>
                </a:solidFill>
              </a:rPr>
              <a:t>to help you measure the success of the plan. With a collaborative KPI dashboard, you can see, if the plan is being implemented as foreseen, or whether there are unexpected side effects.</a:t>
            </a:r>
            <a:endParaRPr/>
          </a:p>
          <a:p>
            <a:pPr indent="-342900" lvl="0" marL="342900" rtl="0" algn="l">
              <a:lnSpc>
                <a:spcPct val="135000"/>
              </a:lnSpc>
              <a:spcBef>
                <a:spcPts val="0"/>
              </a:spcBef>
              <a:spcAft>
                <a:spcPts val="0"/>
              </a:spcAft>
              <a:buSzPct val="159090"/>
              <a:buFont typeface="Arial"/>
              <a:buChar char="•"/>
            </a:pPr>
            <a:r>
              <a:rPr lang="en-US" sz="2400">
                <a:solidFill>
                  <a:schemeClr val="dk1"/>
                </a:solidFill>
              </a:rPr>
              <a:t>Regularly </a:t>
            </a:r>
            <a:r>
              <a:rPr lang="en-US" sz="2400">
                <a:solidFill>
                  <a:srgbClr val="FD8284"/>
                </a:solidFill>
              </a:rPr>
              <a:t>review team progress </a:t>
            </a:r>
            <a:r>
              <a:rPr lang="en-US" sz="2400">
                <a:solidFill>
                  <a:schemeClr val="dk1"/>
                </a:solidFill>
              </a:rPr>
              <a:t>to ensure that the employees adopt the changes, and that all successful change initiatives are incorporated into future change management plans.</a:t>
            </a:r>
            <a:endParaRPr/>
          </a:p>
          <a:p>
            <a:pPr indent="-209550" lvl="0" marL="342900" rtl="0" algn="l">
              <a:lnSpc>
                <a:spcPct val="135000"/>
              </a:lnSpc>
              <a:spcBef>
                <a:spcPts val="0"/>
              </a:spcBef>
              <a:spcAft>
                <a:spcPts val="0"/>
              </a:spcAft>
              <a:buSzPct val="173553"/>
              <a:buFont typeface="Arial"/>
              <a:buNone/>
            </a:pPr>
            <a:r>
              <a:t/>
            </a:r>
            <a:endParaRPr sz="2200">
              <a:solidFill>
                <a:schemeClr val="dk1"/>
              </a:solidFill>
            </a:endParaRPr>
          </a:p>
          <a:p>
            <a:pPr indent="0" lvl="0" marL="0" rtl="0" algn="l">
              <a:lnSpc>
                <a:spcPct val="115000"/>
              </a:lnSpc>
              <a:spcBef>
                <a:spcPts val="0"/>
              </a:spcBef>
              <a:spcAft>
                <a:spcPts val="0"/>
              </a:spcAft>
              <a:buSzPct val="181818"/>
              <a:buNone/>
            </a:pPr>
            <a:r>
              <a:t/>
            </a:r>
            <a:endParaRPr>
              <a:solidFill>
                <a:srgbClr val="FD8284"/>
              </a:solidFill>
            </a:endParaRPr>
          </a:p>
          <a:p>
            <a:pPr indent="0" lvl="0" marL="0" rtl="0" algn="l">
              <a:lnSpc>
                <a:spcPct val="115000"/>
              </a:lnSpc>
              <a:spcBef>
                <a:spcPts val="0"/>
              </a:spcBef>
              <a:spcAft>
                <a:spcPts val="0"/>
              </a:spcAft>
              <a:buSzPct val="181818"/>
              <a:buNone/>
            </a:pPr>
            <a:r>
              <a:t/>
            </a:r>
            <a:endParaRPr>
              <a:solidFill>
                <a:schemeClr val="dk1"/>
              </a:solidFill>
            </a:endParaRPr>
          </a:p>
        </p:txBody>
      </p:sp>
      <p:sp>
        <p:nvSpPr>
          <p:cNvPr id="255" name="Google Shape;255;p17"/>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256" name="Google Shape;256;p1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8"/>
          <p:cNvSpPr txBox="1"/>
          <p:nvPr>
            <p:ph idx="1" type="body"/>
          </p:nvPr>
        </p:nvSpPr>
        <p:spPr>
          <a:xfrm>
            <a:off x="2166683" y="990329"/>
            <a:ext cx="5578285" cy="2480130"/>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2100"/>
              <a:buChar char="●"/>
            </a:pPr>
            <a:r>
              <a:rPr lang="en-US" sz="1400">
                <a:solidFill>
                  <a:schemeClr val="dk1"/>
                </a:solidFill>
              </a:rPr>
              <a:t>Both teamwork and collaboration involve a </a:t>
            </a:r>
            <a:r>
              <a:rPr lang="en-US" sz="1400">
                <a:solidFill>
                  <a:srgbClr val="FD8284"/>
                </a:solidFill>
              </a:rPr>
              <a:t>group of people working together</a:t>
            </a:r>
            <a:r>
              <a:rPr lang="en-US" sz="1400">
                <a:solidFill>
                  <a:schemeClr val="dk1"/>
                </a:solidFill>
              </a:rPr>
              <a:t> to complete a shared goal. </a:t>
            </a:r>
            <a:endParaRPr sz="1400">
              <a:solidFill>
                <a:schemeClr val="dk1"/>
              </a:solidFill>
            </a:endParaRPr>
          </a:p>
          <a:p>
            <a:pPr indent="-285750" lvl="0" marL="285750" rtl="0" algn="l">
              <a:lnSpc>
                <a:spcPct val="115000"/>
              </a:lnSpc>
              <a:spcBef>
                <a:spcPts val="0"/>
              </a:spcBef>
              <a:spcAft>
                <a:spcPts val="0"/>
              </a:spcAft>
              <a:buSzPts val="2100"/>
              <a:buChar char="●"/>
            </a:pPr>
            <a:r>
              <a:rPr lang="en-US" sz="1400">
                <a:solidFill>
                  <a:schemeClr val="dk1"/>
                </a:solidFill>
              </a:rPr>
              <a:t>The </a:t>
            </a:r>
            <a:r>
              <a:rPr lang="en-US" sz="1400">
                <a:solidFill>
                  <a:srgbClr val="FD8284"/>
                </a:solidFill>
              </a:rPr>
              <a:t>key difference </a:t>
            </a:r>
            <a:r>
              <a:rPr lang="en-US" sz="1400">
                <a:solidFill>
                  <a:schemeClr val="dk1"/>
                </a:solidFill>
              </a:rPr>
              <a:t>between collaboration and teamwork is that, whilst teamwork combines the individual efforts of all team members to achieve a goal, people working collaboratively complete a project collectively. </a:t>
            </a:r>
            <a:endParaRPr/>
          </a:p>
          <a:p>
            <a:pPr indent="-342900" lvl="0" marL="342900" rtl="0" algn="l">
              <a:lnSpc>
                <a:spcPct val="115000"/>
              </a:lnSpc>
              <a:spcBef>
                <a:spcPts val="0"/>
              </a:spcBef>
              <a:spcAft>
                <a:spcPts val="0"/>
              </a:spcAft>
              <a:buSzPts val="2100"/>
              <a:buChar char="●"/>
            </a:pPr>
            <a:r>
              <a:rPr lang="en-US" sz="2000">
                <a:solidFill>
                  <a:srgbClr val="FD8284"/>
                </a:solidFill>
              </a:rPr>
              <a:t>🗹</a:t>
            </a:r>
            <a:r>
              <a:rPr lang="en-US" sz="1400">
                <a:solidFill>
                  <a:srgbClr val="FD8284"/>
                </a:solidFill>
              </a:rPr>
              <a:t> Exercise</a:t>
            </a:r>
            <a:endParaRPr/>
          </a:p>
          <a:p>
            <a:pPr indent="0" lvl="0" marL="0" rtl="0" algn="l">
              <a:lnSpc>
                <a:spcPct val="115000"/>
              </a:lnSpc>
              <a:spcBef>
                <a:spcPts val="0"/>
              </a:spcBef>
              <a:spcAft>
                <a:spcPts val="0"/>
              </a:spcAft>
              <a:buSzPts val="2100"/>
              <a:buNone/>
            </a:pPr>
            <a:r>
              <a:rPr lang="en-US" sz="1400">
                <a:solidFill>
                  <a:schemeClr val="dk1"/>
                </a:solidFill>
              </a:rPr>
              <a:t>Have a quick brainstorming session: </a:t>
            </a:r>
            <a:br>
              <a:rPr lang="en-US" sz="1400">
                <a:solidFill>
                  <a:schemeClr val="dk1"/>
                </a:solidFill>
              </a:rPr>
            </a:br>
            <a:r>
              <a:rPr lang="en-US" sz="1400">
                <a:solidFill>
                  <a:schemeClr val="dk1"/>
                </a:solidFill>
              </a:rPr>
              <a:t>What opportunities are there to strengthen teamwork and collaboration within the team, especially with employees/ colleagues with autism?</a:t>
            </a:r>
            <a:endParaRPr/>
          </a:p>
          <a:p>
            <a:pPr indent="-152400" lvl="0" marL="285750" rtl="0" algn="l">
              <a:lnSpc>
                <a:spcPct val="115000"/>
              </a:lnSpc>
              <a:spcBef>
                <a:spcPts val="0"/>
              </a:spcBef>
              <a:spcAft>
                <a:spcPts val="0"/>
              </a:spcAft>
              <a:buSzPts val="2100"/>
              <a:buFont typeface="Arial"/>
              <a:buNone/>
            </a:pPr>
            <a:r>
              <a:t/>
            </a:r>
            <a:endParaRPr sz="1400">
              <a:solidFill>
                <a:schemeClr val="dk1"/>
              </a:solidFill>
            </a:endParaRPr>
          </a:p>
          <a:p>
            <a:pPr indent="-152400" lvl="0" marL="285750" rtl="0" algn="l">
              <a:lnSpc>
                <a:spcPct val="115000"/>
              </a:lnSpc>
              <a:spcBef>
                <a:spcPts val="0"/>
              </a:spcBef>
              <a:spcAft>
                <a:spcPts val="0"/>
              </a:spcAft>
              <a:buSzPts val="2100"/>
              <a:buFont typeface="Arial"/>
              <a:buNone/>
            </a:pPr>
            <a:r>
              <a:t/>
            </a:r>
            <a:endParaRPr sz="1400">
              <a:solidFill>
                <a:schemeClr val="dk1"/>
              </a:solidFill>
            </a:endParaRPr>
          </a:p>
        </p:txBody>
      </p:sp>
      <p:sp>
        <p:nvSpPr>
          <p:cNvPr id="262" name="Google Shape;262;p18"/>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63" name="Google Shape;263;p18"/>
          <p:cNvSpPr txBox="1"/>
          <p:nvPr/>
        </p:nvSpPr>
        <p:spPr>
          <a:xfrm>
            <a:off x="1910651" y="387968"/>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US" sz="2000" u="none" cap="none" strike="noStrike">
                <a:solidFill>
                  <a:srgbClr val="FD8284"/>
                </a:solidFill>
                <a:latin typeface="Comfortaa"/>
                <a:ea typeface="Comfortaa"/>
                <a:cs typeface="Comfortaa"/>
                <a:sym typeface="Comfortaa"/>
              </a:rPr>
              <a:t>Teamwork and collaboration </a:t>
            </a:r>
            <a:br>
              <a:rPr b="1" i="0" lang="en-US" sz="2000" u="none" cap="none" strike="noStrike">
                <a:solidFill>
                  <a:srgbClr val="FD8284"/>
                </a:solidFill>
                <a:latin typeface="Comfortaa"/>
                <a:ea typeface="Comfortaa"/>
                <a:cs typeface="Comfortaa"/>
                <a:sym typeface="Comfortaa"/>
              </a:rPr>
            </a:br>
            <a:r>
              <a:rPr b="1" i="0" lang="en-US" sz="2000" u="none" cap="none" strike="noStrike">
                <a:solidFill>
                  <a:srgbClr val="FD8284"/>
                </a:solidFill>
                <a:latin typeface="Comfortaa"/>
                <a:ea typeface="Comfortaa"/>
                <a:cs typeface="Comfortaa"/>
                <a:sym typeface="Comfortaa"/>
              </a:rPr>
              <a:t>in a  HOST change management process</a:t>
            </a:r>
            <a:r>
              <a:rPr b="0" i="0" lang="en-US" sz="2000" u="none" cap="none" strike="noStrike">
                <a:solidFill>
                  <a:srgbClr val="000000"/>
                </a:solidFill>
                <a:latin typeface="Arial"/>
                <a:ea typeface="Arial"/>
                <a:cs typeface="Arial"/>
                <a:sym typeface="Arial"/>
              </a:rPr>
              <a:t> </a:t>
            </a:r>
            <a:endParaRPr b="0" i="0" sz="2000" u="none" cap="none" strike="noStrike">
              <a:solidFill>
                <a:srgbClr val="000000"/>
              </a:solidFill>
              <a:latin typeface="Arial"/>
              <a:ea typeface="Arial"/>
              <a:cs typeface="Arial"/>
              <a:sym typeface="Arial"/>
            </a:endParaRPr>
          </a:p>
        </p:txBody>
      </p:sp>
      <p:pic>
        <p:nvPicPr>
          <p:cNvPr id="264" name="Google Shape;264;p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19"/>
          <p:cNvSpPr txBox="1"/>
          <p:nvPr>
            <p:ph idx="1" type="body"/>
          </p:nvPr>
        </p:nvSpPr>
        <p:spPr>
          <a:xfrm>
            <a:off x="719600" y="1862975"/>
            <a:ext cx="8282400" cy="2862900"/>
          </a:xfrm>
          <a:prstGeom prst="rect">
            <a:avLst/>
          </a:prstGeom>
          <a:noFill/>
          <a:ln>
            <a:noFill/>
          </a:ln>
        </p:spPr>
        <p:txBody>
          <a:bodyPr anchorCtr="0" anchor="t" bIns="91425" lIns="91425" spcFirstLastPara="1" rIns="91425" wrap="square" tIns="91425">
            <a:noAutofit/>
          </a:bodyPr>
          <a:lstStyle/>
          <a:p>
            <a:pPr indent="-255252" lvl="0" marL="285750" rtl="0" algn="l">
              <a:lnSpc>
                <a:spcPct val="105000"/>
              </a:lnSpc>
              <a:spcBef>
                <a:spcPts val="0"/>
              </a:spcBef>
              <a:spcAft>
                <a:spcPts val="0"/>
              </a:spcAft>
              <a:buSzPts val="1620"/>
              <a:buFont typeface="Arial"/>
              <a:buChar char="•"/>
            </a:pPr>
            <a:r>
              <a:rPr lang="en-US" sz="1457">
                <a:solidFill>
                  <a:schemeClr val="dk1"/>
                </a:solidFill>
              </a:rPr>
              <a:t>Create any necessary new infrastructure/environment at the work place</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Clarify roles</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Create open channels of communication</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Establish intentional leadership</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Let leadership change</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Make change a positive step</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Celebrate individuality</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Stay curious</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Create group problem-solving</a:t>
            </a:r>
            <a:endParaRPr sz="1619"/>
          </a:p>
          <a:p>
            <a:pPr indent="-255252" lvl="0" marL="285750" rtl="0" algn="l">
              <a:lnSpc>
                <a:spcPct val="105000"/>
              </a:lnSpc>
              <a:spcBef>
                <a:spcPts val="0"/>
              </a:spcBef>
              <a:spcAft>
                <a:spcPts val="0"/>
              </a:spcAft>
              <a:buSzPts val="1620"/>
              <a:buFont typeface="Arial"/>
              <a:buChar char="•"/>
            </a:pPr>
            <a:r>
              <a:rPr lang="en-US" sz="1457">
                <a:solidFill>
                  <a:schemeClr val="dk1"/>
                </a:solidFill>
              </a:rPr>
              <a:t>Be a model of behaviour</a:t>
            </a:r>
            <a:endParaRPr sz="1619"/>
          </a:p>
          <a:p>
            <a:pPr indent="-152400" lvl="0" marL="285750" rtl="0" algn="l">
              <a:lnSpc>
                <a:spcPct val="105000"/>
              </a:lnSpc>
              <a:spcBef>
                <a:spcPts val="0"/>
              </a:spcBef>
              <a:spcAft>
                <a:spcPts val="0"/>
              </a:spcAft>
              <a:buSzPts val="683"/>
              <a:buFont typeface="Arial"/>
              <a:buNone/>
            </a:pPr>
            <a:r>
              <a:t/>
            </a:r>
            <a:endParaRPr sz="1152">
              <a:solidFill>
                <a:schemeClr val="dk1"/>
              </a:solidFill>
            </a:endParaRPr>
          </a:p>
          <a:p>
            <a:pPr indent="-152400" lvl="0" marL="285750" rtl="0" algn="l">
              <a:lnSpc>
                <a:spcPct val="105000"/>
              </a:lnSpc>
              <a:spcBef>
                <a:spcPts val="0"/>
              </a:spcBef>
              <a:spcAft>
                <a:spcPts val="0"/>
              </a:spcAft>
              <a:buSzPts val="683"/>
              <a:buFont typeface="Arial"/>
              <a:buNone/>
            </a:pPr>
            <a:r>
              <a:t/>
            </a:r>
            <a:endParaRPr sz="1152">
              <a:solidFill>
                <a:schemeClr val="dk1"/>
              </a:solidFill>
            </a:endParaRPr>
          </a:p>
          <a:p>
            <a:pPr indent="0" lvl="0" marL="0" rtl="0" algn="l">
              <a:lnSpc>
                <a:spcPct val="105000"/>
              </a:lnSpc>
              <a:spcBef>
                <a:spcPts val="0"/>
              </a:spcBef>
              <a:spcAft>
                <a:spcPts val="0"/>
              </a:spcAft>
              <a:buSzPts val="683"/>
              <a:buNone/>
            </a:pPr>
            <a:r>
              <a:t/>
            </a:r>
            <a:endParaRPr sz="1315">
              <a:solidFill>
                <a:srgbClr val="FD8284"/>
              </a:solidFill>
            </a:endParaRPr>
          </a:p>
          <a:p>
            <a:pPr indent="0" lvl="0" marL="0" rtl="0" algn="l">
              <a:lnSpc>
                <a:spcPct val="105000"/>
              </a:lnSpc>
              <a:spcBef>
                <a:spcPts val="0"/>
              </a:spcBef>
              <a:spcAft>
                <a:spcPts val="0"/>
              </a:spcAft>
              <a:buSzPts val="683"/>
              <a:buNone/>
            </a:pPr>
            <a:r>
              <a:t/>
            </a:r>
            <a:endParaRPr sz="1315">
              <a:solidFill>
                <a:srgbClr val="FD8284"/>
              </a:solidFill>
            </a:endParaRPr>
          </a:p>
          <a:p>
            <a:pPr indent="0" lvl="0" marL="0" rtl="0" algn="l">
              <a:lnSpc>
                <a:spcPct val="105000"/>
              </a:lnSpc>
              <a:spcBef>
                <a:spcPts val="0"/>
              </a:spcBef>
              <a:spcAft>
                <a:spcPts val="0"/>
              </a:spcAft>
              <a:buSzPts val="683"/>
              <a:buNone/>
            </a:pPr>
            <a:r>
              <a:t/>
            </a:r>
            <a:endParaRPr sz="1315">
              <a:solidFill>
                <a:srgbClr val="FD8284"/>
              </a:solidFill>
            </a:endParaRPr>
          </a:p>
          <a:p>
            <a:pPr indent="0" lvl="0" marL="0" rtl="0" algn="l">
              <a:lnSpc>
                <a:spcPct val="105000"/>
              </a:lnSpc>
              <a:spcBef>
                <a:spcPts val="0"/>
              </a:spcBef>
              <a:spcAft>
                <a:spcPts val="0"/>
              </a:spcAft>
              <a:buSzPts val="683"/>
              <a:buNone/>
            </a:pPr>
            <a:r>
              <a:t/>
            </a:r>
            <a:endParaRPr sz="1282">
              <a:solidFill>
                <a:srgbClr val="FD8284"/>
              </a:solidFill>
            </a:endParaRPr>
          </a:p>
          <a:p>
            <a:pPr indent="0" lvl="0" marL="0" rtl="0" algn="l">
              <a:lnSpc>
                <a:spcPct val="105000"/>
              </a:lnSpc>
              <a:spcBef>
                <a:spcPts val="0"/>
              </a:spcBef>
              <a:spcAft>
                <a:spcPts val="0"/>
              </a:spcAft>
              <a:buSzPts val="683"/>
              <a:buNone/>
            </a:pPr>
            <a:r>
              <a:t/>
            </a:r>
            <a:endParaRPr sz="1282">
              <a:solidFill>
                <a:srgbClr val="FD8284"/>
              </a:solidFill>
            </a:endParaRPr>
          </a:p>
          <a:p>
            <a:pPr indent="0" lvl="0" marL="0" rtl="0" algn="l">
              <a:lnSpc>
                <a:spcPct val="105000"/>
              </a:lnSpc>
              <a:spcBef>
                <a:spcPts val="0"/>
              </a:spcBef>
              <a:spcAft>
                <a:spcPts val="0"/>
              </a:spcAft>
              <a:buSzPts val="683"/>
              <a:buNone/>
            </a:pPr>
            <a:r>
              <a:t/>
            </a:r>
            <a:endParaRPr sz="1282">
              <a:solidFill>
                <a:schemeClr val="dk1"/>
              </a:solidFill>
            </a:endParaRPr>
          </a:p>
        </p:txBody>
      </p:sp>
      <p:sp>
        <p:nvSpPr>
          <p:cNvPr id="270" name="Google Shape;270;p19"/>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71" name="Google Shape;271;p19"/>
          <p:cNvSpPr/>
          <p:nvPr/>
        </p:nvSpPr>
        <p:spPr>
          <a:xfrm>
            <a:off x="395368" y="577421"/>
            <a:ext cx="8180455" cy="110799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200" u="none" cap="none" strike="noStrike">
                <a:solidFill>
                  <a:srgbClr val="FD8284"/>
                </a:solidFill>
                <a:latin typeface="Comfortaa"/>
                <a:ea typeface="Comfortaa"/>
                <a:cs typeface="Comfortaa"/>
                <a:sym typeface="Comfortaa"/>
              </a:rPr>
              <a:t>Effective strategies/ ways to accomplish collaboration and teamwork in a change management process to involve (new) team members with ASD:</a:t>
            </a:r>
            <a:endParaRPr b="1" i="0" sz="2200" u="none" cap="none" strike="noStrike">
              <a:solidFill>
                <a:srgbClr val="FD8284"/>
              </a:solidFill>
              <a:latin typeface="Comfortaa"/>
              <a:ea typeface="Comfortaa"/>
              <a:cs typeface="Comfortaa"/>
              <a:sym typeface="Comfortaa"/>
            </a:endParaRPr>
          </a:p>
        </p:txBody>
      </p:sp>
      <p:pic>
        <p:nvPicPr>
          <p:cNvPr id="272" name="Google Shape;272;p1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
          <p:cNvSpPr txBox="1"/>
          <p:nvPr>
            <p:ph idx="1" type="body"/>
          </p:nvPr>
        </p:nvSpPr>
        <p:spPr>
          <a:xfrm>
            <a:off x="2466752" y="1341725"/>
            <a:ext cx="5259573" cy="2719912"/>
          </a:xfrm>
          <a:prstGeom prst="rect">
            <a:avLst/>
          </a:prstGeom>
          <a:noFill/>
          <a:ln>
            <a:noFill/>
          </a:ln>
        </p:spPr>
        <p:txBody>
          <a:bodyPr anchorCtr="0" anchor="t" bIns="91425" lIns="91425" spcFirstLastPara="1" rIns="91425" wrap="square" tIns="91425">
            <a:normAutofit fontScale="40000" lnSpcReduction="20000"/>
          </a:bodyPr>
          <a:lstStyle/>
          <a:p>
            <a:pPr indent="0" lvl="0" marL="95250" rtl="0" algn="just">
              <a:lnSpc>
                <a:spcPct val="150000"/>
              </a:lnSpc>
              <a:spcBef>
                <a:spcPts val="0"/>
              </a:spcBef>
              <a:spcAft>
                <a:spcPts val="0"/>
              </a:spcAft>
              <a:buSzPct val="150000"/>
              <a:buNone/>
            </a:pPr>
            <a:r>
              <a:rPr lang="en-US" sz="3500"/>
              <a:t>The HOST Project aims to train Hospitality Managers and HR Experts in managing and developing staff with autism.</a:t>
            </a:r>
            <a:endParaRPr sz="3500"/>
          </a:p>
          <a:p>
            <a:pPr indent="0" lvl="0" marL="0" rtl="0" algn="just">
              <a:lnSpc>
                <a:spcPct val="170000"/>
              </a:lnSpc>
              <a:spcBef>
                <a:spcPts val="0"/>
              </a:spcBef>
              <a:spcAft>
                <a:spcPts val="0"/>
              </a:spcAft>
              <a:buSzPct val="131250"/>
              <a:buNone/>
            </a:pPr>
            <a:r>
              <a:t/>
            </a:r>
            <a:endParaRPr sz="4000"/>
          </a:p>
          <a:p>
            <a:pPr indent="0" lvl="0" marL="0" rtl="0" algn="just">
              <a:lnSpc>
                <a:spcPct val="170000"/>
              </a:lnSpc>
              <a:spcBef>
                <a:spcPts val="0"/>
              </a:spcBef>
              <a:spcAft>
                <a:spcPts val="0"/>
              </a:spcAft>
              <a:buSzPct val="131250"/>
              <a:buNone/>
            </a:pPr>
            <a:r>
              <a:rPr lang="en-US" sz="4000"/>
              <a:t>Project Results:</a:t>
            </a:r>
            <a:endParaRPr b="0" sz="3200"/>
          </a:p>
          <a:p>
            <a:pPr indent="-285750" lvl="0" marL="285750" rtl="0" algn="just">
              <a:lnSpc>
                <a:spcPct val="170000"/>
              </a:lnSpc>
              <a:spcBef>
                <a:spcPts val="0"/>
              </a:spcBef>
              <a:spcAft>
                <a:spcPts val="0"/>
              </a:spcAft>
              <a:buClr>
                <a:schemeClr val="dk1"/>
              </a:buClr>
              <a:buSzPct val="156250"/>
              <a:buFont typeface="Arial"/>
              <a:buChar char="•"/>
            </a:pPr>
            <a:r>
              <a:rPr lang="en-US" sz="3200"/>
              <a:t>Comprehensive Training Course</a:t>
            </a:r>
            <a:endParaRPr/>
          </a:p>
          <a:p>
            <a:pPr indent="-285750" lvl="0" marL="285750" rtl="0" algn="just">
              <a:lnSpc>
                <a:spcPct val="170000"/>
              </a:lnSpc>
              <a:spcBef>
                <a:spcPts val="0"/>
              </a:spcBef>
              <a:spcAft>
                <a:spcPts val="0"/>
              </a:spcAft>
              <a:buClr>
                <a:schemeClr val="dk1"/>
              </a:buClr>
              <a:buSzPct val="156250"/>
              <a:buFont typeface="Arial"/>
              <a:buChar char="•"/>
            </a:pPr>
            <a:r>
              <a:rPr lang="en-US" sz="3200"/>
              <a:t>A VET Delivery Methodology</a:t>
            </a:r>
            <a:endParaRPr/>
          </a:p>
          <a:p>
            <a:pPr indent="-285750" lvl="0" marL="285750" rtl="0" algn="just">
              <a:lnSpc>
                <a:spcPct val="170000"/>
              </a:lnSpc>
              <a:spcBef>
                <a:spcPts val="0"/>
              </a:spcBef>
              <a:spcAft>
                <a:spcPts val="0"/>
              </a:spcAft>
              <a:buClr>
                <a:schemeClr val="dk1"/>
              </a:buClr>
              <a:buSzPct val="156250"/>
              <a:buFont typeface="Arial"/>
              <a:buChar char="•"/>
            </a:pPr>
            <a:r>
              <a:rPr lang="en-US" sz="3200"/>
              <a:t>A Board Game for Neurodiverse Hospitality Teams</a:t>
            </a:r>
            <a:endParaRPr/>
          </a:p>
          <a:p>
            <a:pPr indent="0" lvl="0" marL="0" rtl="0" algn="l">
              <a:lnSpc>
                <a:spcPct val="115000"/>
              </a:lnSpc>
              <a:spcBef>
                <a:spcPts val="0"/>
              </a:spcBef>
              <a:spcAft>
                <a:spcPts val="0"/>
              </a:spcAft>
              <a:buSzPct val="164062"/>
              <a:buNone/>
            </a:pPr>
            <a:r>
              <a:t/>
            </a:r>
            <a:endParaRPr sz="3200"/>
          </a:p>
        </p:txBody>
      </p:sp>
      <p:sp>
        <p:nvSpPr>
          <p:cNvPr id="131" name="Google Shape;131;p2"/>
          <p:cNvSpPr/>
          <p:nvPr/>
        </p:nvSpPr>
        <p:spPr>
          <a:xfrm>
            <a:off x="3201218" y="62262"/>
            <a:ext cx="2866490" cy="351315"/>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132" name="Google Shape;132;p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0"/>
          <p:cNvSpPr txBox="1"/>
          <p:nvPr>
            <p:ph idx="1" type="body"/>
          </p:nvPr>
        </p:nvSpPr>
        <p:spPr>
          <a:xfrm>
            <a:off x="558294" y="1291205"/>
            <a:ext cx="7659285" cy="4173565"/>
          </a:xfrm>
          <a:prstGeom prst="rect">
            <a:avLst/>
          </a:prstGeom>
          <a:noFill/>
          <a:ln>
            <a:noFill/>
          </a:ln>
        </p:spPr>
        <p:txBody>
          <a:bodyPr anchorCtr="0" anchor="t" bIns="91425" lIns="91425" spcFirstLastPara="1" rIns="91425" wrap="square" tIns="91425">
            <a:normAutofit lnSpcReduction="20000"/>
          </a:bodyPr>
          <a:lstStyle/>
          <a:p>
            <a:pPr indent="-285750" lvl="0" marL="285750" rtl="0" algn="l">
              <a:lnSpc>
                <a:spcPct val="115000"/>
              </a:lnSpc>
              <a:spcBef>
                <a:spcPts val="0"/>
              </a:spcBef>
              <a:spcAft>
                <a:spcPts val="0"/>
              </a:spcAft>
              <a:buSzPts val="2100"/>
              <a:buFont typeface="Arial"/>
              <a:buChar char="•"/>
            </a:pPr>
            <a:r>
              <a:rPr lang="en-US" sz="1700">
                <a:solidFill>
                  <a:srgbClr val="FD8284"/>
                </a:solidFill>
              </a:rPr>
              <a:t>Create any necessary new infrastructure/environment at the work place:</a:t>
            </a:r>
            <a:r>
              <a:rPr lang="en-US" sz="1700">
                <a:solidFill>
                  <a:schemeClr val="dk1"/>
                </a:solidFill>
              </a:rPr>
              <a:t> Know the needs of staff with ASD in general, and the specific staff member concerned, of your organisation and other like the staff of other stakeholders who might be concerned. Review potential bottlenecks. </a:t>
            </a:r>
            <a:endParaRPr/>
          </a:p>
          <a:p>
            <a:pPr indent="-285750" lvl="0" marL="285750" rtl="0" algn="l">
              <a:lnSpc>
                <a:spcPct val="115000"/>
              </a:lnSpc>
              <a:spcBef>
                <a:spcPts val="600"/>
              </a:spcBef>
              <a:spcAft>
                <a:spcPts val="0"/>
              </a:spcAft>
              <a:buSzPts val="2100"/>
              <a:buFont typeface="Arial"/>
              <a:buChar char="•"/>
            </a:pPr>
            <a:r>
              <a:rPr lang="en-US" sz="1700">
                <a:solidFill>
                  <a:srgbClr val="FD8284"/>
                </a:solidFill>
              </a:rPr>
              <a:t>Clarify roles: </a:t>
            </a:r>
            <a:r>
              <a:rPr lang="en-US" sz="1700">
                <a:solidFill>
                  <a:schemeClr val="dk1"/>
                </a:solidFill>
              </a:rPr>
              <a:t>regarding people’s role in the group, their individual and group responsibilities, and the group's expectations related to the change. </a:t>
            </a:r>
            <a:endParaRPr sz="1700">
              <a:solidFill>
                <a:schemeClr val="dk1"/>
              </a:solidFill>
            </a:endParaRPr>
          </a:p>
          <a:p>
            <a:pPr indent="-285750" lvl="0" marL="285750" rtl="0" algn="l">
              <a:lnSpc>
                <a:spcPct val="115000"/>
              </a:lnSpc>
              <a:spcBef>
                <a:spcPts val="600"/>
              </a:spcBef>
              <a:spcAft>
                <a:spcPts val="0"/>
              </a:spcAft>
              <a:buSzPts val="2100"/>
              <a:buFont typeface="Arial"/>
              <a:buChar char="•"/>
            </a:pPr>
            <a:r>
              <a:rPr lang="en-US" sz="1700">
                <a:solidFill>
                  <a:srgbClr val="FD8284"/>
                </a:solidFill>
              </a:rPr>
              <a:t>Create open channels of communication: </a:t>
            </a:r>
            <a:r>
              <a:rPr lang="en-US" sz="1700">
                <a:solidFill>
                  <a:schemeClr val="dk1"/>
                </a:solidFill>
              </a:rPr>
              <a:t>Make sure plans, intentions, future steps, results and any concern find open ears and the right channels. </a:t>
            </a:r>
            <a:endParaRPr sz="1700">
              <a:solidFill>
                <a:schemeClr val="dk1"/>
              </a:solidFill>
            </a:endParaRPr>
          </a:p>
          <a:p>
            <a:pPr indent="-152400" lvl="0" marL="285750" rtl="0" algn="l">
              <a:lnSpc>
                <a:spcPct val="115000"/>
              </a:lnSpc>
              <a:spcBef>
                <a:spcPts val="600"/>
              </a:spcBef>
              <a:spcAft>
                <a:spcPts val="0"/>
              </a:spcAft>
              <a:buSzPts val="2100"/>
              <a:buFont typeface="Arial"/>
              <a:buNone/>
            </a:pPr>
            <a:r>
              <a:t/>
            </a:r>
            <a:endParaRPr sz="1600">
              <a:solidFill>
                <a:schemeClr val="dk1"/>
              </a:solidFill>
            </a:endParaRPr>
          </a:p>
          <a:p>
            <a:pPr indent="0" lvl="0" marL="0" rtl="0" algn="l">
              <a:lnSpc>
                <a:spcPct val="115000"/>
              </a:lnSpc>
              <a:spcBef>
                <a:spcPts val="0"/>
              </a:spcBef>
              <a:spcAft>
                <a:spcPts val="0"/>
              </a:spcAft>
              <a:buSzPts val="2100"/>
              <a:buNone/>
            </a:pPr>
            <a:r>
              <a:t/>
            </a:r>
            <a:endParaRPr>
              <a:solidFill>
                <a:schemeClr val="dk1"/>
              </a:solidFill>
            </a:endParaRPr>
          </a:p>
        </p:txBody>
      </p:sp>
      <p:sp>
        <p:nvSpPr>
          <p:cNvPr id="278" name="Google Shape;278;p20"/>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79" name="Google Shape;279;p20"/>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200" u="none" cap="none" strike="noStrike">
                <a:solidFill>
                  <a:srgbClr val="FD8284"/>
                </a:solidFill>
                <a:latin typeface="Comfortaa"/>
                <a:ea typeface="Comfortaa"/>
                <a:cs typeface="Comfortaa"/>
                <a:sym typeface="Comfortaa"/>
              </a:rPr>
              <a:t>Ways to accomplish collaboration and teamwork</a:t>
            </a:r>
            <a:endParaRPr b="1" i="0" sz="2200" u="none" cap="none" strike="noStrike">
              <a:solidFill>
                <a:srgbClr val="FD8284"/>
              </a:solidFill>
              <a:latin typeface="Comfortaa"/>
              <a:ea typeface="Comfortaa"/>
              <a:cs typeface="Comfortaa"/>
              <a:sym typeface="Comfortaa"/>
            </a:endParaRPr>
          </a:p>
        </p:txBody>
      </p:sp>
      <p:pic>
        <p:nvPicPr>
          <p:cNvPr id="280" name="Google Shape;280;p2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1"/>
          <p:cNvSpPr txBox="1"/>
          <p:nvPr>
            <p:ph idx="1" type="body"/>
          </p:nvPr>
        </p:nvSpPr>
        <p:spPr>
          <a:xfrm>
            <a:off x="487273" y="1175792"/>
            <a:ext cx="7893244" cy="4173565"/>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600">
                <a:solidFill>
                  <a:srgbClr val="FD8284"/>
                </a:solidFill>
              </a:rPr>
              <a:t>Establish intentional leadership: </a:t>
            </a:r>
            <a:r>
              <a:rPr lang="en-US" sz="1600">
                <a:solidFill>
                  <a:schemeClr val="dk1"/>
                </a:solidFill>
              </a:rPr>
              <a:t>Create an environment for easy collaboration and purposefully consider, and implement factors for good teamwork in a change management process.</a:t>
            </a:r>
            <a:endParaRPr/>
          </a:p>
          <a:p>
            <a:pPr indent="-285750" lvl="0" marL="285750" rtl="0" algn="l">
              <a:lnSpc>
                <a:spcPct val="115000"/>
              </a:lnSpc>
              <a:spcBef>
                <a:spcPts val="300"/>
              </a:spcBef>
              <a:spcAft>
                <a:spcPts val="0"/>
              </a:spcAft>
              <a:buSzPts val="2100"/>
              <a:buFont typeface="Arial"/>
              <a:buChar char="•"/>
            </a:pPr>
            <a:r>
              <a:rPr lang="en-US" sz="1600">
                <a:solidFill>
                  <a:srgbClr val="FD8284"/>
                </a:solidFill>
              </a:rPr>
              <a:t>Let leadership change: </a:t>
            </a:r>
            <a:r>
              <a:rPr lang="en-US" sz="1600">
                <a:solidFill>
                  <a:schemeClr val="dk1"/>
                </a:solidFill>
              </a:rPr>
              <a:t>Allow leadership roles to naturally shift and change as the project matures and different needs develop.</a:t>
            </a:r>
            <a:endParaRPr/>
          </a:p>
          <a:p>
            <a:pPr indent="-285750" lvl="0" marL="285750" rtl="0" algn="l">
              <a:lnSpc>
                <a:spcPct val="115000"/>
              </a:lnSpc>
              <a:spcBef>
                <a:spcPts val="300"/>
              </a:spcBef>
              <a:spcAft>
                <a:spcPts val="0"/>
              </a:spcAft>
              <a:buSzPts val="2100"/>
              <a:buFont typeface="Arial"/>
              <a:buChar char="•"/>
            </a:pPr>
            <a:r>
              <a:rPr lang="en-US" sz="1600">
                <a:solidFill>
                  <a:srgbClr val="FD8284"/>
                </a:solidFill>
              </a:rPr>
              <a:t>Make change a positive step: </a:t>
            </a:r>
            <a:r>
              <a:rPr lang="en-US" sz="1600">
                <a:solidFill>
                  <a:schemeClr val="dk1"/>
                </a:solidFill>
              </a:rPr>
              <a:t>Help staff members learn to embrace change positively and let go of the fear of the unknown by considering also the different needs of the targeted staff. </a:t>
            </a:r>
            <a:endParaRPr sz="1600">
              <a:solidFill>
                <a:schemeClr val="dk1"/>
              </a:solidFill>
            </a:endParaRPr>
          </a:p>
          <a:p>
            <a:pPr indent="-285750" lvl="0" marL="285750" rtl="0" algn="l">
              <a:lnSpc>
                <a:spcPct val="115000"/>
              </a:lnSpc>
              <a:spcBef>
                <a:spcPts val="300"/>
              </a:spcBef>
              <a:spcAft>
                <a:spcPts val="0"/>
              </a:spcAft>
              <a:buSzPts val="2100"/>
              <a:buFont typeface="Arial"/>
              <a:buChar char="•"/>
            </a:pPr>
            <a:r>
              <a:rPr lang="en-US" sz="1600">
                <a:solidFill>
                  <a:srgbClr val="FD8284"/>
                </a:solidFill>
              </a:rPr>
              <a:t>Celebrate individuality: </a:t>
            </a:r>
            <a:r>
              <a:rPr lang="en-US" sz="1600">
                <a:solidFill>
                  <a:schemeClr val="dk1"/>
                </a:solidFill>
              </a:rPr>
              <a:t>Leaders should recognise individual efforts and understand that everyone works with different methods, styles and schedules, particularly people with special needs.</a:t>
            </a:r>
            <a:endParaRPr/>
          </a:p>
          <a:p>
            <a:pPr indent="-152400" lvl="0" marL="285750" rtl="0" algn="l">
              <a:lnSpc>
                <a:spcPct val="115000"/>
              </a:lnSpc>
              <a:spcBef>
                <a:spcPts val="300"/>
              </a:spcBef>
              <a:spcAft>
                <a:spcPts val="0"/>
              </a:spcAft>
              <a:buSzPts val="2100"/>
              <a:buFont typeface="Arial"/>
              <a:buNone/>
            </a:pPr>
            <a:r>
              <a:t/>
            </a:r>
            <a:endParaRPr sz="1700">
              <a:solidFill>
                <a:schemeClr val="dk1"/>
              </a:solidFill>
            </a:endParaRPr>
          </a:p>
          <a:p>
            <a:pPr indent="-152400" lvl="0" marL="285750" rtl="0" algn="l">
              <a:lnSpc>
                <a:spcPct val="115000"/>
              </a:lnSpc>
              <a:spcBef>
                <a:spcPts val="0"/>
              </a:spcBef>
              <a:spcAft>
                <a:spcPts val="0"/>
              </a:spcAft>
              <a:buSzPts val="2100"/>
              <a:buFont typeface="Arial"/>
              <a:buNone/>
            </a:pPr>
            <a:r>
              <a:t/>
            </a:r>
            <a:endParaRPr sz="1700">
              <a:solidFill>
                <a:schemeClr val="dk1"/>
              </a:solidFill>
            </a:endParaRPr>
          </a:p>
          <a:p>
            <a:pPr indent="0" lvl="0" marL="0" rtl="0" algn="l">
              <a:lnSpc>
                <a:spcPct val="115000"/>
              </a:lnSpc>
              <a:spcBef>
                <a:spcPts val="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a:solidFill>
                <a:srgbClr val="FD8284"/>
              </a:solidFill>
            </a:endParaRPr>
          </a:p>
          <a:p>
            <a:pPr indent="0" lvl="0" marL="0" rtl="0" algn="l">
              <a:lnSpc>
                <a:spcPct val="115000"/>
              </a:lnSpc>
              <a:spcBef>
                <a:spcPts val="0"/>
              </a:spcBef>
              <a:spcAft>
                <a:spcPts val="0"/>
              </a:spcAft>
              <a:buSzPts val="2100"/>
              <a:buNone/>
            </a:pPr>
            <a:r>
              <a:t/>
            </a:r>
            <a:endParaRPr>
              <a:solidFill>
                <a:srgbClr val="FD8284"/>
              </a:solidFill>
            </a:endParaRPr>
          </a:p>
          <a:p>
            <a:pPr indent="0" lvl="0" marL="0" rtl="0" algn="l">
              <a:lnSpc>
                <a:spcPct val="115000"/>
              </a:lnSpc>
              <a:spcBef>
                <a:spcPts val="0"/>
              </a:spcBef>
              <a:spcAft>
                <a:spcPts val="0"/>
              </a:spcAft>
              <a:buSzPts val="2100"/>
              <a:buNone/>
            </a:pPr>
            <a:r>
              <a:t/>
            </a:r>
            <a:endParaRPr>
              <a:solidFill>
                <a:schemeClr val="dk1"/>
              </a:solidFill>
            </a:endParaRPr>
          </a:p>
        </p:txBody>
      </p:sp>
      <p:sp>
        <p:nvSpPr>
          <p:cNvPr id="286" name="Google Shape;286;p21"/>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87" name="Google Shape;287;p21"/>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200" u="none" cap="none" strike="noStrike">
                <a:solidFill>
                  <a:srgbClr val="FD8284"/>
                </a:solidFill>
                <a:latin typeface="Comfortaa"/>
                <a:ea typeface="Comfortaa"/>
                <a:cs typeface="Comfortaa"/>
                <a:sym typeface="Comfortaa"/>
              </a:rPr>
              <a:t>Ways to accomplish collaboration and teamwork</a:t>
            </a:r>
            <a:endParaRPr b="1" i="0" sz="2200" u="none" cap="none" strike="noStrike">
              <a:solidFill>
                <a:srgbClr val="FD8284"/>
              </a:solidFill>
              <a:latin typeface="Comfortaa"/>
              <a:ea typeface="Comfortaa"/>
              <a:cs typeface="Comfortaa"/>
              <a:sym typeface="Comfortaa"/>
            </a:endParaRPr>
          </a:p>
        </p:txBody>
      </p:sp>
      <p:pic>
        <p:nvPicPr>
          <p:cNvPr id="288" name="Google Shape;288;p2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2"/>
          <p:cNvSpPr txBox="1"/>
          <p:nvPr>
            <p:ph idx="1" type="body"/>
          </p:nvPr>
        </p:nvSpPr>
        <p:spPr>
          <a:xfrm>
            <a:off x="574483" y="1433243"/>
            <a:ext cx="7822223" cy="4173565"/>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700">
                <a:solidFill>
                  <a:srgbClr val="FD8284"/>
                </a:solidFill>
              </a:rPr>
              <a:t>Stay</a:t>
            </a:r>
            <a:r>
              <a:rPr lang="en-US" sz="1700">
                <a:solidFill>
                  <a:schemeClr val="dk1"/>
                </a:solidFill>
              </a:rPr>
              <a:t> </a:t>
            </a:r>
            <a:r>
              <a:rPr lang="en-US" sz="1700">
                <a:solidFill>
                  <a:srgbClr val="FD8284"/>
                </a:solidFill>
              </a:rPr>
              <a:t>curious: </a:t>
            </a:r>
            <a:r>
              <a:rPr lang="en-US" sz="1700">
                <a:solidFill>
                  <a:schemeClr val="dk1"/>
                </a:solidFill>
              </a:rPr>
              <a:t>Help the team consider and explore outside viewpoints, look for overarching themes or ask questions about autism, learn about the new procedures, the expectations, etc.</a:t>
            </a:r>
            <a:endParaRPr/>
          </a:p>
          <a:p>
            <a:pPr indent="-285750" lvl="0" marL="285750" rtl="0" algn="l">
              <a:lnSpc>
                <a:spcPct val="115000"/>
              </a:lnSpc>
              <a:spcBef>
                <a:spcPts val="600"/>
              </a:spcBef>
              <a:spcAft>
                <a:spcPts val="0"/>
              </a:spcAft>
              <a:buSzPts val="2100"/>
              <a:buFont typeface="Arial"/>
              <a:buChar char="•"/>
            </a:pPr>
            <a:r>
              <a:rPr lang="en-US" sz="1700">
                <a:solidFill>
                  <a:srgbClr val="FD8284"/>
                </a:solidFill>
              </a:rPr>
              <a:t>Create group problem-solving: </a:t>
            </a:r>
            <a:r>
              <a:rPr lang="en-US" sz="1700">
                <a:solidFill>
                  <a:schemeClr val="dk1"/>
                </a:solidFill>
              </a:rPr>
              <a:t>Bring your team together by encouraging open dialogue and productive problem-solving strategies. </a:t>
            </a:r>
            <a:endParaRPr/>
          </a:p>
          <a:p>
            <a:pPr indent="-285750" lvl="0" marL="285750" rtl="0" algn="l">
              <a:lnSpc>
                <a:spcPct val="115000"/>
              </a:lnSpc>
              <a:spcBef>
                <a:spcPts val="600"/>
              </a:spcBef>
              <a:spcAft>
                <a:spcPts val="0"/>
              </a:spcAft>
              <a:buSzPts val="2100"/>
              <a:buFont typeface="Arial"/>
              <a:buChar char="•"/>
            </a:pPr>
            <a:r>
              <a:rPr lang="en-US" sz="1700">
                <a:solidFill>
                  <a:srgbClr val="FD8284"/>
                </a:solidFill>
              </a:rPr>
              <a:t>Be a model of behavior: </a:t>
            </a:r>
            <a:r>
              <a:rPr lang="en-US" sz="1700">
                <a:solidFill>
                  <a:schemeClr val="dk1"/>
                </a:solidFill>
              </a:rPr>
              <a:t>for your team the integrity </a:t>
            </a:r>
            <a:br>
              <a:rPr lang="en-US" sz="1700">
                <a:solidFill>
                  <a:schemeClr val="dk1"/>
                </a:solidFill>
              </a:rPr>
            </a:br>
            <a:r>
              <a:rPr lang="en-US" sz="1700">
                <a:solidFill>
                  <a:schemeClr val="dk1"/>
                </a:solidFill>
              </a:rPr>
              <a:t>and accountability you want to see.</a:t>
            </a:r>
            <a:endParaRPr sz="2200">
              <a:solidFill>
                <a:srgbClr val="FD8284"/>
              </a:solidFill>
            </a:endParaRPr>
          </a:p>
          <a:p>
            <a:pPr indent="0" lvl="0" marL="0" rtl="0" algn="l">
              <a:lnSpc>
                <a:spcPct val="115000"/>
              </a:lnSpc>
              <a:spcBef>
                <a:spcPts val="60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a:solidFill>
                <a:srgbClr val="FD8284"/>
              </a:solidFill>
            </a:endParaRPr>
          </a:p>
          <a:p>
            <a:pPr indent="0" lvl="0" marL="0" rtl="0" algn="l">
              <a:lnSpc>
                <a:spcPct val="115000"/>
              </a:lnSpc>
              <a:spcBef>
                <a:spcPts val="0"/>
              </a:spcBef>
              <a:spcAft>
                <a:spcPts val="0"/>
              </a:spcAft>
              <a:buSzPts val="2100"/>
              <a:buNone/>
            </a:pPr>
            <a:r>
              <a:t/>
            </a:r>
            <a:endParaRPr>
              <a:solidFill>
                <a:srgbClr val="FD8284"/>
              </a:solidFill>
            </a:endParaRPr>
          </a:p>
          <a:p>
            <a:pPr indent="0" lvl="0" marL="0" rtl="0" algn="l">
              <a:lnSpc>
                <a:spcPct val="115000"/>
              </a:lnSpc>
              <a:spcBef>
                <a:spcPts val="0"/>
              </a:spcBef>
              <a:spcAft>
                <a:spcPts val="0"/>
              </a:spcAft>
              <a:buSzPts val="2100"/>
              <a:buNone/>
            </a:pPr>
            <a:r>
              <a:t/>
            </a:r>
            <a:endParaRPr>
              <a:solidFill>
                <a:schemeClr val="dk1"/>
              </a:solidFill>
            </a:endParaRPr>
          </a:p>
        </p:txBody>
      </p:sp>
      <p:sp>
        <p:nvSpPr>
          <p:cNvPr id="294" name="Google Shape;294;p22"/>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295" name="Google Shape;295;p22"/>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200" u="none" cap="none" strike="noStrike">
                <a:solidFill>
                  <a:srgbClr val="FD8284"/>
                </a:solidFill>
                <a:latin typeface="Comfortaa"/>
                <a:ea typeface="Comfortaa"/>
                <a:cs typeface="Comfortaa"/>
                <a:sym typeface="Comfortaa"/>
              </a:rPr>
              <a:t>Ways to accomplish collaboration and teamwork</a:t>
            </a:r>
            <a:endParaRPr b="1" i="0" sz="2200" u="none" cap="none" strike="noStrike">
              <a:solidFill>
                <a:srgbClr val="FD8284"/>
              </a:solidFill>
              <a:latin typeface="Comfortaa"/>
              <a:ea typeface="Comfortaa"/>
              <a:cs typeface="Comfortaa"/>
              <a:sym typeface="Comfortaa"/>
            </a:endParaRPr>
          </a:p>
        </p:txBody>
      </p:sp>
      <p:pic>
        <p:nvPicPr>
          <p:cNvPr id="296" name="Google Shape;296;p2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23"/>
          <p:cNvSpPr txBox="1"/>
          <p:nvPr>
            <p:ph idx="1" type="body"/>
          </p:nvPr>
        </p:nvSpPr>
        <p:spPr>
          <a:xfrm>
            <a:off x="2485747" y="2259733"/>
            <a:ext cx="5743862" cy="2394745"/>
          </a:xfrm>
          <a:prstGeom prst="rect">
            <a:avLst/>
          </a:prstGeom>
          <a:noFill/>
          <a:ln>
            <a:noFill/>
          </a:ln>
        </p:spPr>
        <p:txBody>
          <a:bodyPr anchorCtr="0" anchor="t" bIns="91425" lIns="91425" spcFirstLastPara="1" rIns="91425" wrap="square" tIns="91425">
            <a:noAutofit/>
          </a:bodyPr>
          <a:lstStyle/>
          <a:p>
            <a:pPr indent="-152400" lvl="0" marL="285750" rtl="0" algn="l">
              <a:lnSpc>
                <a:spcPct val="115000"/>
              </a:lnSpc>
              <a:spcBef>
                <a:spcPts val="0"/>
              </a:spcBef>
              <a:spcAft>
                <a:spcPts val="0"/>
              </a:spcAft>
              <a:buSzPts val="2100"/>
              <a:buFont typeface="Arial"/>
              <a:buNone/>
            </a:pPr>
            <a:r>
              <a:t/>
            </a:r>
            <a:endParaRPr sz="1700">
              <a:solidFill>
                <a:srgbClr val="FD8284"/>
              </a:solidFill>
            </a:endParaRPr>
          </a:p>
          <a:p>
            <a:pPr indent="-285750" lvl="0" marL="285750" rtl="0" algn="l">
              <a:lnSpc>
                <a:spcPct val="115000"/>
              </a:lnSpc>
              <a:spcBef>
                <a:spcPts val="0"/>
              </a:spcBef>
              <a:spcAft>
                <a:spcPts val="0"/>
              </a:spcAft>
              <a:buSzPts val="2100"/>
              <a:buFont typeface="Arial"/>
              <a:buChar char="•"/>
            </a:pPr>
            <a:r>
              <a:rPr lang="en-US" sz="1700">
                <a:solidFill>
                  <a:srgbClr val="FD8284"/>
                </a:solidFill>
              </a:rPr>
              <a:t>Knowledge transfer </a:t>
            </a:r>
            <a:r>
              <a:rPr lang="en-US" sz="1700">
                <a:solidFill>
                  <a:schemeClr val="dk1"/>
                </a:solidFill>
              </a:rPr>
              <a:t>is the process of identifying, documenting, and disseminating information within an organisation. </a:t>
            </a:r>
            <a:endParaRPr sz="1700">
              <a:solidFill>
                <a:schemeClr val="dk1"/>
              </a:solidFill>
            </a:endParaRPr>
          </a:p>
        </p:txBody>
      </p:sp>
      <p:sp>
        <p:nvSpPr>
          <p:cNvPr id="302" name="Google Shape;302;p23"/>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03" name="Google Shape;303;p23"/>
          <p:cNvSpPr txBox="1"/>
          <p:nvPr/>
        </p:nvSpPr>
        <p:spPr>
          <a:xfrm>
            <a:off x="2405850" y="706937"/>
            <a:ext cx="71091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US" sz="2200" u="none" cap="none" strike="noStrike">
                <a:solidFill>
                  <a:srgbClr val="FD8284"/>
                </a:solidFill>
                <a:latin typeface="Comfortaa"/>
                <a:ea typeface="Comfortaa"/>
                <a:cs typeface="Comfortaa"/>
                <a:sym typeface="Comfortaa"/>
              </a:rPr>
              <a:t>Transferring knowledge to peers, </a:t>
            </a:r>
            <a:br>
              <a:rPr b="1" i="0" lang="en-US" sz="2200" u="none" cap="none" strike="noStrike">
                <a:solidFill>
                  <a:srgbClr val="FD8284"/>
                </a:solidFill>
                <a:latin typeface="Comfortaa"/>
                <a:ea typeface="Comfortaa"/>
                <a:cs typeface="Comfortaa"/>
                <a:sym typeface="Comfortaa"/>
              </a:rPr>
            </a:br>
            <a:r>
              <a:rPr b="1" i="0" lang="en-US" sz="2200" u="none" cap="none" strike="noStrike">
                <a:solidFill>
                  <a:srgbClr val="FD8284"/>
                </a:solidFill>
                <a:latin typeface="Comfortaa"/>
                <a:ea typeface="Comfortaa"/>
                <a:cs typeface="Comfortaa"/>
                <a:sym typeface="Comfortaa"/>
              </a:rPr>
              <a:t>colleagues, and subordinates in a</a:t>
            </a:r>
            <a:br>
              <a:rPr b="1" i="0" lang="en-US" sz="2200" u="none" cap="none" strike="noStrike">
                <a:solidFill>
                  <a:srgbClr val="FD8284"/>
                </a:solidFill>
                <a:latin typeface="Comfortaa"/>
                <a:ea typeface="Comfortaa"/>
                <a:cs typeface="Comfortaa"/>
                <a:sym typeface="Comfortaa"/>
              </a:rPr>
            </a:br>
            <a:r>
              <a:rPr b="1" i="0" lang="en-US" sz="2200" u="none" cap="none" strike="noStrike">
                <a:solidFill>
                  <a:srgbClr val="FD8284"/>
                </a:solidFill>
                <a:latin typeface="Comfortaa"/>
                <a:ea typeface="Comfortaa"/>
                <a:cs typeface="Comfortaa"/>
                <a:sym typeface="Comfortaa"/>
              </a:rPr>
              <a:t>change management process aimed </a:t>
            </a:r>
            <a:br>
              <a:rPr b="1" i="0" lang="en-US" sz="2200" u="none" cap="none" strike="noStrike">
                <a:solidFill>
                  <a:srgbClr val="FD8284"/>
                </a:solidFill>
                <a:latin typeface="Comfortaa"/>
                <a:ea typeface="Comfortaa"/>
                <a:cs typeface="Comfortaa"/>
                <a:sym typeface="Comfortaa"/>
              </a:rPr>
            </a:br>
            <a:r>
              <a:rPr b="1" i="0" lang="en-US" sz="2200" u="none" cap="none" strike="noStrike">
                <a:solidFill>
                  <a:srgbClr val="FD8284"/>
                </a:solidFill>
                <a:latin typeface="Comfortaa"/>
                <a:ea typeface="Comfortaa"/>
                <a:cs typeface="Comfortaa"/>
                <a:sym typeface="Comfortaa"/>
              </a:rPr>
              <a:t>at involving people with ASD</a:t>
            </a:r>
            <a:r>
              <a:rPr b="0" i="0" lang="en-US" sz="2200" u="none" cap="none" strike="noStrike">
                <a:solidFill>
                  <a:srgbClr val="000000"/>
                </a:solidFill>
                <a:latin typeface="Arial"/>
                <a:ea typeface="Arial"/>
                <a:cs typeface="Arial"/>
                <a:sym typeface="Arial"/>
              </a:rPr>
              <a:t> </a:t>
            </a:r>
            <a:endParaRPr b="0" i="0" sz="2200" u="none" cap="none" strike="noStrike">
              <a:solidFill>
                <a:srgbClr val="000000"/>
              </a:solidFill>
              <a:latin typeface="Arial"/>
              <a:ea typeface="Arial"/>
              <a:cs typeface="Arial"/>
              <a:sym typeface="Arial"/>
            </a:endParaRPr>
          </a:p>
        </p:txBody>
      </p:sp>
      <p:pic>
        <p:nvPicPr>
          <p:cNvPr id="304" name="Google Shape;304;p2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4"/>
          <p:cNvSpPr txBox="1"/>
          <p:nvPr>
            <p:ph idx="1" type="body"/>
          </p:nvPr>
        </p:nvSpPr>
        <p:spPr>
          <a:xfrm>
            <a:off x="574483" y="1291203"/>
            <a:ext cx="7822223" cy="4173565"/>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700">
                <a:solidFill>
                  <a:schemeClr val="dk1"/>
                </a:solidFill>
              </a:rPr>
              <a:t>refers to the </a:t>
            </a:r>
            <a:r>
              <a:rPr lang="en-US" sz="1700">
                <a:solidFill>
                  <a:srgbClr val="FD8284"/>
                </a:solidFill>
              </a:rPr>
              <a:t>exchange of knowledge </a:t>
            </a:r>
            <a:r>
              <a:rPr lang="en-US" sz="1700">
                <a:solidFill>
                  <a:schemeClr val="dk1"/>
                </a:solidFill>
              </a:rPr>
              <a:t>between people, departments, or within a company in general. Different parties may share knowledge directly, or post, and access knowledge via a centralised repository. </a:t>
            </a:r>
            <a:endParaRPr sz="1700">
              <a:solidFill>
                <a:schemeClr val="dk1"/>
              </a:solidFill>
            </a:endParaRPr>
          </a:p>
          <a:p>
            <a:pPr indent="-285750" lvl="0" marL="285750" rtl="0" algn="l">
              <a:lnSpc>
                <a:spcPct val="115000"/>
              </a:lnSpc>
              <a:spcBef>
                <a:spcPts val="600"/>
              </a:spcBef>
              <a:spcAft>
                <a:spcPts val="0"/>
              </a:spcAft>
              <a:buSzPts val="2100"/>
              <a:buFont typeface="Arial"/>
              <a:buChar char="•"/>
            </a:pPr>
            <a:r>
              <a:rPr lang="en-US" sz="1700">
                <a:solidFill>
                  <a:schemeClr val="dk1"/>
                </a:solidFill>
              </a:rPr>
              <a:t>The information included in the transfer may be </a:t>
            </a:r>
            <a:r>
              <a:rPr lang="en-US" sz="1700">
                <a:solidFill>
                  <a:srgbClr val="FD8284"/>
                </a:solidFill>
              </a:rPr>
              <a:t>internal</a:t>
            </a:r>
            <a:r>
              <a:rPr lang="en-US" sz="1700">
                <a:solidFill>
                  <a:schemeClr val="dk1"/>
                </a:solidFill>
              </a:rPr>
              <a:t>, originating within the organisation, or </a:t>
            </a:r>
            <a:r>
              <a:rPr lang="en-US" sz="1700">
                <a:solidFill>
                  <a:srgbClr val="FD8284"/>
                </a:solidFill>
              </a:rPr>
              <a:t>external</a:t>
            </a:r>
            <a:r>
              <a:rPr lang="en-US" sz="1700">
                <a:solidFill>
                  <a:schemeClr val="dk1"/>
                </a:solidFill>
              </a:rPr>
              <a:t>, originating </a:t>
            </a:r>
            <a:br>
              <a:rPr lang="en-US" sz="1700">
                <a:solidFill>
                  <a:schemeClr val="dk1"/>
                </a:solidFill>
              </a:rPr>
            </a:br>
            <a:r>
              <a:rPr lang="en-US" sz="1700">
                <a:solidFill>
                  <a:schemeClr val="dk1"/>
                </a:solidFill>
              </a:rPr>
              <a:t>from outside the organisation. </a:t>
            </a:r>
            <a:endParaRPr sz="1700">
              <a:solidFill>
                <a:schemeClr val="dk1"/>
              </a:solidFill>
            </a:endParaRPr>
          </a:p>
          <a:p>
            <a:pPr indent="-285750" lvl="0" marL="285750" rtl="0" algn="l">
              <a:lnSpc>
                <a:spcPct val="115000"/>
              </a:lnSpc>
              <a:spcBef>
                <a:spcPts val="600"/>
              </a:spcBef>
              <a:spcAft>
                <a:spcPts val="0"/>
              </a:spcAft>
              <a:buSzPts val="2100"/>
              <a:buFont typeface="Arial"/>
              <a:buChar char="•"/>
            </a:pPr>
            <a:r>
              <a:rPr lang="en-US" sz="1700">
                <a:solidFill>
                  <a:schemeClr val="dk1"/>
                </a:solidFill>
              </a:rPr>
              <a:t>Knowledge may be either </a:t>
            </a:r>
            <a:r>
              <a:rPr lang="en-US" sz="1700">
                <a:solidFill>
                  <a:srgbClr val="FD8284"/>
                </a:solidFill>
              </a:rPr>
              <a:t>explicit</a:t>
            </a:r>
            <a:r>
              <a:rPr lang="en-US" sz="1700">
                <a:solidFill>
                  <a:schemeClr val="dk1"/>
                </a:solidFill>
              </a:rPr>
              <a:t> (e.g. easy to collect, </a:t>
            </a:r>
            <a:br>
              <a:rPr lang="en-US" sz="1700">
                <a:solidFill>
                  <a:schemeClr val="dk1"/>
                </a:solidFill>
              </a:rPr>
            </a:br>
            <a:r>
              <a:rPr lang="en-US" sz="1700">
                <a:solidFill>
                  <a:schemeClr val="dk1"/>
                </a:solidFill>
              </a:rPr>
              <a:t>distributed either physically or as audio / visual files) or </a:t>
            </a:r>
            <a:br>
              <a:rPr lang="en-US" sz="1700">
                <a:solidFill>
                  <a:schemeClr val="dk1"/>
                </a:solidFill>
              </a:rPr>
            </a:br>
            <a:r>
              <a:rPr lang="en-US" sz="1700">
                <a:solidFill>
                  <a:srgbClr val="FD8284"/>
                </a:solidFill>
              </a:rPr>
              <a:t>tacit</a:t>
            </a:r>
            <a:r>
              <a:rPr lang="en-US" sz="1700">
                <a:solidFill>
                  <a:schemeClr val="dk1"/>
                </a:solidFill>
              </a:rPr>
              <a:t> (e.g. a product of experience).</a:t>
            </a:r>
            <a:endParaRPr sz="1700">
              <a:solidFill>
                <a:schemeClr val="dk1"/>
              </a:solidFill>
            </a:endParaRPr>
          </a:p>
          <a:p>
            <a:pPr indent="0" lvl="0" marL="0" rtl="0" algn="l">
              <a:lnSpc>
                <a:spcPct val="115000"/>
              </a:lnSpc>
              <a:spcBef>
                <a:spcPts val="60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sz="2200">
              <a:solidFill>
                <a:srgbClr val="FD8284"/>
              </a:solidFill>
            </a:endParaRPr>
          </a:p>
          <a:p>
            <a:pPr indent="0" lvl="0" marL="0" rtl="0" algn="l">
              <a:lnSpc>
                <a:spcPct val="115000"/>
              </a:lnSpc>
              <a:spcBef>
                <a:spcPts val="0"/>
              </a:spcBef>
              <a:spcAft>
                <a:spcPts val="0"/>
              </a:spcAft>
              <a:buSzPts val="2100"/>
              <a:buNone/>
            </a:pPr>
            <a:r>
              <a:t/>
            </a:r>
            <a:endParaRPr>
              <a:solidFill>
                <a:srgbClr val="FD8284"/>
              </a:solidFill>
            </a:endParaRPr>
          </a:p>
          <a:p>
            <a:pPr indent="0" lvl="0" marL="0" rtl="0" algn="l">
              <a:lnSpc>
                <a:spcPct val="115000"/>
              </a:lnSpc>
              <a:spcBef>
                <a:spcPts val="0"/>
              </a:spcBef>
              <a:spcAft>
                <a:spcPts val="0"/>
              </a:spcAft>
              <a:buSzPts val="2100"/>
              <a:buNone/>
            </a:pPr>
            <a:r>
              <a:t/>
            </a:r>
            <a:endParaRPr>
              <a:solidFill>
                <a:srgbClr val="FD8284"/>
              </a:solidFill>
            </a:endParaRPr>
          </a:p>
          <a:p>
            <a:pPr indent="0" lvl="0" marL="0" rtl="0" algn="l">
              <a:lnSpc>
                <a:spcPct val="115000"/>
              </a:lnSpc>
              <a:spcBef>
                <a:spcPts val="0"/>
              </a:spcBef>
              <a:spcAft>
                <a:spcPts val="0"/>
              </a:spcAft>
              <a:buSzPts val="2100"/>
              <a:buNone/>
            </a:pPr>
            <a:r>
              <a:t/>
            </a:r>
            <a:endParaRPr>
              <a:solidFill>
                <a:schemeClr val="dk1"/>
              </a:solidFill>
            </a:endParaRPr>
          </a:p>
        </p:txBody>
      </p:sp>
      <p:sp>
        <p:nvSpPr>
          <p:cNvPr id="310" name="Google Shape;310;p24"/>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11" name="Google Shape;311;p24"/>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200" u="none" cap="none" strike="noStrike">
                <a:solidFill>
                  <a:srgbClr val="FD8284"/>
                </a:solidFill>
                <a:latin typeface="Comfortaa"/>
                <a:ea typeface="Comfortaa"/>
                <a:cs typeface="Comfortaa"/>
                <a:sym typeface="Comfortaa"/>
              </a:rPr>
              <a:t>Transferring knowledge…</a:t>
            </a:r>
            <a:endParaRPr b="1" i="0" sz="2200" u="none" cap="none" strike="noStrike">
              <a:solidFill>
                <a:srgbClr val="FD8284"/>
              </a:solidFill>
              <a:latin typeface="Comfortaa"/>
              <a:ea typeface="Comfortaa"/>
              <a:cs typeface="Comfortaa"/>
              <a:sym typeface="Comfortaa"/>
            </a:endParaRPr>
          </a:p>
        </p:txBody>
      </p:sp>
      <p:pic>
        <p:nvPicPr>
          <p:cNvPr id="312" name="Google Shape;312;p2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5"/>
          <p:cNvSpPr txBox="1"/>
          <p:nvPr>
            <p:ph idx="1" type="body"/>
          </p:nvPr>
        </p:nvSpPr>
        <p:spPr>
          <a:xfrm>
            <a:off x="2183905" y="1523127"/>
            <a:ext cx="6063449" cy="2394745"/>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t/>
            </a:r>
            <a:endParaRPr sz="500">
              <a:solidFill>
                <a:srgbClr val="FD8284"/>
              </a:solidFill>
            </a:endParaRPr>
          </a:p>
          <a:p>
            <a:pPr indent="-285750" lvl="0" marL="285750" rtl="0" algn="l">
              <a:lnSpc>
                <a:spcPct val="115000"/>
              </a:lnSpc>
              <a:spcBef>
                <a:spcPts val="0"/>
              </a:spcBef>
              <a:spcAft>
                <a:spcPts val="0"/>
              </a:spcAft>
              <a:buSzPts val="2100"/>
              <a:buFont typeface="Arial"/>
              <a:buChar char="•"/>
            </a:pPr>
            <a:r>
              <a:rPr lang="en-US" sz="1650">
                <a:solidFill>
                  <a:schemeClr val="dk1"/>
                </a:solidFill>
              </a:rPr>
              <a:t>A</a:t>
            </a:r>
            <a:r>
              <a:rPr lang="en-US" sz="1650">
                <a:solidFill>
                  <a:srgbClr val="FD8284"/>
                </a:solidFill>
              </a:rPr>
              <a:t> transfer plan </a:t>
            </a:r>
            <a:r>
              <a:rPr lang="en-US" sz="1650">
                <a:solidFill>
                  <a:schemeClr val="dk1"/>
                </a:solidFill>
              </a:rPr>
              <a:t>is a written or spoken plan for transferring skills and expertise from one professional to another. </a:t>
            </a:r>
            <a:endParaRPr sz="1650">
              <a:solidFill>
                <a:schemeClr val="dk1"/>
              </a:solidFill>
            </a:endParaRPr>
          </a:p>
          <a:p>
            <a:pPr indent="-285750" lvl="0" marL="285750" rtl="0" algn="l">
              <a:lnSpc>
                <a:spcPct val="115000"/>
              </a:lnSpc>
              <a:spcBef>
                <a:spcPts val="0"/>
              </a:spcBef>
              <a:spcAft>
                <a:spcPts val="0"/>
              </a:spcAft>
              <a:buSzPts val="2100"/>
              <a:buFont typeface="Arial"/>
              <a:buChar char="•"/>
            </a:pPr>
            <a:r>
              <a:rPr lang="en-US" sz="1650">
                <a:solidFill>
                  <a:schemeClr val="dk1"/>
                </a:solidFill>
              </a:rPr>
              <a:t>When a team member with special needs joins </a:t>
            </a:r>
            <a:br>
              <a:rPr lang="en-US" sz="1650">
                <a:solidFill>
                  <a:schemeClr val="dk1"/>
                </a:solidFill>
              </a:rPr>
            </a:br>
            <a:r>
              <a:rPr lang="en-US" sz="1650">
                <a:solidFill>
                  <a:schemeClr val="dk1"/>
                </a:solidFill>
              </a:rPr>
              <a:t>the hospitality company, the existing </a:t>
            </a:r>
            <a:r>
              <a:rPr lang="en-US" sz="1650">
                <a:solidFill>
                  <a:srgbClr val="FD8284"/>
                </a:solidFill>
              </a:rPr>
              <a:t>information transfer strategies</a:t>
            </a:r>
            <a:r>
              <a:rPr lang="en-US" sz="1650">
                <a:solidFill>
                  <a:schemeClr val="dk1"/>
                </a:solidFill>
              </a:rPr>
              <a:t> should consider </a:t>
            </a:r>
            <a:r>
              <a:rPr lang="en-US" sz="1650">
                <a:solidFill>
                  <a:srgbClr val="FD8284"/>
                </a:solidFill>
              </a:rPr>
              <a:t>special needs </a:t>
            </a:r>
            <a:r>
              <a:rPr lang="en-US" sz="1650">
                <a:solidFill>
                  <a:schemeClr val="dk1"/>
                </a:solidFill>
              </a:rPr>
              <a:t>people with ADS have to transfer information and close any knowledge gaps</a:t>
            </a:r>
            <a:endParaRPr sz="1650">
              <a:solidFill>
                <a:schemeClr val="dk1"/>
              </a:solidFill>
            </a:endParaRPr>
          </a:p>
        </p:txBody>
      </p:sp>
      <p:sp>
        <p:nvSpPr>
          <p:cNvPr id="318" name="Google Shape;318;p25"/>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19" name="Google Shape;319;p25"/>
          <p:cNvSpPr txBox="1"/>
          <p:nvPr/>
        </p:nvSpPr>
        <p:spPr>
          <a:xfrm>
            <a:off x="1866144" y="356667"/>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How to develop a Knowledge Transfer </a:t>
            </a:r>
            <a:br>
              <a:rPr b="1" i="0" lang="en-US" sz="2100" u="none" cap="none" strike="noStrike">
                <a:solidFill>
                  <a:srgbClr val="FD8284"/>
                </a:solidFill>
                <a:latin typeface="Comfortaa"/>
                <a:ea typeface="Comfortaa"/>
                <a:cs typeface="Comfortaa"/>
                <a:sym typeface="Comfortaa"/>
              </a:rPr>
            </a:br>
            <a:r>
              <a:rPr b="1" i="0" lang="en-US" sz="2100" u="none" cap="none" strike="noStrike">
                <a:solidFill>
                  <a:srgbClr val="FD8284"/>
                </a:solidFill>
                <a:latin typeface="Comfortaa"/>
                <a:ea typeface="Comfortaa"/>
                <a:cs typeface="Comfortaa"/>
                <a:sym typeface="Comfortaa"/>
              </a:rPr>
              <a:t>Plan in a change management process </a:t>
            </a:r>
            <a:br>
              <a:rPr b="1" i="0" lang="en-US" sz="2100" u="none" cap="none" strike="noStrike">
                <a:solidFill>
                  <a:srgbClr val="FD8284"/>
                </a:solidFill>
                <a:latin typeface="Comfortaa"/>
                <a:ea typeface="Comfortaa"/>
                <a:cs typeface="Comfortaa"/>
                <a:sym typeface="Comfortaa"/>
              </a:rPr>
            </a:br>
            <a:r>
              <a:rPr b="1" i="0" lang="en-US" sz="2100" u="none" cap="none" strike="noStrike">
                <a:solidFill>
                  <a:srgbClr val="FD8284"/>
                </a:solidFill>
                <a:latin typeface="Comfortaa"/>
                <a:ea typeface="Comfortaa"/>
                <a:cs typeface="Comfortaa"/>
                <a:sym typeface="Comfortaa"/>
              </a:rPr>
              <a:t>for the involvement of staff with ADS</a:t>
            </a:r>
            <a:endParaRPr b="0" i="0" sz="2100" u="none" cap="none" strike="noStrike">
              <a:solidFill>
                <a:srgbClr val="000000"/>
              </a:solidFill>
              <a:latin typeface="Arial"/>
              <a:ea typeface="Arial"/>
              <a:cs typeface="Arial"/>
              <a:sym typeface="Arial"/>
            </a:endParaRPr>
          </a:p>
        </p:txBody>
      </p:sp>
      <p:pic>
        <p:nvPicPr>
          <p:cNvPr id="320" name="Google Shape;320;p2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26"/>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26" name="Google Shape;326;p26"/>
          <p:cNvSpPr txBox="1"/>
          <p:nvPr/>
        </p:nvSpPr>
        <p:spPr>
          <a:xfrm>
            <a:off x="2398804" y="713600"/>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Steps to develop an information </a:t>
            </a:r>
            <a:endParaRPr b="1" i="0" sz="2100" u="none" cap="none" strike="noStrike">
              <a:solidFill>
                <a:srgbClr val="FD8284"/>
              </a:solidFill>
              <a:latin typeface="Comfortaa"/>
              <a:ea typeface="Comfortaa"/>
              <a:cs typeface="Comfortaa"/>
              <a:sym typeface="Comfortaa"/>
            </a:endParaRPr>
          </a:p>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transfer plan at the workplace</a:t>
            </a:r>
            <a:endParaRPr/>
          </a:p>
        </p:txBody>
      </p:sp>
      <p:sp>
        <p:nvSpPr>
          <p:cNvPr id="327" name="Google Shape;327;p26"/>
          <p:cNvSpPr/>
          <p:nvPr/>
        </p:nvSpPr>
        <p:spPr>
          <a:xfrm>
            <a:off x="2916314" y="1676256"/>
            <a:ext cx="4572000" cy="25060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rgbClr val="F58C8D"/>
              </a:buClr>
              <a:buSzPts val="2100"/>
              <a:buFont typeface="Arial"/>
              <a:buChar char="•"/>
            </a:pPr>
            <a:r>
              <a:rPr b="1" i="0" lang="en-US" sz="1700" u="none" cap="none" strike="noStrike">
                <a:solidFill>
                  <a:schemeClr val="dk1"/>
                </a:solidFill>
                <a:latin typeface="Comfortaa"/>
                <a:ea typeface="Comfortaa"/>
                <a:cs typeface="Comfortaa"/>
                <a:sym typeface="Comfortaa"/>
              </a:rPr>
              <a:t>Identify the people with essential knowledge</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700" u="none" cap="none" strike="noStrike">
                <a:solidFill>
                  <a:schemeClr val="dk1"/>
                </a:solidFill>
                <a:latin typeface="Comfortaa"/>
                <a:ea typeface="Comfortaa"/>
                <a:cs typeface="Comfortaa"/>
                <a:sym typeface="Comfortaa"/>
              </a:rPr>
              <a:t>Capture the important knowledge</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700" u="none" cap="none" strike="noStrike">
                <a:solidFill>
                  <a:schemeClr val="dk1"/>
                </a:solidFill>
                <a:latin typeface="Comfortaa"/>
                <a:ea typeface="Comfortaa"/>
                <a:cs typeface="Comfortaa"/>
                <a:sym typeface="Comfortaa"/>
              </a:rPr>
              <a:t>Store and distribute knowledge</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700" u="none" cap="none" strike="noStrike">
                <a:solidFill>
                  <a:schemeClr val="dk1"/>
                </a:solidFill>
                <a:latin typeface="Comfortaa"/>
                <a:ea typeface="Comfortaa"/>
                <a:cs typeface="Comfortaa"/>
                <a:sym typeface="Comfortaa"/>
              </a:rPr>
              <a:t>Use the knowledge</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700" u="none" cap="none" strike="noStrike">
                <a:solidFill>
                  <a:schemeClr val="dk1"/>
                </a:solidFill>
                <a:latin typeface="Comfortaa"/>
                <a:ea typeface="Comfortaa"/>
                <a:cs typeface="Comfortaa"/>
                <a:sym typeface="Comfortaa"/>
              </a:rPr>
              <a:t>Keep learning and collecting knowledge</a:t>
            </a:r>
            <a:endParaRPr/>
          </a:p>
        </p:txBody>
      </p:sp>
      <p:pic>
        <p:nvPicPr>
          <p:cNvPr id="328" name="Google Shape;328;p2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7"/>
          <p:cNvSpPr txBox="1"/>
          <p:nvPr>
            <p:ph idx="1" type="body"/>
          </p:nvPr>
        </p:nvSpPr>
        <p:spPr>
          <a:xfrm>
            <a:off x="377085" y="1019272"/>
            <a:ext cx="7822223" cy="4173565"/>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200">
                <a:solidFill>
                  <a:srgbClr val="FD8284"/>
                </a:solidFill>
              </a:rPr>
              <a:t>Identify people with essential knowledge: </a:t>
            </a:r>
            <a:endParaRPr sz="1200">
              <a:solidFill>
                <a:srgbClr val="FD8284"/>
              </a:solidFill>
            </a:endParaRPr>
          </a:p>
          <a:p>
            <a:pPr indent="-273050" lvl="0" marL="285750" rtl="0" algn="l">
              <a:lnSpc>
                <a:spcPct val="115000"/>
              </a:lnSpc>
              <a:spcBef>
                <a:spcPts val="600"/>
              </a:spcBef>
              <a:spcAft>
                <a:spcPts val="0"/>
              </a:spcAft>
              <a:buSzPts val="1900"/>
              <a:buFont typeface="Arial"/>
              <a:buChar char="•"/>
            </a:pPr>
            <a:r>
              <a:rPr lang="en-US" sz="1000">
                <a:solidFill>
                  <a:schemeClr val="dk1"/>
                </a:solidFill>
              </a:rPr>
              <a:t>Who holds knowledge that is essential for performing the activities the staff member with ADS has to take care of. Look for the people who they should work with, where they should get information from, who shall they pass information to, etc. </a:t>
            </a:r>
            <a:endParaRPr sz="1900"/>
          </a:p>
          <a:p>
            <a:pPr indent="-273050" lvl="0" marL="285750" rtl="0" algn="l">
              <a:lnSpc>
                <a:spcPct val="115000"/>
              </a:lnSpc>
              <a:spcBef>
                <a:spcPts val="600"/>
              </a:spcBef>
              <a:spcAft>
                <a:spcPts val="0"/>
              </a:spcAft>
              <a:buSzPts val="1900"/>
              <a:buFont typeface="Arial"/>
              <a:buChar char="•"/>
            </a:pPr>
            <a:r>
              <a:rPr lang="en-US" sz="1000">
                <a:solidFill>
                  <a:schemeClr val="dk1"/>
                </a:solidFill>
              </a:rPr>
              <a:t>Whose tasks might not be performed without the work results of the new staff members and vice versa? </a:t>
            </a:r>
            <a:endParaRPr sz="1900"/>
          </a:p>
          <a:p>
            <a:pPr indent="-273050" lvl="0" marL="285750" rtl="0" algn="l">
              <a:lnSpc>
                <a:spcPct val="115000"/>
              </a:lnSpc>
              <a:spcBef>
                <a:spcPts val="600"/>
              </a:spcBef>
              <a:spcAft>
                <a:spcPts val="0"/>
              </a:spcAft>
              <a:buSzPts val="1900"/>
              <a:buFont typeface="Arial"/>
              <a:buChar char="•"/>
            </a:pPr>
            <a:r>
              <a:rPr lang="en-US" sz="1000">
                <a:solidFill>
                  <a:schemeClr val="dk1"/>
                </a:solidFill>
              </a:rPr>
              <a:t>Who has experience with autism forms?</a:t>
            </a:r>
            <a:endParaRPr sz="1900"/>
          </a:p>
          <a:p>
            <a:pPr indent="0" lvl="0" marL="0" rtl="0" algn="l">
              <a:lnSpc>
                <a:spcPct val="115000"/>
              </a:lnSpc>
              <a:spcBef>
                <a:spcPts val="600"/>
              </a:spcBef>
              <a:spcAft>
                <a:spcPts val="0"/>
              </a:spcAft>
              <a:buSzPts val="2100"/>
              <a:buNone/>
            </a:pPr>
            <a:r>
              <a:rPr lang="en-US" sz="1400">
                <a:solidFill>
                  <a:srgbClr val="FD8284"/>
                </a:solidFill>
              </a:rPr>
              <a:t>Capture the important knowledge: </a:t>
            </a:r>
            <a:endParaRPr sz="1900"/>
          </a:p>
          <a:p>
            <a:pPr indent="-273050" lvl="0" marL="285750" rtl="0" algn="l">
              <a:lnSpc>
                <a:spcPct val="115000"/>
              </a:lnSpc>
              <a:spcBef>
                <a:spcPts val="600"/>
              </a:spcBef>
              <a:spcAft>
                <a:spcPts val="0"/>
              </a:spcAft>
              <a:buSzPts val="1900"/>
              <a:buFont typeface="Arial"/>
              <a:buChar char="•"/>
            </a:pPr>
            <a:r>
              <a:rPr lang="en-US" sz="1000">
                <a:solidFill>
                  <a:schemeClr val="dk1"/>
                </a:solidFill>
              </a:rPr>
              <a:t>Provide individuals who possess critical knowledge with incentives to disclose it. Remember the slide about intrinsic and extrinsic motivation. (For instance give them a time slot during meetings to speak). </a:t>
            </a:r>
            <a:endParaRPr sz="1900"/>
          </a:p>
          <a:p>
            <a:pPr indent="-273050" lvl="0" marL="285750" rtl="0" algn="l">
              <a:lnSpc>
                <a:spcPct val="115000"/>
              </a:lnSpc>
              <a:spcBef>
                <a:spcPts val="600"/>
              </a:spcBef>
              <a:spcAft>
                <a:spcPts val="0"/>
              </a:spcAft>
              <a:buSzPts val="1900"/>
              <a:buFont typeface="Arial"/>
              <a:buChar char="•"/>
            </a:pPr>
            <a:r>
              <a:rPr lang="en-US" sz="1000">
                <a:solidFill>
                  <a:schemeClr val="dk1"/>
                </a:solidFill>
              </a:rPr>
              <a:t>Automate the process of collecting and contributing information to knowledge “stores” </a:t>
            </a:r>
            <a:br>
              <a:rPr lang="en-US" sz="1000">
                <a:solidFill>
                  <a:schemeClr val="dk1"/>
                </a:solidFill>
              </a:rPr>
            </a:br>
            <a:r>
              <a:rPr lang="en-US" sz="1000">
                <a:solidFill>
                  <a:schemeClr val="dk1"/>
                </a:solidFill>
              </a:rPr>
              <a:t>(e.g. boxes to hand-in their contributions, or even shared cloud drives/ portals), provide templates/ spreadsheets to make communicating information easier. </a:t>
            </a:r>
            <a:endParaRPr sz="1900"/>
          </a:p>
          <a:p>
            <a:pPr indent="-152400" lvl="0" marL="285750" rtl="0" algn="l">
              <a:lnSpc>
                <a:spcPct val="115000"/>
              </a:lnSpc>
              <a:spcBef>
                <a:spcPts val="600"/>
              </a:spcBef>
              <a:spcAft>
                <a:spcPts val="0"/>
              </a:spcAft>
              <a:buSzPts val="2100"/>
              <a:buFont typeface="Arial"/>
              <a:buNone/>
            </a:pPr>
            <a:r>
              <a:t/>
            </a:r>
            <a:endParaRPr sz="1000">
              <a:solidFill>
                <a:schemeClr val="dk1"/>
              </a:solidFill>
            </a:endParaRPr>
          </a:p>
          <a:p>
            <a:pPr indent="-152400" lvl="0" marL="285750" rtl="0" algn="l">
              <a:lnSpc>
                <a:spcPct val="115000"/>
              </a:lnSpc>
              <a:spcBef>
                <a:spcPts val="600"/>
              </a:spcBef>
              <a:spcAft>
                <a:spcPts val="0"/>
              </a:spcAft>
              <a:buSzPts val="2100"/>
              <a:buFont typeface="Arial"/>
              <a:buNone/>
            </a:pPr>
            <a:r>
              <a:t/>
            </a:r>
            <a:endParaRPr sz="1500">
              <a:solidFill>
                <a:schemeClr val="dk1"/>
              </a:solidFill>
            </a:endParaRPr>
          </a:p>
          <a:p>
            <a:pPr indent="0" lvl="0" marL="0" rtl="0" algn="l">
              <a:lnSpc>
                <a:spcPct val="115000"/>
              </a:lnSpc>
              <a:spcBef>
                <a:spcPts val="600"/>
              </a:spcBef>
              <a:spcAft>
                <a:spcPts val="0"/>
              </a:spcAft>
              <a:buSzPts val="2100"/>
              <a:buNone/>
            </a:pPr>
            <a:r>
              <a:t/>
            </a:r>
            <a:endParaRPr sz="2000">
              <a:solidFill>
                <a:srgbClr val="FD8284"/>
              </a:solidFill>
            </a:endParaRPr>
          </a:p>
          <a:p>
            <a:pPr indent="0" lvl="0" marL="0" rtl="0" algn="l">
              <a:lnSpc>
                <a:spcPct val="115000"/>
              </a:lnSpc>
              <a:spcBef>
                <a:spcPts val="0"/>
              </a:spcBef>
              <a:spcAft>
                <a:spcPts val="0"/>
              </a:spcAft>
              <a:buSzPts val="2100"/>
              <a:buNone/>
            </a:pPr>
            <a:r>
              <a:t/>
            </a:r>
            <a:endParaRPr sz="1900">
              <a:solidFill>
                <a:srgbClr val="FD8284"/>
              </a:solidFill>
            </a:endParaRPr>
          </a:p>
          <a:p>
            <a:pPr indent="0" lvl="0" marL="0" rtl="0" algn="l">
              <a:lnSpc>
                <a:spcPct val="115000"/>
              </a:lnSpc>
              <a:spcBef>
                <a:spcPts val="0"/>
              </a:spcBef>
              <a:spcAft>
                <a:spcPts val="0"/>
              </a:spcAft>
              <a:buSzPts val="2100"/>
              <a:buNone/>
            </a:pPr>
            <a:r>
              <a:t/>
            </a:r>
            <a:endParaRPr sz="1900">
              <a:solidFill>
                <a:srgbClr val="FD8284"/>
              </a:solidFill>
            </a:endParaRPr>
          </a:p>
          <a:p>
            <a:pPr indent="0" lvl="0" marL="0" rtl="0" algn="l">
              <a:lnSpc>
                <a:spcPct val="115000"/>
              </a:lnSpc>
              <a:spcBef>
                <a:spcPts val="0"/>
              </a:spcBef>
              <a:spcAft>
                <a:spcPts val="0"/>
              </a:spcAft>
              <a:buSzPts val="2100"/>
              <a:buNone/>
            </a:pPr>
            <a:r>
              <a:t/>
            </a:r>
            <a:endParaRPr sz="1900">
              <a:solidFill>
                <a:schemeClr val="dk1"/>
              </a:solidFill>
            </a:endParaRPr>
          </a:p>
        </p:txBody>
      </p:sp>
      <p:sp>
        <p:nvSpPr>
          <p:cNvPr id="334" name="Google Shape;334;p27"/>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35" name="Google Shape;335;p27"/>
          <p:cNvSpPr/>
          <p:nvPr/>
        </p:nvSpPr>
        <p:spPr>
          <a:xfrm>
            <a:off x="62146" y="603774"/>
            <a:ext cx="9019713" cy="4154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Steps to develop an information transfer plan at the workplace</a:t>
            </a:r>
            <a:endParaRPr b="1" i="0" sz="2100" u="none" cap="none" strike="noStrike">
              <a:solidFill>
                <a:srgbClr val="FD8284"/>
              </a:solidFill>
              <a:latin typeface="Comfortaa"/>
              <a:ea typeface="Comfortaa"/>
              <a:cs typeface="Comfortaa"/>
              <a:sym typeface="Comfortaa"/>
            </a:endParaRPr>
          </a:p>
        </p:txBody>
      </p:sp>
      <p:pic>
        <p:nvPicPr>
          <p:cNvPr id="336" name="Google Shape;336;p2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28"/>
          <p:cNvSpPr txBox="1"/>
          <p:nvPr>
            <p:ph idx="1" type="body"/>
          </p:nvPr>
        </p:nvSpPr>
        <p:spPr>
          <a:xfrm>
            <a:off x="572435" y="901227"/>
            <a:ext cx="7630271" cy="4173565"/>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2100"/>
              <a:buNone/>
            </a:pPr>
            <a:r>
              <a:rPr lang="en-US" sz="1187">
                <a:solidFill>
                  <a:srgbClr val="FD8284"/>
                </a:solidFill>
              </a:rPr>
              <a:t>Store and distribute knowledge:</a:t>
            </a:r>
            <a:endParaRPr sz="1742"/>
          </a:p>
          <a:p>
            <a:pPr indent="-273050" lvl="0" marL="285750" rtl="0" algn="l">
              <a:lnSpc>
                <a:spcPct val="95000"/>
              </a:lnSpc>
              <a:spcBef>
                <a:spcPts val="600"/>
              </a:spcBef>
              <a:spcAft>
                <a:spcPts val="0"/>
              </a:spcAft>
              <a:buSzPts val="1900"/>
              <a:buFont typeface="Arial"/>
              <a:buChar char="•"/>
            </a:pPr>
            <a:r>
              <a:rPr lang="en-US" sz="1002">
                <a:solidFill>
                  <a:schemeClr val="dk1"/>
                </a:solidFill>
              </a:rPr>
              <a:t>Do it in a well-organised, easily-accessible manner and make knowledge available in multiple formats. </a:t>
            </a:r>
            <a:endParaRPr sz="1002">
              <a:solidFill>
                <a:schemeClr val="dk1"/>
              </a:solidFill>
            </a:endParaRPr>
          </a:p>
          <a:p>
            <a:pPr indent="-273050" lvl="0" marL="285750" rtl="0" algn="l">
              <a:lnSpc>
                <a:spcPct val="95000"/>
              </a:lnSpc>
              <a:spcBef>
                <a:spcPts val="600"/>
              </a:spcBef>
              <a:spcAft>
                <a:spcPts val="0"/>
              </a:spcAft>
              <a:buSzPts val="1900"/>
              <a:buFont typeface="Arial"/>
              <a:buChar char="•"/>
            </a:pPr>
            <a:r>
              <a:rPr lang="en-US" sz="1002">
                <a:solidFill>
                  <a:schemeClr val="dk1"/>
                </a:solidFill>
              </a:rPr>
              <a:t>Use channels that are best for your staff with special needs (e.g. digital, person-to-person transfers, infographics, charts and other visual documentation format).</a:t>
            </a:r>
            <a:endParaRPr sz="1002">
              <a:solidFill>
                <a:schemeClr val="dk1"/>
              </a:solidFill>
            </a:endParaRPr>
          </a:p>
          <a:p>
            <a:pPr indent="0" lvl="0" marL="0" rtl="0" algn="l">
              <a:lnSpc>
                <a:spcPct val="95000"/>
              </a:lnSpc>
              <a:spcBef>
                <a:spcPts val="600"/>
              </a:spcBef>
              <a:spcAft>
                <a:spcPts val="0"/>
              </a:spcAft>
              <a:buSzPts val="2100"/>
              <a:buNone/>
            </a:pPr>
            <a:r>
              <a:rPr lang="en-US" sz="1187">
                <a:solidFill>
                  <a:srgbClr val="FD8284"/>
                </a:solidFill>
              </a:rPr>
              <a:t>Use the knowledge: </a:t>
            </a:r>
            <a:endParaRPr sz="1187">
              <a:solidFill>
                <a:srgbClr val="FD8284"/>
              </a:solidFill>
            </a:endParaRPr>
          </a:p>
          <a:p>
            <a:pPr indent="-273050" lvl="0" marL="285750" rtl="0" algn="l">
              <a:lnSpc>
                <a:spcPct val="105000"/>
              </a:lnSpc>
              <a:spcBef>
                <a:spcPts val="600"/>
              </a:spcBef>
              <a:spcAft>
                <a:spcPts val="0"/>
              </a:spcAft>
              <a:buSzPts val="1900"/>
              <a:buFont typeface="Arial"/>
              <a:buChar char="•"/>
            </a:pPr>
            <a:r>
              <a:rPr lang="en-US" sz="1002">
                <a:solidFill>
                  <a:schemeClr val="dk1"/>
                </a:solidFill>
              </a:rPr>
              <a:t>Set an example using the collected knowledge to encourage others in the organisation to follow. </a:t>
            </a:r>
            <a:endParaRPr sz="1742"/>
          </a:p>
          <a:p>
            <a:pPr indent="-273050" lvl="0" marL="285750" rtl="0" algn="l">
              <a:lnSpc>
                <a:spcPct val="105000"/>
              </a:lnSpc>
              <a:spcBef>
                <a:spcPts val="600"/>
              </a:spcBef>
              <a:spcAft>
                <a:spcPts val="0"/>
              </a:spcAft>
              <a:buSzPts val="1900"/>
              <a:buFont typeface="Arial"/>
              <a:buChar char="•"/>
            </a:pPr>
            <a:r>
              <a:rPr lang="en-US" sz="1002">
                <a:solidFill>
                  <a:schemeClr val="dk1"/>
                </a:solidFill>
              </a:rPr>
              <a:t>Hold training sessions to help people understand how to best use your knowledge repository, to address and inform colleagues with special needs (e.g. use the HOST game).</a:t>
            </a:r>
            <a:endParaRPr sz="1742"/>
          </a:p>
          <a:p>
            <a:pPr indent="0" lvl="0" marL="0" rtl="0" algn="l">
              <a:lnSpc>
                <a:spcPct val="95000"/>
              </a:lnSpc>
              <a:spcBef>
                <a:spcPts val="600"/>
              </a:spcBef>
              <a:spcAft>
                <a:spcPts val="0"/>
              </a:spcAft>
              <a:buSzPts val="2100"/>
              <a:buNone/>
            </a:pPr>
            <a:r>
              <a:rPr lang="en-US" sz="1187">
                <a:solidFill>
                  <a:srgbClr val="FD8284"/>
                </a:solidFill>
              </a:rPr>
              <a:t>Keep learning and collecting knowledge: </a:t>
            </a:r>
            <a:endParaRPr sz="1742"/>
          </a:p>
          <a:p>
            <a:pPr indent="-273050" lvl="0" marL="285750" rtl="0" algn="l">
              <a:lnSpc>
                <a:spcPct val="95000"/>
              </a:lnSpc>
              <a:spcBef>
                <a:spcPts val="600"/>
              </a:spcBef>
              <a:spcAft>
                <a:spcPts val="0"/>
              </a:spcAft>
              <a:buSzPts val="1900"/>
              <a:buFont typeface="Arial"/>
              <a:buChar char="•"/>
            </a:pPr>
            <a:r>
              <a:rPr lang="en-US" sz="1002">
                <a:solidFill>
                  <a:schemeClr val="dk1"/>
                </a:solidFill>
              </a:rPr>
              <a:t>Add external knowledge from experts.</a:t>
            </a:r>
            <a:endParaRPr sz="1742"/>
          </a:p>
          <a:p>
            <a:pPr indent="-273050" lvl="0" marL="285750" rtl="0" algn="l">
              <a:lnSpc>
                <a:spcPct val="95000"/>
              </a:lnSpc>
              <a:spcBef>
                <a:spcPts val="600"/>
              </a:spcBef>
              <a:spcAft>
                <a:spcPts val="0"/>
              </a:spcAft>
              <a:buSzPts val="1900"/>
              <a:buFont typeface="Arial"/>
              <a:buChar char="•"/>
            </a:pPr>
            <a:r>
              <a:rPr lang="en-US" sz="1002">
                <a:solidFill>
                  <a:schemeClr val="dk1"/>
                </a:solidFill>
              </a:rPr>
              <a:t>Hold brainstorming meetings to solve any challenges along </a:t>
            </a:r>
            <a:br>
              <a:rPr lang="en-US" sz="1002">
                <a:solidFill>
                  <a:schemeClr val="dk1"/>
                </a:solidFill>
              </a:rPr>
            </a:br>
            <a:r>
              <a:rPr lang="en-US" sz="1002">
                <a:solidFill>
                  <a:schemeClr val="dk1"/>
                </a:solidFill>
              </a:rPr>
              <a:t>the change management process. </a:t>
            </a:r>
            <a:endParaRPr sz="1742"/>
          </a:p>
          <a:p>
            <a:pPr indent="-273050" lvl="0" marL="285750" rtl="0" algn="l">
              <a:lnSpc>
                <a:spcPct val="95000"/>
              </a:lnSpc>
              <a:spcBef>
                <a:spcPts val="600"/>
              </a:spcBef>
              <a:spcAft>
                <a:spcPts val="0"/>
              </a:spcAft>
              <a:buSzPts val="1900"/>
              <a:buFont typeface="Arial"/>
              <a:buChar char="•"/>
            </a:pPr>
            <a:r>
              <a:rPr lang="en-US" sz="1002">
                <a:solidFill>
                  <a:schemeClr val="dk1"/>
                </a:solidFill>
              </a:rPr>
              <a:t>Over time, continue maintaining and updating the information and knowledge repository plan for collecting knowledge to make it part of the organisational culture. </a:t>
            </a:r>
            <a:endParaRPr sz="1742"/>
          </a:p>
          <a:p>
            <a:pPr indent="-152400" lvl="0" marL="285750" rtl="0" algn="l">
              <a:lnSpc>
                <a:spcPct val="105000"/>
              </a:lnSpc>
              <a:spcBef>
                <a:spcPts val="600"/>
              </a:spcBef>
              <a:spcAft>
                <a:spcPts val="0"/>
              </a:spcAft>
              <a:buSzPts val="2100"/>
              <a:buFont typeface="Arial"/>
              <a:buNone/>
            </a:pPr>
            <a:r>
              <a:t/>
            </a:r>
            <a:endParaRPr sz="817">
              <a:solidFill>
                <a:schemeClr val="dk1"/>
              </a:solidFill>
            </a:endParaRPr>
          </a:p>
          <a:p>
            <a:pPr indent="0" lvl="0" marL="0" rtl="0" algn="l">
              <a:lnSpc>
                <a:spcPct val="95000"/>
              </a:lnSpc>
              <a:spcBef>
                <a:spcPts val="600"/>
              </a:spcBef>
              <a:spcAft>
                <a:spcPts val="0"/>
              </a:spcAft>
              <a:buSzPts val="2100"/>
              <a:buNone/>
            </a:pPr>
            <a:r>
              <a:t/>
            </a:r>
            <a:endParaRPr sz="1372">
              <a:solidFill>
                <a:schemeClr val="dk1"/>
              </a:solidFill>
            </a:endParaRPr>
          </a:p>
          <a:p>
            <a:pPr indent="-152400" lvl="0" marL="285750" rtl="0" algn="l">
              <a:lnSpc>
                <a:spcPct val="95000"/>
              </a:lnSpc>
              <a:spcBef>
                <a:spcPts val="600"/>
              </a:spcBef>
              <a:spcAft>
                <a:spcPts val="0"/>
              </a:spcAft>
              <a:buSzPts val="2100"/>
              <a:buFont typeface="Arial"/>
              <a:buNone/>
            </a:pPr>
            <a:r>
              <a:t/>
            </a:r>
            <a:endParaRPr sz="1372">
              <a:solidFill>
                <a:schemeClr val="dk1"/>
              </a:solidFill>
            </a:endParaRPr>
          </a:p>
          <a:p>
            <a:pPr indent="0" lvl="0" marL="0" rtl="0" algn="l">
              <a:lnSpc>
                <a:spcPct val="95000"/>
              </a:lnSpc>
              <a:spcBef>
                <a:spcPts val="600"/>
              </a:spcBef>
              <a:spcAft>
                <a:spcPts val="0"/>
              </a:spcAft>
              <a:buSzPts val="2100"/>
              <a:buNone/>
            </a:pPr>
            <a:r>
              <a:t/>
            </a:r>
            <a:endParaRPr sz="1835">
              <a:solidFill>
                <a:srgbClr val="FD8284"/>
              </a:solidFill>
            </a:endParaRPr>
          </a:p>
          <a:p>
            <a:pPr indent="0" lvl="0" marL="0" rtl="0" algn="l">
              <a:lnSpc>
                <a:spcPct val="95000"/>
              </a:lnSpc>
              <a:spcBef>
                <a:spcPts val="0"/>
              </a:spcBef>
              <a:spcAft>
                <a:spcPts val="0"/>
              </a:spcAft>
              <a:buSzPts val="2100"/>
              <a:buNone/>
            </a:pPr>
            <a:r>
              <a:t/>
            </a:r>
            <a:endParaRPr sz="1742">
              <a:solidFill>
                <a:srgbClr val="FD8284"/>
              </a:solidFill>
            </a:endParaRPr>
          </a:p>
          <a:p>
            <a:pPr indent="0" lvl="0" marL="0" rtl="0" algn="l">
              <a:lnSpc>
                <a:spcPct val="95000"/>
              </a:lnSpc>
              <a:spcBef>
                <a:spcPts val="0"/>
              </a:spcBef>
              <a:spcAft>
                <a:spcPts val="0"/>
              </a:spcAft>
              <a:buSzPts val="2100"/>
              <a:buNone/>
            </a:pPr>
            <a:r>
              <a:t/>
            </a:r>
            <a:endParaRPr sz="1742">
              <a:solidFill>
                <a:srgbClr val="FD8284"/>
              </a:solidFill>
            </a:endParaRPr>
          </a:p>
          <a:p>
            <a:pPr indent="0" lvl="0" marL="0" rtl="0" algn="l">
              <a:lnSpc>
                <a:spcPct val="95000"/>
              </a:lnSpc>
              <a:spcBef>
                <a:spcPts val="0"/>
              </a:spcBef>
              <a:spcAft>
                <a:spcPts val="0"/>
              </a:spcAft>
              <a:buSzPts val="2100"/>
              <a:buNone/>
            </a:pPr>
            <a:r>
              <a:t/>
            </a:r>
            <a:endParaRPr sz="1742">
              <a:solidFill>
                <a:schemeClr val="dk1"/>
              </a:solidFill>
            </a:endParaRPr>
          </a:p>
        </p:txBody>
      </p:sp>
      <p:sp>
        <p:nvSpPr>
          <p:cNvPr id="342" name="Google Shape;342;p28"/>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43" name="Google Shape;343;p28"/>
          <p:cNvSpPr/>
          <p:nvPr/>
        </p:nvSpPr>
        <p:spPr>
          <a:xfrm>
            <a:off x="62146" y="568262"/>
            <a:ext cx="9019713" cy="4154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Steps to develop an information transfer plan at the workplace</a:t>
            </a:r>
            <a:endParaRPr b="1" i="0" sz="2100" u="none" cap="none" strike="noStrike">
              <a:solidFill>
                <a:srgbClr val="FD8284"/>
              </a:solidFill>
              <a:latin typeface="Comfortaa"/>
              <a:ea typeface="Comfortaa"/>
              <a:cs typeface="Comfortaa"/>
              <a:sym typeface="Comfortaa"/>
            </a:endParaRPr>
          </a:p>
        </p:txBody>
      </p:sp>
      <p:pic>
        <p:nvPicPr>
          <p:cNvPr id="344" name="Google Shape;344;p2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29"/>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50" name="Google Shape;350;p29"/>
          <p:cNvSpPr txBox="1"/>
          <p:nvPr/>
        </p:nvSpPr>
        <p:spPr>
          <a:xfrm>
            <a:off x="1835078" y="305221"/>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US" sz="2600" u="none" cap="none" strike="noStrike">
                <a:solidFill>
                  <a:srgbClr val="FD8284"/>
                </a:solidFill>
                <a:latin typeface="Comfortaa"/>
                <a:ea typeface="Comfortaa"/>
                <a:cs typeface="Comfortaa"/>
                <a:sym typeface="Comfortaa"/>
              </a:rPr>
              <a:t>Resource Management for the </a:t>
            </a:r>
            <a:br>
              <a:rPr b="1" i="0" lang="en-US" sz="2600" u="none" cap="none" strike="noStrike">
                <a:solidFill>
                  <a:srgbClr val="FD8284"/>
                </a:solidFill>
                <a:latin typeface="Comfortaa"/>
                <a:ea typeface="Comfortaa"/>
                <a:cs typeface="Comfortaa"/>
                <a:sym typeface="Comfortaa"/>
              </a:rPr>
            </a:br>
            <a:r>
              <a:rPr b="1" i="0" lang="en-US" sz="2600" u="none" cap="none" strike="noStrike">
                <a:solidFill>
                  <a:srgbClr val="FD8284"/>
                </a:solidFill>
                <a:latin typeface="Comfortaa"/>
                <a:ea typeface="Comfortaa"/>
                <a:cs typeface="Comfortaa"/>
                <a:sym typeface="Comfortaa"/>
              </a:rPr>
              <a:t>intended Change Management</a:t>
            </a:r>
            <a:endParaRPr b="1" i="0" sz="2600" u="none" cap="none" strike="noStrike">
              <a:solidFill>
                <a:srgbClr val="FD8284"/>
              </a:solidFill>
              <a:latin typeface="Comfortaa"/>
              <a:ea typeface="Comfortaa"/>
              <a:cs typeface="Comfortaa"/>
              <a:sym typeface="Comfortaa"/>
            </a:endParaRPr>
          </a:p>
        </p:txBody>
      </p:sp>
      <p:sp>
        <p:nvSpPr>
          <p:cNvPr id="351" name="Google Shape;351;p29"/>
          <p:cNvSpPr/>
          <p:nvPr/>
        </p:nvSpPr>
        <p:spPr>
          <a:xfrm>
            <a:off x="2114717" y="1366972"/>
            <a:ext cx="6026103" cy="2874248"/>
          </a:xfrm>
          <a:prstGeom prst="rect">
            <a:avLst/>
          </a:prstGeom>
          <a:noFill/>
          <a:ln>
            <a:noFill/>
          </a:ln>
        </p:spPr>
        <p:txBody>
          <a:bodyPr anchorCtr="0" anchor="t" bIns="45700" lIns="91425" spcFirstLastPara="1" rIns="91425" wrap="square" tIns="45700">
            <a:spAutoFit/>
          </a:bodyPr>
          <a:lstStyle/>
          <a:p>
            <a:pPr indent="-285750" lvl="0" marL="285750" marR="0" rtl="0" algn="l">
              <a:lnSpc>
                <a:spcPct val="115000"/>
              </a:lnSpc>
              <a:spcBef>
                <a:spcPts val="0"/>
              </a:spcBef>
              <a:spcAft>
                <a:spcPts val="0"/>
              </a:spcAft>
              <a:buClr>
                <a:srgbClr val="F58C8D"/>
              </a:buClr>
              <a:buSzPts val="2100"/>
              <a:buFont typeface="Arial"/>
              <a:buChar char="•"/>
            </a:pPr>
            <a:r>
              <a:rPr b="1" i="0" lang="en-US" sz="1650" u="none" cap="none" strike="noStrike">
                <a:solidFill>
                  <a:srgbClr val="FD8284"/>
                </a:solidFill>
                <a:latin typeface="Comfortaa"/>
                <a:ea typeface="Comfortaa"/>
                <a:cs typeface="Comfortaa"/>
                <a:sym typeface="Comfortaa"/>
              </a:rPr>
              <a:t>Resource management </a:t>
            </a:r>
            <a:r>
              <a:rPr b="1" i="0" lang="en-US" sz="1650" u="none" cap="none" strike="noStrike">
                <a:solidFill>
                  <a:schemeClr val="dk1"/>
                </a:solidFill>
                <a:latin typeface="Comfortaa"/>
                <a:ea typeface="Comfortaa"/>
                <a:cs typeface="Comfortaa"/>
                <a:sym typeface="Comfortaa"/>
              </a:rPr>
              <a:t>is the practice of planning, scheduling, and allocating people, money, and technology to a project/ programme. </a:t>
            </a:r>
            <a:endParaRPr b="1" i="0" sz="1650" u="none" cap="none" strike="noStrike">
              <a:solidFill>
                <a:schemeClr val="dk1"/>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650" u="none" cap="none" strike="noStrike">
                <a:solidFill>
                  <a:schemeClr val="dk1"/>
                </a:solidFill>
                <a:latin typeface="Comfortaa"/>
                <a:ea typeface="Comfortaa"/>
                <a:cs typeface="Comfortaa"/>
                <a:sym typeface="Comfortaa"/>
              </a:rPr>
              <a:t>It’s the process of allocating resources to achieve the greatest organisational value: Good resource management results in the right resources being available at the right time, for the right work. </a:t>
            </a:r>
            <a:endParaRPr b="1" i="0" sz="1650" u="none" cap="none" strike="noStrike">
              <a:solidFill>
                <a:schemeClr val="dk1"/>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650" u="none" cap="none" strike="noStrike">
                <a:solidFill>
                  <a:srgbClr val="FD8284"/>
                </a:solidFill>
                <a:latin typeface="Comfortaa"/>
                <a:ea typeface="Comfortaa"/>
                <a:cs typeface="Comfortaa"/>
                <a:sym typeface="Comfortaa"/>
              </a:rPr>
              <a:t>Resources</a:t>
            </a:r>
            <a:r>
              <a:rPr b="1" i="0" lang="en-US" sz="1650" u="none" cap="none" strike="noStrike">
                <a:solidFill>
                  <a:schemeClr val="dk1"/>
                </a:solidFill>
                <a:latin typeface="Comfortaa"/>
                <a:ea typeface="Comfortaa"/>
                <a:cs typeface="Comfortaa"/>
                <a:sym typeface="Comfortaa"/>
              </a:rPr>
              <a:t> are finances, staff, physical </a:t>
            </a:r>
            <a:br>
              <a:rPr b="1" i="0" lang="en-US" sz="1650" u="none" cap="none" strike="noStrike">
                <a:solidFill>
                  <a:schemeClr val="dk1"/>
                </a:solidFill>
                <a:latin typeface="Comfortaa"/>
                <a:ea typeface="Comfortaa"/>
                <a:cs typeface="Comfortaa"/>
                <a:sym typeface="Comfortaa"/>
              </a:rPr>
            </a:br>
            <a:r>
              <a:rPr b="1" i="0" lang="en-US" sz="1650" u="none" cap="none" strike="noStrike">
                <a:solidFill>
                  <a:schemeClr val="dk1"/>
                </a:solidFill>
                <a:latin typeface="Comfortaa"/>
                <a:ea typeface="Comfortaa"/>
                <a:cs typeface="Comfortaa"/>
                <a:sym typeface="Comfortaa"/>
              </a:rPr>
              <a:t>space, equipment, technology, and time. </a:t>
            </a:r>
            <a:endParaRPr/>
          </a:p>
        </p:txBody>
      </p:sp>
      <p:pic>
        <p:nvPicPr>
          <p:cNvPr id="352" name="Google Shape;352;p2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3"/>
          <p:cNvSpPr txBox="1"/>
          <p:nvPr>
            <p:ph idx="1" type="body"/>
          </p:nvPr>
        </p:nvSpPr>
        <p:spPr>
          <a:xfrm>
            <a:off x="2834625" y="580950"/>
            <a:ext cx="5898000" cy="42624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2100"/>
              <a:buNone/>
            </a:pPr>
            <a:r>
              <a:t/>
            </a:r>
            <a:endParaRPr sz="1300">
              <a:latin typeface="Calibri"/>
              <a:ea typeface="Calibri"/>
              <a:cs typeface="Calibri"/>
              <a:sym typeface="Calibri"/>
            </a:endParaRPr>
          </a:p>
          <a:p>
            <a:pPr indent="0" lvl="0" marL="0" rtl="0" algn="ctr">
              <a:lnSpc>
                <a:spcPct val="150000"/>
              </a:lnSpc>
              <a:spcBef>
                <a:spcPts val="0"/>
              </a:spcBef>
              <a:spcAft>
                <a:spcPts val="0"/>
              </a:spcAft>
              <a:buSzPts val="2100"/>
              <a:buNone/>
            </a:pPr>
            <a:r>
              <a:rPr lang="en-US" sz="1200">
                <a:latin typeface="Comfortaa"/>
                <a:ea typeface="Comfortaa"/>
                <a:cs typeface="Comfortaa"/>
                <a:sym typeface="Comfortaa"/>
              </a:rPr>
              <a:t>Module Change Management </a:t>
            </a:r>
            <a:r>
              <a:rPr lang="en-US" sz="1200"/>
              <a:t>—</a:t>
            </a:r>
            <a:r>
              <a:rPr lang="en-US" sz="1200">
                <a:latin typeface="Comfortaa"/>
                <a:ea typeface="Comfortaa"/>
                <a:cs typeface="Comfortaa"/>
                <a:sym typeface="Comfortaa"/>
              </a:rPr>
              <a:t>  Aims</a:t>
            </a:r>
            <a:endParaRPr sz="1200">
              <a:latin typeface="Comfortaa"/>
              <a:ea typeface="Comfortaa"/>
              <a:cs typeface="Comfortaa"/>
              <a:sym typeface="Comfortaa"/>
            </a:endParaRPr>
          </a:p>
          <a:p>
            <a:pPr indent="0" lvl="0" marL="0" rtl="0" algn="l">
              <a:lnSpc>
                <a:spcPct val="150000"/>
              </a:lnSpc>
              <a:spcBef>
                <a:spcPts val="0"/>
              </a:spcBef>
              <a:spcAft>
                <a:spcPts val="0"/>
              </a:spcAft>
              <a:buSzPts val="2100"/>
              <a:buNone/>
            </a:pPr>
            <a:r>
              <a:rPr lang="en-US" sz="1200"/>
              <a:t>This module wants to provide an introduction to the topic of ‘change management’ in companies/organisations and clarify questions like “What is change management” and “how can it be efficiently implemented </a:t>
            </a:r>
            <a:r>
              <a:rPr lang="en-US" sz="1200"/>
              <a:t>—</a:t>
            </a:r>
            <a:r>
              <a:rPr lang="en-US" sz="1200"/>
              <a:t> especially when employees/colleagues have </a:t>
            </a:r>
            <a:r>
              <a:rPr lang="en-US" sz="1200"/>
              <a:t>autism</a:t>
            </a:r>
            <a:r>
              <a:rPr lang="en-US" sz="1200"/>
              <a:t>?” </a:t>
            </a:r>
            <a:endParaRPr sz="2200"/>
          </a:p>
          <a:p>
            <a:pPr indent="0" lvl="0" marL="0" rtl="0" algn="l">
              <a:lnSpc>
                <a:spcPct val="150000"/>
              </a:lnSpc>
              <a:spcBef>
                <a:spcPts val="0"/>
              </a:spcBef>
              <a:spcAft>
                <a:spcPts val="0"/>
              </a:spcAft>
              <a:buSzPts val="2100"/>
              <a:buNone/>
            </a:pPr>
            <a:r>
              <a:rPr lang="en-US" sz="1200"/>
              <a:t>The following learning objectives are the guiding principles to answer these specific situations:</a:t>
            </a:r>
            <a:endParaRPr sz="1200"/>
          </a:p>
          <a:p>
            <a:pPr indent="0" lvl="0" marL="0" rtl="0" algn="ctr">
              <a:lnSpc>
                <a:spcPct val="150000"/>
              </a:lnSpc>
              <a:spcBef>
                <a:spcPts val="0"/>
              </a:spcBef>
              <a:spcAft>
                <a:spcPts val="0"/>
              </a:spcAft>
              <a:buSzPts val="2100"/>
              <a:buNone/>
            </a:pPr>
            <a:r>
              <a:rPr lang="en-US" sz="1200"/>
              <a:t>Learning Outcomes</a:t>
            </a:r>
            <a:endParaRPr sz="2200"/>
          </a:p>
          <a:p>
            <a:pPr indent="0" lvl="0" marL="457200" rtl="0" algn="l">
              <a:lnSpc>
                <a:spcPct val="150000"/>
              </a:lnSpc>
              <a:spcBef>
                <a:spcPts val="0"/>
              </a:spcBef>
              <a:spcAft>
                <a:spcPts val="0"/>
              </a:spcAft>
              <a:buNone/>
            </a:pPr>
            <a:r>
              <a:rPr lang="en-US" sz="1200"/>
              <a:t>Get to know practicable change management models, tools and techniques</a:t>
            </a:r>
            <a:endParaRPr sz="2200"/>
          </a:p>
          <a:p>
            <a:pPr indent="0" lvl="0" marL="457200" rtl="0" algn="l">
              <a:lnSpc>
                <a:spcPct val="150000"/>
              </a:lnSpc>
              <a:spcBef>
                <a:spcPts val="0"/>
              </a:spcBef>
              <a:spcAft>
                <a:spcPts val="0"/>
              </a:spcAft>
              <a:buNone/>
            </a:pPr>
            <a:r>
              <a:rPr lang="en-US" sz="1200"/>
              <a:t>Learn about how to motivate and lead staff to take necessary action</a:t>
            </a:r>
            <a:endParaRPr sz="2200"/>
          </a:p>
          <a:p>
            <a:pPr indent="0" lvl="0" marL="457200" rtl="0" algn="l">
              <a:lnSpc>
                <a:spcPct val="150000"/>
              </a:lnSpc>
              <a:spcBef>
                <a:spcPts val="0"/>
              </a:spcBef>
              <a:spcAft>
                <a:spcPts val="0"/>
              </a:spcAft>
              <a:buNone/>
            </a:pPr>
            <a:r>
              <a:rPr lang="en-US" sz="1200"/>
              <a:t>Get empowered to actively and sustainably implement necessary measures</a:t>
            </a:r>
            <a:endParaRPr sz="1300">
              <a:latin typeface="Calibri"/>
              <a:ea typeface="Calibri"/>
              <a:cs typeface="Calibri"/>
              <a:sym typeface="Calibri"/>
            </a:endParaRPr>
          </a:p>
        </p:txBody>
      </p:sp>
      <p:sp>
        <p:nvSpPr>
          <p:cNvPr id="138" name="Google Shape;138;p3"/>
          <p:cNvSpPr/>
          <p:nvPr/>
        </p:nvSpPr>
        <p:spPr>
          <a:xfrm>
            <a:off x="3201218" y="62262"/>
            <a:ext cx="2866490" cy="351315"/>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139" name="Google Shape;139;p3"/>
          <p:cNvPicPr preferRelativeResize="0"/>
          <p:nvPr/>
        </p:nvPicPr>
        <p:blipFill rotWithShape="1">
          <a:blip r:embed="rId3">
            <a:alphaModFix/>
          </a:blip>
          <a:srcRect b="0" l="0" r="0" t="0"/>
          <a:stretch/>
        </p:blipFill>
        <p:spPr>
          <a:xfrm>
            <a:off x="-635277" y="413577"/>
            <a:ext cx="4078664" cy="3145411"/>
          </a:xfrm>
          <a:prstGeom prst="rect">
            <a:avLst/>
          </a:prstGeom>
          <a:noFill/>
          <a:ln>
            <a:noFill/>
          </a:ln>
        </p:spPr>
      </p:pic>
      <p:pic>
        <p:nvPicPr>
          <p:cNvPr id="140" name="Google Shape;140;p3"/>
          <p:cNvPicPr preferRelativeResize="0"/>
          <p:nvPr/>
        </p:nvPicPr>
        <p:blipFill rotWithShape="1">
          <a:blip r:embed="rId4">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30"/>
          <p:cNvSpPr txBox="1"/>
          <p:nvPr>
            <p:ph idx="1" type="body"/>
          </p:nvPr>
        </p:nvSpPr>
        <p:spPr>
          <a:xfrm>
            <a:off x="615868" y="1307342"/>
            <a:ext cx="7445054" cy="3539857"/>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85"/>
              <a:buNone/>
            </a:pPr>
            <a:r>
              <a:rPr lang="en-US" sz="1490">
                <a:solidFill>
                  <a:schemeClr val="dk1"/>
                </a:solidFill>
              </a:rPr>
              <a:t>When you have new staff with </a:t>
            </a:r>
            <a:r>
              <a:rPr lang="en-US" sz="1490"/>
              <a:t>autism</a:t>
            </a:r>
            <a:r>
              <a:rPr lang="en-US" sz="1490">
                <a:solidFill>
                  <a:schemeClr val="dk1"/>
                </a:solidFill>
              </a:rPr>
              <a:t> to involve in your team, you need to plan and know what specific resources will be required to welcome, include and involve them well in your team. </a:t>
            </a:r>
            <a:endParaRPr sz="1490">
              <a:solidFill>
                <a:schemeClr val="dk1"/>
              </a:solidFill>
            </a:endParaRPr>
          </a:p>
          <a:p>
            <a:pPr indent="0" lvl="0" marL="0" rtl="0" algn="l">
              <a:lnSpc>
                <a:spcPct val="95000"/>
              </a:lnSpc>
              <a:spcBef>
                <a:spcPts val="600"/>
              </a:spcBef>
              <a:spcAft>
                <a:spcPts val="0"/>
              </a:spcAft>
              <a:buSzPts val="1785"/>
              <a:buNone/>
            </a:pPr>
            <a:r>
              <a:rPr lang="en-US" sz="1490">
                <a:solidFill>
                  <a:schemeClr val="dk1"/>
                </a:solidFill>
              </a:rPr>
              <a:t>Determining your resource requirements is the </a:t>
            </a:r>
            <a:r>
              <a:rPr lang="en-US" sz="1490">
                <a:solidFill>
                  <a:srgbClr val="FD8284"/>
                </a:solidFill>
              </a:rPr>
              <a:t>first stage</a:t>
            </a:r>
            <a:r>
              <a:rPr lang="en-US" sz="1490">
                <a:solidFill>
                  <a:schemeClr val="dk1"/>
                </a:solidFill>
              </a:rPr>
              <a:t>.</a:t>
            </a:r>
            <a:endParaRPr sz="2085"/>
          </a:p>
          <a:p>
            <a:pPr indent="0" lvl="0" marL="0" rtl="0" algn="l">
              <a:lnSpc>
                <a:spcPct val="95000"/>
              </a:lnSpc>
              <a:spcBef>
                <a:spcPts val="600"/>
              </a:spcBef>
              <a:spcAft>
                <a:spcPts val="0"/>
              </a:spcAft>
              <a:buSzPts val="1785"/>
              <a:buNone/>
            </a:pPr>
            <a:r>
              <a:rPr lang="en-US" sz="1490">
                <a:solidFill>
                  <a:srgbClr val="FD8284"/>
                </a:solidFill>
              </a:rPr>
              <a:t>Second stage: </a:t>
            </a:r>
            <a:endParaRPr sz="2085"/>
          </a:p>
          <a:p>
            <a:pPr indent="-284797" lvl="0" marL="285750" rtl="0" algn="l">
              <a:lnSpc>
                <a:spcPct val="95000"/>
              </a:lnSpc>
              <a:spcBef>
                <a:spcPts val="600"/>
              </a:spcBef>
              <a:spcAft>
                <a:spcPts val="0"/>
              </a:spcAft>
              <a:buSzPts val="2085"/>
              <a:buFont typeface="Arial"/>
              <a:buChar char="•"/>
            </a:pPr>
            <a:r>
              <a:rPr lang="en-US" sz="1490">
                <a:solidFill>
                  <a:schemeClr val="dk1"/>
                </a:solidFill>
              </a:rPr>
              <a:t>Mobilise your team, considering the distinct skills the change requires at each stage according to your change management plan, and available people with necessary skills. </a:t>
            </a:r>
            <a:endParaRPr sz="2085"/>
          </a:p>
          <a:p>
            <a:pPr indent="-284797" lvl="0" marL="285750" rtl="0" algn="l">
              <a:lnSpc>
                <a:spcPct val="95000"/>
              </a:lnSpc>
              <a:spcBef>
                <a:spcPts val="600"/>
              </a:spcBef>
              <a:spcAft>
                <a:spcPts val="0"/>
              </a:spcAft>
              <a:buSzPts val="2085"/>
              <a:buFont typeface="Arial"/>
              <a:buChar char="•"/>
            </a:pPr>
            <a:r>
              <a:rPr lang="en-US" sz="1490">
                <a:solidFill>
                  <a:schemeClr val="dk1"/>
                </a:solidFill>
              </a:rPr>
              <a:t>If you determine you are missing certain skill sets, decide whether you have the budget to hire outside people to bring these skills. </a:t>
            </a:r>
            <a:endParaRPr sz="2085"/>
          </a:p>
          <a:p>
            <a:pPr indent="-284797" lvl="0" marL="285750" rtl="0" algn="l">
              <a:lnSpc>
                <a:spcPct val="95000"/>
              </a:lnSpc>
              <a:spcBef>
                <a:spcPts val="600"/>
              </a:spcBef>
              <a:spcAft>
                <a:spcPts val="0"/>
              </a:spcAft>
              <a:buSzPts val="2085"/>
              <a:buFont typeface="Arial"/>
              <a:buChar char="•"/>
            </a:pPr>
            <a:r>
              <a:rPr lang="en-US" sz="1490">
                <a:solidFill>
                  <a:schemeClr val="dk1"/>
                </a:solidFill>
              </a:rPr>
              <a:t>All required resources will be allocated at this stage</a:t>
            </a:r>
            <a:r>
              <a:rPr lang="en-US" sz="1490"/>
              <a:t>.</a:t>
            </a:r>
            <a:endParaRPr sz="2085">
              <a:solidFill>
                <a:schemeClr val="dk1"/>
              </a:solidFill>
            </a:endParaRPr>
          </a:p>
        </p:txBody>
      </p:sp>
      <p:sp>
        <p:nvSpPr>
          <p:cNvPr id="358" name="Google Shape;358;p30"/>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59" name="Google Shape;359;p30"/>
          <p:cNvSpPr/>
          <p:nvPr/>
        </p:nvSpPr>
        <p:spPr>
          <a:xfrm>
            <a:off x="604197" y="516770"/>
            <a:ext cx="9019713"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Stages of Resource Management in this specific </a:t>
            </a:r>
            <a:br>
              <a:rPr b="1" i="0" lang="en-US" sz="2100" u="none" cap="none" strike="noStrike">
                <a:solidFill>
                  <a:srgbClr val="FD8284"/>
                </a:solidFill>
                <a:latin typeface="Comfortaa"/>
                <a:ea typeface="Comfortaa"/>
                <a:cs typeface="Comfortaa"/>
                <a:sym typeface="Comfortaa"/>
              </a:rPr>
            </a:br>
            <a:r>
              <a:rPr b="1" i="0" lang="en-US" sz="2100" u="none" cap="none" strike="noStrike">
                <a:solidFill>
                  <a:srgbClr val="FD8284"/>
                </a:solidFill>
                <a:latin typeface="Comfortaa"/>
                <a:ea typeface="Comfortaa"/>
                <a:cs typeface="Comfortaa"/>
                <a:sym typeface="Comfortaa"/>
              </a:rPr>
              <a:t>Change process</a:t>
            </a:r>
            <a:endParaRPr/>
          </a:p>
        </p:txBody>
      </p:sp>
      <p:pic>
        <p:nvPicPr>
          <p:cNvPr id="360" name="Google Shape;360;p3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31"/>
          <p:cNvSpPr txBox="1"/>
          <p:nvPr>
            <p:ph idx="1" type="body"/>
          </p:nvPr>
        </p:nvSpPr>
        <p:spPr>
          <a:xfrm>
            <a:off x="559293" y="1307342"/>
            <a:ext cx="7721108" cy="3539857"/>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SzPct val="378378"/>
              <a:buNone/>
            </a:pPr>
            <a:r>
              <a:t/>
            </a:r>
            <a:endParaRPr sz="600">
              <a:solidFill>
                <a:schemeClr val="dk1"/>
              </a:solidFill>
            </a:endParaRPr>
          </a:p>
          <a:p>
            <a:pPr indent="0" lvl="0" marL="0" rtl="0" algn="l">
              <a:lnSpc>
                <a:spcPct val="115000"/>
              </a:lnSpc>
              <a:spcBef>
                <a:spcPts val="600"/>
              </a:spcBef>
              <a:spcAft>
                <a:spcPts val="0"/>
              </a:spcAft>
              <a:buSzPct val="126126"/>
              <a:buNone/>
            </a:pPr>
            <a:r>
              <a:rPr lang="en-US" sz="1800">
                <a:solidFill>
                  <a:srgbClr val="FD8284"/>
                </a:solidFill>
              </a:rPr>
              <a:t>Third stage: </a:t>
            </a:r>
            <a:endParaRPr/>
          </a:p>
          <a:p>
            <a:pPr indent="-274937" lvl="0" marL="285750" rtl="0" algn="l">
              <a:lnSpc>
                <a:spcPct val="115000"/>
              </a:lnSpc>
              <a:spcBef>
                <a:spcPts val="600"/>
              </a:spcBef>
              <a:spcAft>
                <a:spcPts val="0"/>
              </a:spcAft>
              <a:buSzPct val="126126"/>
              <a:buFont typeface="Arial"/>
              <a:buChar char="•"/>
            </a:pPr>
            <a:r>
              <a:rPr lang="en-US" sz="1800">
                <a:solidFill>
                  <a:schemeClr val="dk1"/>
                </a:solidFill>
              </a:rPr>
              <a:t>Manage the resources you have assembled, clearly defining and communicating roles and </a:t>
            </a:r>
            <a:r>
              <a:rPr lang="en-US" sz="1800"/>
              <a:t>responsibilities</a:t>
            </a:r>
            <a:r>
              <a:rPr lang="en-US" sz="1800">
                <a:solidFill>
                  <a:schemeClr val="dk1"/>
                </a:solidFill>
              </a:rPr>
              <a:t>. This goes hand in hand with the implementation phase of your change management process. </a:t>
            </a:r>
            <a:endParaRPr sz="1800">
              <a:solidFill>
                <a:schemeClr val="dk1"/>
              </a:solidFill>
            </a:endParaRPr>
          </a:p>
          <a:p>
            <a:pPr indent="0" lvl="0" marL="0" rtl="0" algn="l">
              <a:lnSpc>
                <a:spcPct val="115000"/>
              </a:lnSpc>
              <a:spcBef>
                <a:spcPts val="600"/>
              </a:spcBef>
              <a:spcAft>
                <a:spcPts val="0"/>
              </a:spcAft>
              <a:buSzPct val="126126"/>
              <a:buNone/>
            </a:pPr>
            <a:r>
              <a:rPr lang="en-US" sz="1800">
                <a:solidFill>
                  <a:srgbClr val="FD8284"/>
                </a:solidFill>
              </a:rPr>
              <a:t>Final stage: </a:t>
            </a:r>
            <a:endParaRPr/>
          </a:p>
          <a:p>
            <a:pPr indent="-274937" lvl="0" marL="285750" rtl="0" algn="l">
              <a:lnSpc>
                <a:spcPct val="115000"/>
              </a:lnSpc>
              <a:spcBef>
                <a:spcPts val="600"/>
              </a:spcBef>
              <a:spcAft>
                <a:spcPts val="0"/>
              </a:spcAft>
              <a:buSzPct val="126126"/>
              <a:buFont typeface="Arial"/>
              <a:buChar char="•"/>
            </a:pPr>
            <a:r>
              <a:rPr lang="en-US" sz="1800">
                <a:solidFill>
                  <a:schemeClr val="dk1"/>
                </a:solidFill>
              </a:rPr>
              <a:t>Monitor resources for progress, efficiency, and effectiveness in delivering their expected project contribution. </a:t>
            </a:r>
            <a:endParaRPr/>
          </a:p>
          <a:p>
            <a:pPr indent="-274937" lvl="0" marL="285750" rtl="0" algn="l">
              <a:lnSpc>
                <a:spcPct val="115000"/>
              </a:lnSpc>
              <a:spcBef>
                <a:spcPts val="600"/>
              </a:spcBef>
              <a:spcAft>
                <a:spcPts val="0"/>
              </a:spcAft>
              <a:buSzPct val="126126"/>
              <a:buFont typeface="Arial"/>
              <a:buChar char="•"/>
            </a:pPr>
            <a:r>
              <a:rPr lang="en-US" sz="1800">
                <a:solidFill>
                  <a:schemeClr val="dk1"/>
                </a:solidFill>
              </a:rPr>
              <a:t>There will almost always be opportunities for improvement as you seek to continually optimise resources.</a:t>
            </a:r>
            <a:endParaRPr/>
          </a:p>
          <a:p>
            <a:pPr indent="-152400" lvl="0" marL="285750" rtl="0" algn="l">
              <a:lnSpc>
                <a:spcPct val="115000"/>
              </a:lnSpc>
              <a:spcBef>
                <a:spcPts val="600"/>
              </a:spcBef>
              <a:spcAft>
                <a:spcPts val="0"/>
              </a:spcAft>
              <a:buSzPct val="126126"/>
              <a:buFont typeface="Arial"/>
              <a:buNone/>
            </a:pPr>
            <a:r>
              <a:t/>
            </a:r>
            <a:endParaRPr sz="1800">
              <a:solidFill>
                <a:schemeClr val="dk1"/>
              </a:solidFill>
            </a:endParaRPr>
          </a:p>
          <a:p>
            <a:pPr indent="0" lvl="0" marL="0" rtl="0" algn="l">
              <a:lnSpc>
                <a:spcPct val="115000"/>
              </a:lnSpc>
              <a:spcBef>
                <a:spcPts val="600"/>
              </a:spcBef>
              <a:spcAft>
                <a:spcPts val="600"/>
              </a:spcAft>
              <a:buSzPct val="108108"/>
              <a:buNone/>
            </a:pPr>
            <a:r>
              <a:t/>
            </a:r>
            <a:endParaRPr>
              <a:solidFill>
                <a:schemeClr val="dk1"/>
              </a:solidFill>
            </a:endParaRPr>
          </a:p>
        </p:txBody>
      </p:sp>
      <p:sp>
        <p:nvSpPr>
          <p:cNvPr id="366" name="Google Shape;366;p31"/>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67" name="Google Shape;367;p31"/>
          <p:cNvSpPr/>
          <p:nvPr/>
        </p:nvSpPr>
        <p:spPr>
          <a:xfrm>
            <a:off x="719611" y="516770"/>
            <a:ext cx="9019713"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100" u="none" cap="none" strike="noStrike">
                <a:solidFill>
                  <a:srgbClr val="FD8284"/>
                </a:solidFill>
                <a:latin typeface="Comfortaa"/>
                <a:ea typeface="Comfortaa"/>
                <a:cs typeface="Comfortaa"/>
                <a:sym typeface="Comfortaa"/>
              </a:rPr>
              <a:t>Stages of Resource Management in this specific </a:t>
            </a:r>
            <a:br>
              <a:rPr b="1" i="0" lang="en-US" sz="2100" u="none" cap="none" strike="noStrike">
                <a:solidFill>
                  <a:srgbClr val="FD8284"/>
                </a:solidFill>
                <a:latin typeface="Comfortaa"/>
                <a:ea typeface="Comfortaa"/>
                <a:cs typeface="Comfortaa"/>
                <a:sym typeface="Comfortaa"/>
              </a:rPr>
            </a:br>
            <a:r>
              <a:rPr b="1" i="0" lang="en-US" sz="2100" u="none" cap="none" strike="noStrike">
                <a:solidFill>
                  <a:srgbClr val="FD8284"/>
                </a:solidFill>
                <a:latin typeface="Comfortaa"/>
                <a:ea typeface="Comfortaa"/>
                <a:cs typeface="Comfortaa"/>
                <a:sym typeface="Comfortaa"/>
              </a:rPr>
              <a:t>Change process</a:t>
            </a:r>
            <a:endParaRPr/>
          </a:p>
        </p:txBody>
      </p:sp>
      <p:pic>
        <p:nvPicPr>
          <p:cNvPr id="368" name="Google Shape;368;p3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32"/>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374" name="Google Shape;374;p32"/>
          <p:cNvSpPr txBox="1"/>
          <p:nvPr/>
        </p:nvSpPr>
        <p:spPr>
          <a:xfrm>
            <a:off x="833718" y="253853"/>
            <a:ext cx="5853953" cy="635809"/>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i="0" lang="en-US" sz="1800" u="none" cap="none" strike="noStrike">
                <a:solidFill>
                  <a:srgbClr val="FD8284"/>
                </a:solidFill>
                <a:latin typeface="Comfortaa"/>
                <a:ea typeface="Comfortaa"/>
                <a:cs typeface="Comfortaa"/>
                <a:sym typeface="Comfortaa"/>
              </a:rPr>
              <a:t>Resource Management Techniques for our change process</a:t>
            </a:r>
            <a:endParaRPr/>
          </a:p>
        </p:txBody>
      </p:sp>
      <p:sp>
        <p:nvSpPr>
          <p:cNvPr id="375" name="Google Shape;375;p32"/>
          <p:cNvSpPr txBox="1"/>
          <p:nvPr/>
        </p:nvSpPr>
        <p:spPr>
          <a:xfrm>
            <a:off x="3316941" y="891818"/>
            <a:ext cx="4150500" cy="39882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i="0" lang="en-US" sz="1000" u="none" cap="none" strike="noStrike">
                <a:solidFill>
                  <a:schemeClr val="dk1"/>
                </a:solidFill>
                <a:latin typeface="Comfortaa"/>
                <a:ea typeface="Comfortaa"/>
                <a:cs typeface="Comfortaa"/>
                <a:sym typeface="Comfortaa"/>
              </a:rPr>
              <a:t>Important points are:</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Resource Allocation: </a:t>
            </a:r>
            <a:r>
              <a:rPr b="0" i="0" lang="en-US" sz="1000" u="none" cap="none" strike="noStrike">
                <a:solidFill>
                  <a:schemeClr val="dk1"/>
                </a:solidFill>
                <a:latin typeface="Comfortaa"/>
                <a:ea typeface="Comfortaa"/>
                <a:cs typeface="Comfortaa"/>
                <a:sym typeface="Comfortaa"/>
              </a:rPr>
              <a:t>the skills your team brings along with their availability, existing equipment, adaptation possibilities </a:t>
            </a:r>
            <a:endParaRPr b="1" i="0" sz="1000" u="none" cap="none" strike="noStrike">
              <a:solidFill>
                <a:srgbClr val="FD8284"/>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Resource Utilisation: </a:t>
            </a:r>
            <a:r>
              <a:rPr b="0" i="0" lang="en-US" sz="1000" u="none" cap="none" strike="noStrike">
                <a:solidFill>
                  <a:srgbClr val="000000"/>
                </a:solidFill>
                <a:latin typeface="Comfortaa"/>
                <a:ea typeface="Comfortaa"/>
                <a:cs typeface="Comfortaa"/>
                <a:sym typeface="Comfortaa"/>
              </a:rPr>
              <a:t>enables you to gain visibility into the capacity of your team over a period of time and identify whether resources are being over or under-utilised. </a:t>
            </a:r>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Resource Levelling </a:t>
            </a:r>
            <a:r>
              <a:rPr b="0" i="0" lang="en-US" sz="1000" u="none" cap="none" strike="noStrike">
                <a:solidFill>
                  <a:schemeClr val="dk1"/>
                </a:solidFill>
                <a:latin typeface="Comfortaa"/>
                <a:ea typeface="Comfortaa"/>
                <a:cs typeface="Comfortaa"/>
                <a:sym typeface="Comfortaa"/>
              </a:rPr>
              <a:t>is important to maximise resources across the change management process for the involvement of staff members with ASD and any other resource needs, getting the most value out of the resources you already have</a:t>
            </a:r>
            <a:endParaRPr b="1" i="0" sz="1000" u="none" cap="none" strike="noStrike">
              <a:solidFill>
                <a:srgbClr val="FD8284"/>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i="0" lang="en-US" sz="1000" u="none" cap="none" strike="noStrike">
                <a:solidFill>
                  <a:srgbClr val="FD8284"/>
                </a:solidFill>
                <a:latin typeface="Comfortaa"/>
                <a:ea typeface="Comfortaa"/>
                <a:cs typeface="Comfortaa"/>
                <a:sym typeface="Comfortaa"/>
              </a:rPr>
              <a:t>Resource Forecasting </a:t>
            </a:r>
            <a:r>
              <a:rPr b="0" i="0" lang="en-US" sz="1000" u="none" cap="none" strike="noStrike">
                <a:solidFill>
                  <a:schemeClr val="dk1"/>
                </a:solidFill>
                <a:latin typeface="Comfortaa"/>
                <a:ea typeface="Comfortaa"/>
                <a:cs typeface="Comfortaa"/>
                <a:sym typeface="Comfortaa"/>
              </a:rPr>
              <a:t>enables you to make predictions, identify potential conflicts, and prioritise resources on a timeline. </a:t>
            </a:r>
            <a:endParaRPr/>
          </a:p>
        </p:txBody>
      </p:sp>
      <p:sp>
        <p:nvSpPr>
          <p:cNvPr id="376" name="Google Shape;376;p32"/>
          <p:cNvSpPr/>
          <p:nvPr/>
        </p:nvSpPr>
        <p:spPr>
          <a:xfrm>
            <a:off x="537882" y="2124635"/>
            <a:ext cx="2895600" cy="2268696"/>
          </a:xfrm>
          <a:prstGeom prst="cloud">
            <a:avLst/>
          </a:prstGeom>
          <a:solidFill>
            <a:schemeClr val="lt1"/>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Arial"/>
              <a:ea typeface="Arial"/>
              <a:cs typeface="Arial"/>
              <a:sym typeface="Arial"/>
            </a:endParaRPr>
          </a:p>
        </p:txBody>
      </p:sp>
      <p:sp>
        <p:nvSpPr>
          <p:cNvPr id="377" name="Google Shape;377;p32"/>
          <p:cNvSpPr txBox="1"/>
          <p:nvPr/>
        </p:nvSpPr>
        <p:spPr>
          <a:xfrm>
            <a:off x="1050546" y="2436120"/>
            <a:ext cx="2031600" cy="183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100" u="none" cap="none" strike="noStrike">
                <a:solidFill>
                  <a:schemeClr val="dk1"/>
                </a:solidFill>
                <a:latin typeface="Comfortaa"/>
                <a:ea typeface="Comfortaa"/>
                <a:cs typeface="Comfortaa"/>
                <a:sym typeface="Comfortaa"/>
              </a:rPr>
              <a:t>Organi</a:t>
            </a:r>
            <a:r>
              <a:rPr b="1" lang="en-US" sz="1100">
                <a:solidFill>
                  <a:schemeClr val="dk1"/>
                </a:solidFill>
                <a:latin typeface="Comfortaa"/>
                <a:ea typeface="Comfortaa"/>
                <a:cs typeface="Comfortaa"/>
                <a:sym typeface="Comfortaa"/>
              </a:rPr>
              <a:t>s</a:t>
            </a:r>
            <a:r>
              <a:rPr b="1" i="0" lang="en-US" sz="1100" u="none" cap="none" strike="noStrike">
                <a:solidFill>
                  <a:schemeClr val="dk1"/>
                </a:solidFill>
                <a:latin typeface="Comfortaa"/>
                <a:ea typeface="Comfortaa"/>
                <a:cs typeface="Comfortaa"/>
                <a:sym typeface="Comfortaa"/>
              </a:rPr>
              <a:t>ations use resource management techniques to maximize resource efficiency. Hospitality managers often use software to create transparency and make smarter resource decisions. </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pic>
        <p:nvPicPr>
          <p:cNvPr id="378" name="Google Shape;378;p3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33"/>
          <p:cNvSpPr txBox="1"/>
          <p:nvPr/>
        </p:nvSpPr>
        <p:spPr>
          <a:xfrm>
            <a:off x="2500161" y="1615297"/>
            <a:ext cx="3720376" cy="1769715"/>
          </a:xfrm>
          <a:prstGeom prst="rect">
            <a:avLst/>
          </a:prstGeom>
          <a:noFill/>
          <a:ln>
            <a:noFill/>
          </a:ln>
        </p:spPr>
        <p:txBody>
          <a:bodyPr anchorCtr="0" anchor="t" bIns="0" lIns="0" spcFirstLastPara="1" rIns="0" wrap="square" tIns="0">
            <a:spAutoFit/>
          </a:bodyPr>
          <a:lstStyle/>
          <a:p>
            <a:pPr indent="0" lvl="0" marL="0" marR="0" rtl="0" algn="ctr">
              <a:lnSpc>
                <a:spcPct val="312522"/>
              </a:lnSpc>
              <a:spcBef>
                <a:spcPts val="0"/>
              </a:spcBef>
              <a:spcAft>
                <a:spcPts val="0"/>
              </a:spcAft>
              <a:buClr>
                <a:srgbClr val="000000"/>
              </a:buClr>
              <a:buSzPts val="4400"/>
              <a:buFont typeface="Arial"/>
              <a:buNone/>
            </a:pPr>
            <a:r>
              <a:rPr b="0" i="0" lang="en-US" sz="4400" u="none" cap="none" strike="noStrike">
                <a:solidFill>
                  <a:srgbClr val="323232"/>
                </a:solidFill>
                <a:latin typeface="Arial"/>
                <a:ea typeface="Arial"/>
                <a:cs typeface="Arial"/>
                <a:sym typeface="Arial"/>
              </a:rPr>
              <a:t>Thank You!</a:t>
            </a:r>
            <a:endParaRPr b="0" i="0" sz="4400" u="none" cap="none" strike="noStrike">
              <a:solidFill>
                <a:srgbClr val="323232"/>
              </a:solidFill>
              <a:latin typeface="Arial"/>
              <a:ea typeface="Arial"/>
              <a:cs typeface="Arial"/>
              <a:sym typeface="Arial"/>
            </a:endParaRPr>
          </a:p>
        </p:txBody>
      </p:sp>
      <p:pic>
        <p:nvPicPr>
          <p:cNvPr id="384" name="Google Shape;384;p3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85" name="Google Shape;385;p33"/>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4"/>
          <p:cNvSpPr txBox="1"/>
          <p:nvPr>
            <p:ph idx="1" type="body"/>
          </p:nvPr>
        </p:nvSpPr>
        <p:spPr>
          <a:xfrm>
            <a:off x="2483224" y="445445"/>
            <a:ext cx="5283350" cy="3714180"/>
          </a:xfrm>
          <a:prstGeom prst="rect">
            <a:avLst/>
          </a:prstGeom>
          <a:noFill/>
          <a:ln>
            <a:noFill/>
          </a:ln>
        </p:spPr>
        <p:txBody>
          <a:bodyPr anchorCtr="0" anchor="t" bIns="91425" lIns="91425" spcFirstLastPara="1" rIns="91425" wrap="square" tIns="91425">
            <a:noAutofit/>
          </a:bodyPr>
          <a:lstStyle/>
          <a:p>
            <a:pPr indent="0" lvl="0" marL="95250" rtl="0" algn="just">
              <a:lnSpc>
                <a:spcPct val="130000"/>
              </a:lnSpc>
              <a:spcBef>
                <a:spcPts val="0"/>
              </a:spcBef>
              <a:spcAft>
                <a:spcPts val="0"/>
              </a:spcAft>
              <a:buSzPts val="1848"/>
              <a:buNone/>
            </a:pPr>
            <a:r>
              <a:rPr lang="en-US" sz="1520">
                <a:latin typeface="Comfortaa"/>
                <a:ea typeface="Comfortaa"/>
                <a:cs typeface="Comfortaa"/>
                <a:sym typeface="Comfortaa"/>
              </a:rPr>
              <a:t>Module Content:</a:t>
            </a:r>
            <a:endParaRPr sz="1355"/>
          </a:p>
          <a:p>
            <a:pPr indent="-453897" lvl="0" marL="457200" rtl="0" algn="just">
              <a:lnSpc>
                <a:spcPct val="130000"/>
              </a:lnSpc>
              <a:spcBef>
                <a:spcPts val="0"/>
              </a:spcBef>
              <a:spcAft>
                <a:spcPts val="0"/>
              </a:spcAft>
              <a:buSzPts val="2048"/>
              <a:buFont typeface="Arial"/>
              <a:buChar char="•"/>
            </a:pPr>
            <a:r>
              <a:rPr b="0" lang="en-US" sz="1300">
                <a:latin typeface="Comfortaa"/>
                <a:ea typeface="Comfortaa"/>
                <a:cs typeface="Comfortaa"/>
                <a:sym typeface="Comfortaa"/>
              </a:rPr>
              <a:t>Change Management – A definition</a:t>
            </a:r>
            <a:endParaRPr sz="1355"/>
          </a:p>
          <a:p>
            <a:pPr indent="-453897" lvl="0" marL="457200" rtl="0" algn="just">
              <a:lnSpc>
                <a:spcPct val="130000"/>
              </a:lnSpc>
              <a:spcBef>
                <a:spcPts val="0"/>
              </a:spcBef>
              <a:spcAft>
                <a:spcPts val="0"/>
              </a:spcAft>
              <a:buSzPts val="2048"/>
              <a:buFont typeface="Arial"/>
              <a:buChar char="•"/>
            </a:pPr>
            <a:r>
              <a:rPr b="0" lang="en-US" sz="1300">
                <a:latin typeface="Comfortaa"/>
                <a:ea typeface="Comfortaa"/>
                <a:cs typeface="Comfortaa"/>
                <a:sym typeface="Comfortaa"/>
              </a:rPr>
              <a:t>Planning, Managing and Leading change in work procedures, infrastructure and environment targeting the inclusion of staff with ADS</a:t>
            </a:r>
            <a:endParaRPr b="0" sz="1300">
              <a:latin typeface="Comfortaa"/>
              <a:ea typeface="Comfortaa"/>
              <a:cs typeface="Comfortaa"/>
              <a:sym typeface="Comfortaa"/>
            </a:endParaRPr>
          </a:p>
          <a:p>
            <a:pPr indent="-453897" lvl="0" marL="457200" rtl="0" algn="just">
              <a:lnSpc>
                <a:spcPct val="130000"/>
              </a:lnSpc>
              <a:spcBef>
                <a:spcPts val="0"/>
              </a:spcBef>
              <a:spcAft>
                <a:spcPts val="0"/>
              </a:spcAft>
              <a:buSzPts val="2048"/>
              <a:buFont typeface="Arial"/>
              <a:buChar char="•"/>
            </a:pPr>
            <a:r>
              <a:rPr b="0" lang="en-US" sz="1300">
                <a:latin typeface="Comfortaa"/>
                <a:ea typeface="Comfortaa"/>
                <a:cs typeface="Comfortaa"/>
                <a:sym typeface="Comfortaa"/>
              </a:rPr>
              <a:t>Implementing and supervising related adaptions</a:t>
            </a:r>
            <a:endParaRPr sz="1355"/>
          </a:p>
          <a:p>
            <a:pPr indent="-453897" lvl="0" marL="457200" rtl="0" algn="just">
              <a:lnSpc>
                <a:spcPct val="130000"/>
              </a:lnSpc>
              <a:spcBef>
                <a:spcPts val="0"/>
              </a:spcBef>
              <a:spcAft>
                <a:spcPts val="0"/>
              </a:spcAft>
              <a:buSzPts val="2048"/>
              <a:buFont typeface="Arial"/>
              <a:buChar char="•"/>
            </a:pPr>
            <a:r>
              <a:rPr b="0" lang="en-US" sz="1300">
                <a:latin typeface="Comfortaa"/>
                <a:ea typeface="Comfortaa"/>
                <a:cs typeface="Comfortaa"/>
                <a:sym typeface="Comfortaa"/>
              </a:rPr>
              <a:t>Teamwork and collaboration in a HOST change management process</a:t>
            </a:r>
            <a:endParaRPr sz="1355"/>
          </a:p>
          <a:p>
            <a:pPr indent="-453897" lvl="0" marL="457200" rtl="0" algn="just">
              <a:lnSpc>
                <a:spcPct val="130000"/>
              </a:lnSpc>
              <a:spcBef>
                <a:spcPts val="0"/>
              </a:spcBef>
              <a:spcAft>
                <a:spcPts val="0"/>
              </a:spcAft>
              <a:buSzPts val="2048"/>
              <a:buFont typeface="Arial"/>
              <a:buChar char="•"/>
            </a:pPr>
            <a:r>
              <a:rPr b="0" lang="en-US" sz="1300">
                <a:latin typeface="Comfortaa"/>
                <a:ea typeface="Comfortaa"/>
                <a:cs typeface="Comfortaa"/>
                <a:sym typeface="Comfortaa"/>
              </a:rPr>
              <a:t>Transferring knowledge to peers, colleagues, and subordinates in a change management process aimed at involving people with </a:t>
            </a:r>
            <a:r>
              <a:rPr b="0" lang="en-US" sz="1300"/>
              <a:t>autism</a:t>
            </a:r>
            <a:endParaRPr b="0" sz="1300">
              <a:latin typeface="Comfortaa"/>
              <a:ea typeface="Comfortaa"/>
              <a:cs typeface="Comfortaa"/>
              <a:sym typeface="Comfortaa"/>
            </a:endParaRPr>
          </a:p>
          <a:p>
            <a:pPr indent="-453897" lvl="0" marL="457200" rtl="0" algn="just">
              <a:lnSpc>
                <a:spcPct val="130000"/>
              </a:lnSpc>
              <a:spcBef>
                <a:spcPts val="0"/>
              </a:spcBef>
              <a:spcAft>
                <a:spcPts val="0"/>
              </a:spcAft>
              <a:buSzPts val="2048"/>
              <a:buFont typeface="Arial"/>
              <a:buChar char="•"/>
            </a:pPr>
            <a:r>
              <a:rPr b="0" lang="en-US" sz="1300">
                <a:latin typeface="Comfortaa"/>
                <a:ea typeface="Comfortaa"/>
                <a:cs typeface="Comfortaa"/>
                <a:sym typeface="Comfortaa"/>
              </a:rPr>
              <a:t>Resource Management for the intended Change Management</a:t>
            </a:r>
            <a:endParaRPr b="0" sz="1300">
              <a:latin typeface="Comfortaa"/>
              <a:ea typeface="Comfortaa"/>
              <a:cs typeface="Comfortaa"/>
              <a:sym typeface="Comfortaa"/>
            </a:endParaRPr>
          </a:p>
        </p:txBody>
      </p:sp>
      <p:sp>
        <p:nvSpPr>
          <p:cNvPr id="146" name="Google Shape;146;p4"/>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147" name="Google Shape;147;p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5"/>
          <p:cNvSpPr txBox="1"/>
          <p:nvPr>
            <p:ph idx="1" type="body"/>
          </p:nvPr>
        </p:nvSpPr>
        <p:spPr>
          <a:xfrm>
            <a:off x="883526" y="739507"/>
            <a:ext cx="6826566" cy="4012626"/>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t>Change management is a systematic approach of dealing with the transition or transformation of an organisation's goals, processes or technologies. </a:t>
            </a:r>
            <a:endParaRPr/>
          </a:p>
          <a:p>
            <a:pPr indent="0" lvl="0" marL="0" rtl="0" algn="l">
              <a:lnSpc>
                <a:spcPct val="115000"/>
              </a:lnSpc>
              <a:spcBef>
                <a:spcPts val="0"/>
              </a:spcBef>
              <a:spcAft>
                <a:spcPts val="0"/>
              </a:spcAft>
              <a:buSzPts val="2100"/>
              <a:buNone/>
            </a:pPr>
            <a:r>
              <a:rPr lang="en-US" sz="1400"/>
              <a:t>Purpose: to implement strategies for effecting change, controlling change, help people to adapt to change.</a:t>
            </a:r>
            <a:endParaRPr/>
          </a:p>
          <a:p>
            <a:pPr indent="0" lvl="0" marL="0" rtl="0" algn="l">
              <a:lnSpc>
                <a:spcPct val="115000"/>
              </a:lnSpc>
              <a:spcBef>
                <a:spcPts val="0"/>
              </a:spcBef>
              <a:spcAft>
                <a:spcPts val="0"/>
              </a:spcAft>
              <a:buSzPts val="2100"/>
              <a:buNone/>
            </a:pPr>
            <a:r>
              <a:t/>
            </a:r>
            <a:endParaRPr sz="1400"/>
          </a:p>
          <a:p>
            <a:pPr indent="0" lvl="0" marL="0" rtl="0" algn="l">
              <a:lnSpc>
                <a:spcPct val="115000"/>
              </a:lnSpc>
              <a:spcBef>
                <a:spcPts val="0"/>
              </a:spcBef>
              <a:spcAft>
                <a:spcPts val="0"/>
              </a:spcAft>
              <a:buSzPts val="2100"/>
              <a:buNone/>
            </a:pPr>
            <a:r>
              <a:rPr lang="en-US" sz="1800">
                <a:solidFill>
                  <a:srgbClr val="FD8284"/>
                </a:solidFill>
              </a:rPr>
              <a:t>Individual vs. Enterprise Change Management </a:t>
            </a:r>
            <a:endParaRPr sz="1800"/>
          </a:p>
          <a:p>
            <a:pPr indent="-285750" lvl="0" marL="285750" rtl="0" algn="l">
              <a:lnSpc>
                <a:spcPct val="115000"/>
              </a:lnSpc>
              <a:spcBef>
                <a:spcPts val="0"/>
              </a:spcBef>
              <a:spcAft>
                <a:spcPts val="0"/>
              </a:spcAft>
              <a:buSzPts val="2100"/>
              <a:buFont typeface="Noto Sans Symbols"/>
              <a:buChar char="▪"/>
            </a:pPr>
            <a:r>
              <a:rPr lang="en-US" sz="1400">
                <a:solidFill>
                  <a:srgbClr val="FD8284"/>
                </a:solidFill>
              </a:rPr>
              <a:t>Individual change management </a:t>
            </a:r>
            <a:r>
              <a:rPr lang="en-US" sz="1400"/>
              <a:t>emphasises on providing employees with the support and training throughout the process aimed at helping them adapt and reduce their resistance towards change. </a:t>
            </a:r>
            <a:endParaRPr/>
          </a:p>
          <a:p>
            <a:pPr indent="0" lvl="0" marL="0" rtl="0" algn="l">
              <a:lnSpc>
                <a:spcPct val="115000"/>
              </a:lnSpc>
              <a:spcBef>
                <a:spcPts val="0"/>
              </a:spcBef>
              <a:spcAft>
                <a:spcPts val="0"/>
              </a:spcAft>
              <a:buSzPts val="2100"/>
              <a:buNone/>
            </a:pPr>
            <a:r>
              <a:rPr lang="en-US" sz="1400"/>
              <a:t>     This shall help create the basic needed to roll out major changes.</a:t>
            </a:r>
            <a:endParaRPr/>
          </a:p>
          <a:p>
            <a:pPr indent="-285750" lvl="0" marL="285750" rtl="0" algn="l">
              <a:lnSpc>
                <a:spcPct val="115000"/>
              </a:lnSpc>
              <a:spcBef>
                <a:spcPts val="0"/>
              </a:spcBef>
              <a:spcAft>
                <a:spcPts val="0"/>
              </a:spcAft>
              <a:buSzPts val="2100"/>
              <a:buFont typeface="Noto Sans Symbols"/>
              <a:buChar char="▪"/>
            </a:pPr>
            <a:r>
              <a:rPr lang="en-US" sz="1400">
                <a:solidFill>
                  <a:srgbClr val="FD8284"/>
                </a:solidFill>
              </a:rPr>
              <a:t>Enterprise change management </a:t>
            </a:r>
            <a:r>
              <a:rPr lang="en-US" sz="1400"/>
              <a:t>refers to the transformation as a constant element in the business world. It should help  organisations be ready to manage change at any given point. </a:t>
            </a:r>
            <a:endParaRPr/>
          </a:p>
          <a:p>
            <a:pPr indent="0" lvl="0" marL="0" rtl="0" algn="l">
              <a:lnSpc>
                <a:spcPct val="115000"/>
              </a:lnSpc>
              <a:spcBef>
                <a:spcPts val="0"/>
              </a:spcBef>
              <a:spcAft>
                <a:spcPts val="0"/>
              </a:spcAft>
              <a:buSzPts val="2100"/>
              <a:buNone/>
            </a:pPr>
            <a:r>
              <a:t/>
            </a:r>
            <a:endParaRPr sz="1400"/>
          </a:p>
        </p:txBody>
      </p:sp>
      <p:sp>
        <p:nvSpPr>
          <p:cNvPr id="153" name="Google Shape;153;p5"/>
          <p:cNvSpPr txBox="1"/>
          <p:nvPr>
            <p:ph type="title"/>
          </p:nvPr>
        </p:nvSpPr>
        <p:spPr>
          <a:xfrm>
            <a:off x="883526" y="355348"/>
            <a:ext cx="6905150" cy="6945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3100"/>
              <a:buNone/>
            </a:pPr>
            <a:r>
              <a:rPr lang="en-US" sz="1800"/>
              <a:t>Change Management – A definition</a:t>
            </a:r>
            <a:endParaRPr sz="1800"/>
          </a:p>
        </p:txBody>
      </p:sp>
      <p:sp>
        <p:nvSpPr>
          <p:cNvPr id="154" name="Google Shape;154;p5"/>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155" name="Google Shape;155;p5"/>
          <p:cNvSpPr/>
          <p:nvPr/>
        </p:nvSpPr>
        <p:spPr>
          <a:xfrm>
            <a:off x="526870" y="2375645"/>
            <a:ext cx="385482" cy="161365"/>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56" name="Google Shape;156;p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6"/>
          <p:cNvSpPr txBox="1"/>
          <p:nvPr>
            <p:ph idx="1" type="body"/>
          </p:nvPr>
        </p:nvSpPr>
        <p:spPr>
          <a:xfrm>
            <a:off x="2353498" y="537029"/>
            <a:ext cx="5237825" cy="3975619"/>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t>A traditional enterprise change management model has </a:t>
            </a:r>
            <a:r>
              <a:rPr lang="en-US" sz="1400">
                <a:solidFill>
                  <a:srgbClr val="FD8284"/>
                </a:solidFill>
              </a:rPr>
              <a:t>three main elements: </a:t>
            </a:r>
            <a:endParaRPr/>
          </a:p>
          <a:p>
            <a:pPr indent="-342900" lvl="0" marL="342900" rtl="0" algn="l">
              <a:lnSpc>
                <a:spcPct val="115000"/>
              </a:lnSpc>
              <a:spcBef>
                <a:spcPts val="0"/>
              </a:spcBef>
              <a:spcAft>
                <a:spcPts val="0"/>
              </a:spcAft>
              <a:buSzPts val="2100"/>
              <a:buFont typeface="Arial"/>
              <a:buChar char="•"/>
            </a:pPr>
            <a:r>
              <a:rPr lang="en-US" sz="1400"/>
              <a:t>establishing a standard set of processes and tools for managing change,</a:t>
            </a:r>
            <a:endParaRPr/>
          </a:p>
          <a:p>
            <a:pPr indent="-342900" lvl="0" marL="342900" rtl="0" algn="l">
              <a:lnSpc>
                <a:spcPct val="115000"/>
              </a:lnSpc>
              <a:spcBef>
                <a:spcPts val="0"/>
              </a:spcBef>
              <a:spcAft>
                <a:spcPts val="0"/>
              </a:spcAft>
              <a:buSzPts val="2100"/>
              <a:buFont typeface="Arial"/>
              <a:buChar char="•"/>
            </a:pPr>
            <a:r>
              <a:rPr lang="en-US" sz="1400"/>
              <a:t>ensuring leadership competency at all levels of the agency, and</a:t>
            </a:r>
            <a:endParaRPr/>
          </a:p>
          <a:p>
            <a:pPr indent="-342900" lvl="0" marL="342900" rtl="0" algn="l">
              <a:lnSpc>
                <a:spcPct val="115000"/>
              </a:lnSpc>
              <a:spcBef>
                <a:spcPts val="0"/>
              </a:spcBef>
              <a:spcAft>
                <a:spcPts val="0"/>
              </a:spcAft>
              <a:buSzPts val="2100"/>
              <a:buFont typeface="Arial"/>
              <a:buChar char="•"/>
            </a:pPr>
            <a:r>
              <a:rPr lang="en-US" sz="1400"/>
              <a:t>creating strategies that allow the </a:t>
            </a:r>
            <a:br>
              <a:rPr lang="en-US" sz="1400"/>
            </a:br>
            <a:r>
              <a:rPr lang="en-US" sz="1400"/>
              <a:t>agency to adapt to market changes.</a:t>
            </a:r>
            <a:endParaRPr/>
          </a:p>
          <a:p>
            <a:pPr indent="-342900" lvl="0" marL="342900" rtl="0" algn="l">
              <a:lnSpc>
                <a:spcPct val="115000"/>
              </a:lnSpc>
              <a:spcBef>
                <a:spcPts val="0"/>
              </a:spcBef>
              <a:spcAft>
                <a:spcPts val="0"/>
              </a:spcAft>
              <a:buSzPts val="2100"/>
              <a:buFont typeface="Arial"/>
              <a:buChar char="•"/>
            </a:pPr>
            <a:r>
              <a:rPr lang="en-US" sz="1600">
                <a:solidFill>
                  <a:srgbClr val="FD8284"/>
                </a:solidFill>
              </a:rPr>
              <a:t>Popular Models of Change Management</a:t>
            </a:r>
            <a:endParaRPr sz="1600"/>
          </a:p>
          <a:p>
            <a:pPr indent="0" lvl="0" marL="0" rtl="0" algn="l">
              <a:lnSpc>
                <a:spcPct val="115000"/>
              </a:lnSpc>
              <a:spcBef>
                <a:spcPts val="0"/>
              </a:spcBef>
              <a:spcAft>
                <a:spcPts val="0"/>
              </a:spcAft>
              <a:buSzPts val="2100"/>
              <a:buNone/>
            </a:pPr>
            <a:r>
              <a:rPr lang="en-US" sz="1400"/>
              <a:t>Best practice models can provide guiding principles and help hospitality managers align the scope of proposed changes with available digital and non-digital tools. </a:t>
            </a:r>
            <a:endParaRPr/>
          </a:p>
          <a:p>
            <a:pPr indent="0" lvl="0" marL="0" rtl="0" algn="l">
              <a:lnSpc>
                <a:spcPct val="115000"/>
              </a:lnSpc>
              <a:spcBef>
                <a:spcPts val="0"/>
              </a:spcBef>
              <a:spcAft>
                <a:spcPts val="0"/>
              </a:spcAft>
              <a:buSzPts val="2100"/>
              <a:buNone/>
            </a:pPr>
            <a:r>
              <a:t/>
            </a:r>
            <a:endParaRPr sz="1400"/>
          </a:p>
          <a:p>
            <a:pPr indent="-209550" lvl="0" marL="342900" rtl="0" algn="l">
              <a:lnSpc>
                <a:spcPct val="115000"/>
              </a:lnSpc>
              <a:spcBef>
                <a:spcPts val="0"/>
              </a:spcBef>
              <a:spcAft>
                <a:spcPts val="0"/>
              </a:spcAft>
              <a:buSzPts val="2100"/>
              <a:buFont typeface="Arial"/>
              <a:buNone/>
            </a:pPr>
            <a:r>
              <a:t/>
            </a:r>
            <a:endParaRPr sz="1400"/>
          </a:p>
        </p:txBody>
      </p:sp>
      <p:sp>
        <p:nvSpPr>
          <p:cNvPr id="162" name="Google Shape;162;p6"/>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pic>
        <p:nvPicPr>
          <p:cNvPr id="163" name="Google Shape;163;p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7"/>
          <p:cNvSpPr txBox="1"/>
          <p:nvPr>
            <p:ph idx="1" type="body"/>
          </p:nvPr>
        </p:nvSpPr>
        <p:spPr>
          <a:xfrm>
            <a:off x="2357718" y="-98612"/>
            <a:ext cx="5056095" cy="4572000"/>
          </a:xfrm>
          <a:prstGeom prst="rect">
            <a:avLst/>
          </a:prstGeom>
          <a:noFill/>
          <a:ln>
            <a:noFill/>
          </a:ln>
        </p:spPr>
        <p:txBody>
          <a:bodyPr anchorCtr="0" anchor="t" bIns="91425" lIns="91425" spcFirstLastPara="1" rIns="91425" wrap="square" tIns="91425">
            <a:normAutofit fontScale="70000" lnSpcReduction="20000"/>
          </a:bodyPr>
          <a:lstStyle/>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rtl="0" algn="l">
              <a:lnSpc>
                <a:spcPct val="115000"/>
              </a:lnSpc>
              <a:spcBef>
                <a:spcPts val="0"/>
              </a:spcBef>
              <a:spcAft>
                <a:spcPts val="0"/>
              </a:spcAft>
              <a:buSzPct val="150000"/>
              <a:buNone/>
            </a:pPr>
            <a:r>
              <a:rPr lang="en-US" sz="2000">
                <a:solidFill>
                  <a:srgbClr val="FD8284"/>
                </a:solidFill>
              </a:rPr>
              <a:t>Popular Models of Change Management </a:t>
            </a:r>
            <a:endParaRPr sz="2000">
              <a:solidFill>
                <a:srgbClr val="FD8284"/>
              </a:solidFill>
            </a:endParaRPr>
          </a:p>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rtl="0" algn="l">
              <a:lnSpc>
                <a:spcPct val="115000"/>
              </a:lnSpc>
              <a:spcBef>
                <a:spcPts val="0"/>
              </a:spcBef>
              <a:spcAft>
                <a:spcPts val="0"/>
              </a:spcAft>
              <a:buSzPct val="150000"/>
              <a:buNone/>
            </a:pPr>
            <a:r>
              <a:rPr lang="en-US" sz="2000">
                <a:solidFill>
                  <a:srgbClr val="FD8284"/>
                </a:solidFill>
              </a:rPr>
              <a:t>Lewin’s Change Management Model</a:t>
            </a:r>
            <a:endParaRPr/>
          </a:p>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rtl="0" algn="l">
              <a:lnSpc>
                <a:spcPct val="115000"/>
              </a:lnSpc>
              <a:spcBef>
                <a:spcPts val="0"/>
              </a:spcBef>
              <a:spcAft>
                <a:spcPts val="0"/>
              </a:spcAft>
              <a:buSzPct val="166666"/>
              <a:buNone/>
            </a:pPr>
            <a:r>
              <a:rPr lang="en-US" sz="1800"/>
              <a:t>is a three-step process for managing change in organizations with the following steps:</a:t>
            </a:r>
            <a:endParaRPr/>
          </a:p>
          <a:p>
            <a:pPr indent="0" lvl="0" marL="95250" rtl="0" algn="l">
              <a:lnSpc>
                <a:spcPct val="115000"/>
              </a:lnSpc>
              <a:spcBef>
                <a:spcPts val="0"/>
              </a:spcBef>
              <a:spcAft>
                <a:spcPts val="0"/>
              </a:spcAft>
              <a:buSzPct val="166666"/>
              <a:buNone/>
            </a:pPr>
            <a:r>
              <a:t/>
            </a:r>
            <a:endParaRPr sz="1800"/>
          </a:p>
          <a:p>
            <a:pPr indent="-285750" lvl="0" marL="285750" rtl="0" algn="l">
              <a:lnSpc>
                <a:spcPct val="115000"/>
              </a:lnSpc>
              <a:spcBef>
                <a:spcPts val="0"/>
              </a:spcBef>
              <a:spcAft>
                <a:spcPts val="0"/>
              </a:spcAft>
              <a:buSzPct val="166666"/>
              <a:buChar char="●"/>
            </a:pPr>
            <a:r>
              <a:rPr lang="en-US" sz="1800">
                <a:solidFill>
                  <a:srgbClr val="FD8284"/>
                </a:solidFill>
              </a:rPr>
              <a:t>Unfreeze</a:t>
            </a:r>
            <a:r>
              <a:rPr lang="en-US" sz="1800"/>
              <a:t> – The preparation stage where employers analyses how the current state works and what needs to be changed, why change is necessary </a:t>
            </a:r>
            <a:endParaRPr sz="1800"/>
          </a:p>
          <a:p>
            <a:pPr indent="-285750" lvl="0" marL="285750" rtl="0" algn="l">
              <a:lnSpc>
                <a:spcPct val="115000"/>
              </a:lnSpc>
              <a:spcBef>
                <a:spcPts val="0"/>
              </a:spcBef>
              <a:spcAft>
                <a:spcPts val="0"/>
              </a:spcAft>
              <a:buSzPct val="166666"/>
              <a:buChar char="●"/>
            </a:pPr>
            <a:r>
              <a:rPr lang="en-US" sz="1800">
                <a:solidFill>
                  <a:srgbClr val="FD8284"/>
                </a:solidFill>
              </a:rPr>
              <a:t>Change</a:t>
            </a:r>
            <a:r>
              <a:rPr lang="en-US" sz="1800"/>
              <a:t> – The implementation stage, putting the desired changes into place such as new procedures or technologies and communicating with the employees </a:t>
            </a:r>
            <a:endParaRPr sz="1800"/>
          </a:p>
          <a:p>
            <a:pPr indent="-285750" lvl="0" marL="285750" rtl="0" algn="l">
              <a:lnSpc>
                <a:spcPct val="115000"/>
              </a:lnSpc>
              <a:spcBef>
                <a:spcPts val="0"/>
              </a:spcBef>
              <a:spcAft>
                <a:spcPts val="0"/>
              </a:spcAft>
              <a:buSzPct val="166666"/>
              <a:buChar char="●"/>
            </a:pPr>
            <a:r>
              <a:rPr lang="en-US" sz="1800">
                <a:solidFill>
                  <a:srgbClr val="FD8284"/>
                </a:solidFill>
              </a:rPr>
              <a:t>Refreeze </a:t>
            </a:r>
            <a:r>
              <a:rPr lang="en-US" sz="1800"/>
              <a:t>– The moving forward stage which involves </a:t>
            </a:r>
            <a:r>
              <a:rPr lang="en-US" sz="1800">
                <a:solidFill>
                  <a:schemeClr val="dk1"/>
                </a:solidFill>
              </a:rPr>
              <a:t> solidifying the changes, ensuring they are accepted and become the new norm.  This includes assessing the effectiveness of the changes,      reinforcing the desired behaviour and providing support and recognition</a:t>
            </a:r>
            <a:endParaRPr sz="1800"/>
          </a:p>
          <a:p>
            <a:pPr indent="-228600" lvl="0" marL="457200" rtl="0" algn="l">
              <a:lnSpc>
                <a:spcPct val="115000"/>
              </a:lnSpc>
              <a:spcBef>
                <a:spcPts val="0"/>
              </a:spcBef>
              <a:spcAft>
                <a:spcPts val="0"/>
              </a:spcAft>
              <a:buClr>
                <a:srgbClr val="F58C8D"/>
              </a:buClr>
              <a:buSzPct val="150000"/>
              <a:buFont typeface="Comfortaa"/>
              <a:buNone/>
            </a:pPr>
            <a:r>
              <a:t/>
            </a:r>
            <a:endParaRPr sz="2000">
              <a:solidFill>
                <a:srgbClr val="FD8284"/>
              </a:solidFill>
            </a:endParaRPr>
          </a:p>
          <a:p>
            <a:pPr indent="-228600" lvl="0" marL="457200" rtl="0" algn="l">
              <a:lnSpc>
                <a:spcPct val="115000"/>
              </a:lnSpc>
              <a:spcBef>
                <a:spcPts val="0"/>
              </a:spcBef>
              <a:spcAft>
                <a:spcPts val="0"/>
              </a:spcAft>
              <a:buClr>
                <a:srgbClr val="F58C8D"/>
              </a:buClr>
              <a:buSzPct val="142857"/>
              <a:buFont typeface="Comfortaa"/>
              <a:buNone/>
            </a:pPr>
            <a:r>
              <a:t/>
            </a:r>
            <a:endParaRPr/>
          </a:p>
        </p:txBody>
      </p:sp>
      <p:sp>
        <p:nvSpPr>
          <p:cNvPr id="169" name="Google Shape;169;p7"/>
          <p:cNvSpPr/>
          <p:nvPr/>
        </p:nvSpPr>
        <p:spPr>
          <a:xfrm>
            <a:off x="2088777" y="618564"/>
            <a:ext cx="385483" cy="134471"/>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8"/>
          <p:cNvSpPr txBox="1"/>
          <p:nvPr>
            <p:ph idx="1" type="body"/>
          </p:nvPr>
        </p:nvSpPr>
        <p:spPr>
          <a:xfrm>
            <a:off x="1866250" y="253849"/>
            <a:ext cx="6309600" cy="4515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2100"/>
              <a:buNone/>
            </a:pPr>
            <a:r>
              <a:rPr lang="en-US" sz="1600">
                <a:solidFill>
                  <a:srgbClr val="FD8284"/>
                </a:solidFill>
              </a:rPr>
              <a:t>Popular Models of Change Management </a:t>
            </a:r>
            <a:endParaRPr/>
          </a:p>
          <a:p>
            <a:pPr indent="0" lvl="0" marL="0" rtl="0" algn="just">
              <a:lnSpc>
                <a:spcPct val="115000"/>
              </a:lnSpc>
              <a:spcBef>
                <a:spcPts val="0"/>
              </a:spcBef>
              <a:spcAft>
                <a:spcPts val="0"/>
              </a:spcAft>
              <a:buSzPts val="2100"/>
              <a:buNone/>
            </a:pPr>
            <a:r>
              <a:t/>
            </a:r>
            <a:endParaRPr sz="1600">
              <a:solidFill>
                <a:srgbClr val="FD8284"/>
              </a:solidFill>
            </a:endParaRPr>
          </a:p>
          <a:p>
            <a:pPr indent="0" lvl="0" marL="0" rtl="0" algn="just">
              <a:lnSpc>
                <a:spcPct val="115000"/>
              </a:lnSpc>
              <a:spcBef>
                <a:spcPts val="0"/>
              </a:spcBef>
              <a:spcAft>
                <a:spcPts val="0"/>
              </a:spcAft>
              <a:buSzPts val="2100"/>
              <a:buNone/>
            </a:pPr>
            <a:r>
              <a:rPr lang="en-US" sz="1600">
                <a:solidFill>
                  <a:srgbClr val="FD8284"/>
                </a:solidFill>
              </a:rPr>
              <a:t>         ADKAR Model</a:t>
            </a:r>
            <a:r>
              <a:rPr lang="en-US" sz="1400">
                <a:solidFill>
                  <a:srgbClr val="FD8284"/>
                </a:solidFill>
              </a:rPr>
              <a:t> </a:t>
            </a:r>
            <a:r>
              <a:rPr lang="en-US" sz="1400">
                <a:solidFill>
                  <a:schemeClr val="dk1"/>
                </a:solidFill>
              </a:rPr>
              <a:t>by Jeff Hiatt </a:t>
            </a:r>
            <a:r>
              <a:rPr lang="en-US" sz="1400"/>
              <a:t>aims to engage employees throughout the change process. It is divided into the following five stages:</a:t>
            </a:r>
            <a:endParaRPr/>
          </a:p>
          <a:p>
            <a:pPr indent="0" lvl="0" marL="0" rtl="0" algn="just">
              <a:lnSpc>
                <a:spcPct val="115000"/>
              </a:lnSpc>
              <a:spcBef>
                <a:spcPts val="0"/>
              </a:spcBef>
              <a:spcAft>
                <a:spcPts val="0"/>
              </a:spcAft>
              <a:buSzPts val="2100"/>
              <a:buNone/>
            </a:pPr>
            <a:r>
              <a:rPr lang="en-US" sz="1600">
                <a:solidFill>
                  <a:schemeClr val="dk1"/>
                </a:solidFill>
              </a:rPr>
              <a:t>	 </a:t>
            </a:r>
            <a:r>
              <a:rPr lang="en-US" sz="1200">
                <a:solidFill>
                  <a:schemeClr val="dk1"/>
                </a:solidFill>
              </a:rPr>
              <a:t>Awareness: make employees aware of the need for change </a:t>
            </a:r>
            <a:endParaRPr sz="1200">
              <a:solidFill>
                <a:schemeClr val="dk1"/>
              </a:solidFill>
            </a:endParaRPr>
          </a:p>
          <a:p>
            <a:pPr indent="0" lvl="0" marL="0" rtl="0" algn="just">
              <a:lnSpc>
                <a:spcPct val="115000"/>
              </a:lnSpc>
              <a:spcBef>
                <a:spcPts val="0"/>
              </a:spcBef>
              <a:spcAft>
                <a:spcPts val="0"/>
              </a:spcAft>
              <a:buSzPts val="2100"/>
              <a:buNone/>
            </a:pPr>
            <a:r>
              <a:rPr lang="en-US" sz="1200">
                <a:solidFill>
                  <a:schemeClr val="dk1"/>
                </a:solidFill>
              </a:rPr>
              <a:t>	 Desire: </a:t>
            </a:r>
            <a:r>
              <a:rPr lang="en-US" sz="1200"/>
              <a:t>willingness to partake in and support the change </a:t>
            </a:r>
            <a:endParaRPr/>
          </a:p>
          <a:p>
            <a:pPr indent="0" lvl="0" marL="0" rtl="0" algn="just">
              <a:lnSpc>
                <a:spcPct val="115000"/>
              </a:lnSpc>
              <a:spcBef>
                <a:spcPts val="0"/>
              </a:spcBef>
              <a:spcAft>
                <a:spcPts val="0"/>
              </a:spcAft>
              <a:buSzPts val="2100"/>
              <a:buNone/>
            </a:pPr>
            <a:r>
              <a:rPr lang="en-US" sz="1200"/>
              <a:t>            </a:t>
            </a:r>
            <a:r>
              <a:rPr lang="en-US" sz="1200">
                <a:solidFill>
                  <a:schemeClr val="dk1"/>
                </a:solidFill>
              </a:rPr>
              <a:t>Knowledge: </a:t>
            </a:r>
            <a:r>
              <a:rPr lang="en-US" sz="1200"/>
              <a:t>Equip staff with the requisite knowledge.</a:t>
            </a:r>
            <a:endParaRPr/>
          </a:p>
          <a:p>
            <a:pPr indent="0" lvl="0" marL="0" rtl="0" algn="just">
              <a:lnSpc>
                <a:spcPct val="115000"/>
              </a:lnSpc>
              <a:spcBef>
                <a:spcPts val="0"/>
              </a:spcBef>
              <a:spcAft>
                <a:spcPts val="0"/>
              </a:spcAft>
              <a:buSzPts val="2100"/>
              <a:buNone/>
            </a:pPr>
            <a:r>
              <a:rPr lang="en-US" sz="1200">
                <a:solidFill>
                  <a:schemeClr val="dk1"/>
                </a:solidFill>
              </a:rPr>
              <a:t>            Ability: </a:t>
            </a:r>
            <a:r>
              <a:rPr lang="en-US" sz="1200"/>
              <a:t>Staff practice new skills required for the change.</a:t>
            </a:r>
            <a:endParaRPr/>
          </a:p>
          <a:p>
            <a:pPr indent="0" lvl="0" marL="0" rtl="0" algn="just">
              <a:lnSpc>
                <a:spcPct val="115000"/>
              </a:lnSpc>
              <a:spcBef>
                <a:spcPts val="0"/>
              </a:spcBef>
              <a:spcAft>
                <a:spcPts val="0"/>
              </a:spcAft>
              <a:buSzPts val="2100"/>
              <a:buNone/>
            </a:pPr>
            <a:r>
              <a:rPr lang="en-US" sz="1200">
                <a:solidFill>
                  <a:schemeClr val="dk1"/>
                </a:solidFill>
              </a:rPr>
              <a:t> </a:t>
            </a:r>
            <a:r>
              <a:rPr lang="en-US" sz="1200"/>
              <a:t>  </a:t>
            </a:r>
            <a:r>
              <a:rPr lang="en-US" sz="1200">
                <a:solidFill>
                  <a:schemeClr val="dk1"/>
                </a:solidFill>
              </a:rPr>
              <a:t>Reinforcement: </a:t>
            </a:r>
            <a:r>
              <a:rPr lang="en-US" sz="1200"/>
              <a:t>Showcase initial successes to solidify employee commitment</a:t>
            </a:r>
            <a:endParaRPr sz="1200">
              <a:solidFill>
                <a:schemeClr val="dk1"/>
              </a:solidFill>
            </a:endParaRPr>
          </a:p>
          <a:p>
            <a:pPr indent="0" lvl="0" marL="0" rtl="0" algn="just">
              <a:lnSpc>
                <a:spcPct val="115000"/>
              </a:lnSpc>
              <a:spcBef>
                <a:spcPts val="0"/>
              </a:spcBef>
              <a:spcAft>
                <a:spcPts val="0"/>
              </a:spcAft>
              <a:buSzPts val="2100"/>
              <a:buNone/>
            </a:pPr>
            <a:r>
              <a:t/>
            </a:r>
            <a:endParaRPr sz="1200">
              <a:solidFill>
                <a:schemeClr val="dk1"/>
              </a:solidFill>
            </a:endParaRPr>
          </a:p>
          <a:p>
            <a:pPr indent="0" lvl="0" marL="0" rtl="0" algn="just">
              <a:lnSpc>
                <a:spcPct val="115000"/>
              </a:lnSpc>
              <a:spcBef>
                <a:spcPts val="0"/>
              </a:spcBef>
              <a:spcAft>
                <a:spcPts val="0"/>
              </a:spcAft>
              <a:buSzPts val="2100"/>
              <a:buNone/>
            </a:pPr>
            <a:r>
              <a:rPr lang="en-US" sz="1200"/>
              <a:t>We suggest to watch the video about the ADKAR Model</a:t>
            </a:r>
            <a:endParaRPr sz="1200" u="sng">
              <a:solidFill>
                <a:schemeClr val="hlink"/>
              </a:solidFill>
              <a:hlinkClick r:id="rId3"/>
            </a:endParaRPr>
          </a:p>
          <a:p>
            <a:pPr indent="0" lvl="0" marL="0" rtl="0" algn="just">
              <a:lnSpc>
                <a:spcPct val="115000"/>
              </a:lnSpc>
              <a:spcBef>
                <a:spcPts val="300"/>
              </a:spcBef>
              <a:spcAft>
                <a:spcPts val="0"/>
              </a:spcAft>
              <a:buSzPts val="2100"/>
              <a:buNone/>
            </a:pPr>
            <a:r>
              <a:rPr lang="en-US" sz="1200" u="sng">
                <a:solidFill>
                  <a:schemeClr val="hlink"/>
                </a:solidFill>
                <a:hlinkClick r:id="rId4"/>
              </a:rPr>
              <a:t>https://www.youtube.com/watch?v=9hci51w8xhkV</a:t>
            </a:r>
            <a:endParaRPr sz="1200"/>
          </a:p>
          <a:p>
            <a:pPr indent="0" lvl="0" marL="0" rtl="0" algn="just">
              <a:lnSpc>
                <a:spcPct val="115000"/>
              </a:lnSpc>
              <a:spcBef>
                <a:spcPts val="300"/>
              </a:spcBef>
              <a:spcAft>
                <a:spcPts val="0"/>
              </a:spcAft>
              <a:buSzPts val="2100"/>
              <a:buNone/>
            </a:pPr>
            <a:r>
              <a:rPr lang="en-US" sz="1200"/>
              <a:t>and note the most important milestones and implementation</a:t>
            </a:r>
            <a:endParaRPr sz="1200"/>
          </a:p>
          <a:p>
            <a:pPr indent="0" lvl="0" marL="0" rtl="0" algn="just">
              <a:lnSpc>
                <a:spcPct val="115000"/>
              </a:lnSpc>
              <a:spcBef>
                <a:spcPts val="300"/>
              </a:spcBef>
              <a:spcAft>
                <a:spcPts val="0"/>
              </a:spcAft>
              <a:buSzPts val="2100"/>
              <a:buNone/>
            </a:pPr>
            <a:r>
              <a:rPr lang="en-US" sz="1200"/>
              <a:t>options in the change management process.</a:t>
            </a:r>
            <a:endParaRPr sz="2800">
              <a:solidFill>
                <a:srgbClr val="FD8284"/>
              </a:solidFill>
            </a:endParaRPr>
          </a:p>
        </p:txBody>
      </p:sp>
      <p:sp>
        <p:nvSpPr>
          <p:cNvPr id="176" name="Google Shape;176;p8"/>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grpSp>
        <p:nvGrpSpPr>
          <p:cNvPr id="177" name="Google Shape;177;p8"/>
          <p:cNvGrpSpPr/>
          <p:nvPr/>
        </p:nvGrpSpPr>
        <p:grpSpPr>
          <a:xfrm>
            <a:off x="1946936" y="1723372"/>
            <a:ext cx="475279" cy="1039957"/>
            <a:chOff x="2802054" y="2180948"/>
            <a:chExt cx="396000" cy="2074520"/>
          </a:xfrm>
        </p:grpSpPr>
        <p:sp>
          <p:nvSpPr>
            <p:cNvPr id="178" name="Google Shape;178;p8"/>
            <p:cNvSpPr/>
            <p:nvPr/>
          </p:nvSpPr>
          <p:spPr>
            <a:xfrm>
              <a:off x="2802054" y="218094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79" name="Google Shape;179;p8"/>
            <p:cNvSpPr/>
            <p:nvPr/>
          </p:nvSpPr>
          <p:spPr>
            <a:xfrm>
              <a:off x="2802054" y="2602637"/>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800" u="none" cap="none" strike="noStrike">
                  <a:solidFill>
                    <a:schemeClr val="lt1"/>
                  </a:solidFill>
                  <a:latin typeface="Arial"/>
                  <a:ea typeface="Arial"/>
                  <a:cs typeface="Arial"/>
                  <a:sym typeface="Arial"/>
                </a:rPr>
                <a:t>D</a:t>
              </a:r>
              <a:endParaRPr/>
            </a:p>
          </p:txBody>
        </p:sp>
        <p:sp>
          <p:nvSpPr>
            <p:cNvPr id="180" name="Google Shape;180;p8"/>
            <p:cNvSpPr/>
            <p:nvPr/>
          </p:nvSpPr>
          <p:spPr>
            <a:xfrm>
              <a:off x="2802054" y="301840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800" u="none" cap="none" strike="noStrike">
                  <a:solidFill>
                    <a:schemeClr val="lt1"/>
                  </a:solidFill>
                  <a:latin typeface="Arial"/>
                  <a:ea typeface="Arial"/>
                  <a:cs typeface="Arial"/>
                  <a:sym typeface="Arial"/>
                </a:rPr>
                <a:t>K</a:t>
              </a:r>
              <a:endParaRPr/>
            </a:p>
          </p:txBody>
        </p:sp>
        <p:sp>
          <p:nvSpPr>
            <p:cNvPr id="181" name="Google Shape;181;p8"/>
            <p:cNvSpPr/>
            <p:nvPr/>
          </p:nvSpPr>
          <p:spPr>
            <a:xfrm>
              <a:off x="2802054" y="3434179"/>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82" name="Google Shape;182;p8"/>
            <p:cNvSpPr/>
            <p:nvPr/>
          </p:nvSpPr>
          <p:spPr>
            <a:xfrm>
              <a:off x="2802054" y="3855868"/>
              <a:ext cx="396000" cy="399600"/>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1800" u="none" cap="none" strike="noStrike">
                  <a:solidFill>
                    <a:schemeClr val="lt1"/>
                  </a:solidFill>
                  <a:latin typeface="Arial"/>
                  <a:ea typeface="Arial"/>
                  <a:cs typeface="Arial"/>
                  <a:sym typeface="Arial"/>
                </a:rPr>
                <a:t>R</a:t>
              </a:r>
              <a:endParaRPr/>
            </a:p>
          </p:txBody>
        </p:sp>
      </p:grpSp>
      <p:pic>
        <p:nvPicPr>
          <p:cNvPr id="183" name="Google Shape;183;p8"/>
          <p:cNvPicPr preferRelativeResize="0"/>
          <p:nvPr/>
        </p:nvPicPr>
        <p:blipFill rotWithShape="1">
          <a:blip r:embed="rId5">
            <a:alphaModFix/>
          </a:blip>
          <a:srcRect b="0" l="0" r="0" t="0"/>
          <a:stretch/>
        </p:blipFill>
        <p:spPr>
          <a:xfrm>
            <a:off x="1421213" y="3165580"/>
            <a:ext cx="445047" cy="475529"/>
          </a:xfrm>
          <a:prstGeom prst="rect">
            <a:avLst/>
          </a:prstGeom>
          <a:noFill/>
          <a:ln>
            <a:noFill/>
          </a:ln>
        </p:spPr>
      </p:pic>
      <p:sp>
        <p:nvSpPr>
          <p:cNvPr id="184" name="Google Shape;184;p8"/>
          <p:cNvSpPr/>
          <p:nvPr/>
        </p:nvSpPr>
        <p:spPr>
          <a:xfrm>
            <a:off x="1987576" y="915238"/>
            <a:ext cx="497854" cy="206188"/>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85" name="Google Shape;185;p8"/>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9"/>
          <p:cNvSpPr txBox="1"/>
          <p:nvPr>
            <p:ph idx="1" type="body"/>
          </p:nvPr>
        </p:nvSpPr>
        <p:spPr>
          <a:xfrm>
            <a:off x="1402663" y="552223"/>
            <a:ext cx="6889691" cy="3981046"/>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2100"/>
              <a:buNone/>
            </a:pPr>
            <a:r>
              <a:rPr lang="en-US">
                <a:solidFill>
                  <a:srgbClr val="FD8284"/>
                </a:solidFill>
              </a:rPr>
              <a:t>Other popular models of Change Management</a:t>
            </a:r>
            <a:endParaRPr/>
          </a:p>
          <a:p>
            <a:pPr indent="0" lvl="0" marL="0" rtl="0" algn="l">
              <a:lnSpc>
                <a:spcPct val="115000"/>
              </a:lnSpc>
              <a:spcBef>
                <a:spcPts val="300"/>
              </a:spcBef>
              <a:spcAft>
                <a:spcPts val="0"/>
              </a:spcAft>
              <a:buSzPts val="2100"/>
              <a:buNone/>
            </a:pPr>
            <a:r>
              <a:t/>
            </a:r>
            <a:endParaRPr/>
          </a:p>
          <a:p>
            <a:pPr indent="0" lvl="0" marL="0" rtl="0" algn="l">
              <a:lnSpc>
                <a:spcPct val="115000"/>
              </a:lnSpc>
              <a:spcBef>
                <a:spcPts val="300"/>
              </a:spcBef>
              <a:spcAft>
                <a:spcPts val="0"/>
              </a:spcAft>
              <a:buSzPts val="2100"/>
              <a:buNone/>
            </a:pPr>
            <a:r>
              <a:rPr lang="en-US"/>
              <a:t>Find further information here about the</a:t>
            </a:r>
            <a:endParaRPr/>
          </a:p>
          <a:p>
            <a:pPr indent="0" lvl="0" marL="0" rtl="0" algn="l">
              <a:lnSpc>
                <a:spcPct val="115000"/>
              </a:lnSpc>
              <a:spcBef>
                <a:spcPts val="300"/>
              </a:spcBef>
              <a:spcAft>
                <a:spcPts val="0"/>
              </a:spcAft>
              <a:buSzPts val="2100"/>
              <a:buNone/>
            </a:pPr>
            <a:r>
              <a:rPr lang="en-US">
                <a:solidFill>
                  <a:schemeClr val="dk1"/>
                </a:solidFill>
              </a:rPr>
              <a:t>Krüger’s five-phase model</a:t>
            </a:r>
            <a:r>
              <a:rPr lang="en-US" sz="2000">
                <a:solidFill>
                  <a:schemeClr val="dk1"/>
                </a:solidFill>
              </a:rPr>
              <a:t>	</a:t>
            </a:r>
            <a:br>
              <a:rPr lang="en-US" sz="2000">
                <a:solidFill>
                  <a:schemeClr val="dk1"/>
                </a:solidFill>
              </a:rPr>
            </a:br>
            <a:r>
              <a:rPr lang="en-US" sz="1500">
                <a:solidFill>
                  <a:schemeClr val="dk1"/>
                </a:solidFill>
              </a:rPr>
              <a:t>Available at: </a:t>
            </a:r>
            <a:r>
              <a:rPr lang="en-US" sz="1500" u="sng">
                <a:solidFill>
                  <a:schemeClr val="dk1"/>
                </a:solidFill>
                <a:hlinkClick r:id="rId3">
                  <a:extLst>
                    <a:ext uri="{A12FA001-AC4F-418D-AE19-62706E023703}">
                      <ahyp:hlinkClr val="tx"/>
                    </a:ext>
                  </a:extLst>
                </a:hlinkClick>
              </a:rPr>
              <a:t>https://www.qmbase.com/en/introduction-to-the-concepts-of-change-management/#Section-6</a:t>
            </a:r>
            <a:endParaRPr sz="1500">
              <a:solidFill>
                <a:schemeClr val="dk1"/>
              </a:solidFill>
            </a:endParaRPr>
          </a:p>
          <a:p>
            <a:pPr indent="0" lvl="0" marL="0" rtl="0" algn="l">
              <a:lnSpc>
                <a:spcPct val="115000"/>
              </a:lnSpc>
              <a:spcBef>
                <a:spcPts val="300"/>
              </a:spcBef>
              <a:spcAft>
                <a:spcPts val="0"/>
              </a:spcAft>
              <a:buSzPts val="2100"/>
              <a:buNone/>
            </a:pPr>
            <a:r>
              <a:t/>
            </a:r>
            <a:endParaRPr sz="1500">
              <a:solidFill>
                <a:schemeClr val="dk1"/>
              </a:solidFill>
            </a:endParaRPr>
          </a:p>
          <a:p>
            <a:pPr indent="0" lvl="0" marL="0" rtl="0" algn="l">
              <a:lnSpc>
                <a:spcPct val="115000"/>
              </a:lnSpc>
              <a:spcBef>
                <a:spcPts val="300"/>
              </a:spcBef>
              <a:spcAft>
                <a:spcPts val="300"/>
              </a:spcAft>
              <a:buSzPts val="2100"/>
              <a:buNone/>
            </a:pPr>
            <a:r>
              <a:rPr lang="en-US">
                <a:solidFill>
                  <a:schemeClr val="dk1"/>
                </a:solidFill>
              </a:rPr>
              <a:t>Kotter’s 8-step Process for Leading Change	</a:t>
            </a:r>
            <a:br>
              <a:rPr lang="en-US" sz="2000">
                <a:solidFill>
                  <a:schemeClr val="dk1"/>
                </a:solidFill>
              </a:rPr>
            </a:br>
            <a:r>
              <a:rPr lang="en-US" sz="1500">
                <a:solidFill>
                  <a:schemeClr val="dk1"/>
                </a:solidFill>
              </a:rPr>
              <a:t>Available at: </a:t>
            </a:r>
            <a:r>
              <a:rPr lang="en-US" sz="1500" u="sng">
                <a:solidFill>
                  <a:schemeClr val="dk1"/>
                </a:solidFill>
                <a:hlinkClick r:id="rId4">
                  <a:extLst>
                    <a:ext uri="{A12FA001-AC4F-418D-AE19-62706E023703}">
                      <ahyp:hlinkClr val="tx"/>
                    </a:ext>
                  </a:extLst>
                </a:hlinkClick>
              </a:rPr>
              <a:t>https://www.qmbase.com/en/introduction-to-the-concepts-of-change-management/#Section-5</a:t>
            </a:r>
            <a:endParaRPr sz="1500">
              <a:solidFill>
                <a:schemeClr val="dk1"/>
              </a:solidFill>
            </a:endParaRPr>
          </a:p>
        </p:txBody>
      </p:sp>
      <p:pic>
        <p:nvPicPr>
          <p:cNvPr id="191" name="Google Shape;191;p9"/>
          <p:cNvPicPr preferRelativeResize="0"/>
          <p:nvPr/>
        </p:nvPicPr>
        <p:blipFill rotWithShape="1">
          <a:blip r:embed="rId5">
            <a:alphaModFix/>
          </a:blip>
          <a:srcRect b="0" l="0" r="0" t="0"/>
          <a:stretch/>
        </p:blipFill>
        <p:spPr>
          <a:xfrm>
            <a:off x="993965" y="1327728"/>
            <a:ext cx="445047" cy="475529"/>
          </a:xfrm>
          <a:prstGeom prst="rect">
            <a:avLst/>
          </a:prstGeom>
          <a:noFill/>
          <a:ln>
            <a:noFill/>
          </a:ln>
        </p:spPr>
      </p:pic>
      <p:sp>
        <p:nvSpPr>
          <p:cNvPr id="192" name="Google Shape;192;p9"/>
          <p:cNvSpPr/>
          <p:nvPr/>
        </p:nvSpPr>
        <p:spPr>
          <a:xfrm>
            <a:off x="3201218" y="62262"/>
            <a:ext cx="2866490" cy="383182"/>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None/>
            </a:pPr>
            <a:r>
              <a:rPr b="1" i="0" lang="en-US" sz="1400" u="none" cap="none" strike="noStrike">
                <a:solidFill>
                  <a:srgbClr val="002060"/>
                </a:solidFill>
                <a:latin typeface="Arial"/>
                <a:ea typeface="Arial"/>
                <a:cs typeface="Arial"/>
                <a:sym typeface="Arial"/>
              </a:rPr>
              <a:t>Module 3: Change Management</a:t>
            </a:r>
            <a:endParaRPr b="1" i="0" sz="1400" u="none" cap="none" strike="noStrike">
              <a:solidFill>
                <a:srgbClr val="002060"/>
              </a:solidFill>
              <a:latin typeface="Arial"/>
              <a:ea typeface="Arial"/>
              <a:cs typeface="Arial"/>
              <a:sym typeface="Arial"/>
            </a:endParaRPr>
          </a:p>
        </p:txBody>
      </p:sp>
      <p:sp>
        <p:nvSpPr>
          <p:cNvPr id="193" name="Google Shape;193;p9"/>
          <p:cNvSpPr/>
          <p:nvPr/>
        </p:nvSpPr>
        <p:spPr>
          <a:xfrm>
            <a:off x="1030315" y="1968845"/>
            <a:ext cx="372348" cy="17033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94" name="Google Shape;194;p9"/>
          <p:cNvSpPr/>
          <p:nvPr/>
        </p:nvSpPr>
        <p:spPr>
          <a:xfrm>
            <a:off x="993964" y="3437119"/>
            <a:ext cx="408600" cy="1761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id="195" name="Google Shape;195;p9"/>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Claudia Prasch-Hofer</dc:creator>
</cp:coreProperties>
</file>