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 id="2147483675" r:id="rId2"/>
  </p:sldMasterIdLst>
  <p:notesMasterIdLst>
    <p:notesMasterId r:id="rId36"/>
  </p:notesMasterIdLst>
  <p:sldIdLst>
    <p:sldId id="263" r:id="rId3"/>
    <p:sldId id="266" r:id="rId4"/>
    <p:sldId id="265" r:id="rId5"/>
    <p:sldId id="267" r:id="rId6"/>
    <p:sldId id="268" r:id="rId7"/>
    <p:sldId id="317" r:id="rId8"/>
    <p:sldId id="330" r:id="rId9"/>
    <p:sldId id="275" r:id="rId10"/>
    <p:sldId id="276" r:id="rId11"/>
    <p:sldId id="273" r:id="rId12"/>
    <p:sldId id="280" r:id="rId13"/>
    <p:sldId id="282" r:id="rId14"/>
    <p:sldId id="314" r:id="rId15"/>
    <p:sldId id="281" r:id="rId16"/>
    <p:sldId id="284" r:id="rId17"/>
    <p:sldId id="288" r:id="rId18"/>
    <p:sldId id="291" r:id="rId19"/>
    <p:sldId id="292" r:id="rId20"/>
    <p:sldId id="286" r:id="rId21"/>
    <p:sldId id="299" r:id="rId22"/>
    <p:sldId id="300" r:id="rId23"/>
    <p:sldId id="301" r:id="rId24"/>
    <p:sldId id="302" r:id="rId25"/>
    <p:sldId id="332" r:id="rId26"/>
    <p:sldId id="304" r:id="rId27"/>
    <p:sldId id="306" r:id="rId28"/>
    <p:sldId id="305" r:id="rId29"/>
    <p:sldId id="307" r:id="rId30"/>
    <p:sldId id="308" r:id="rId31"/>
    <p:sldId id="309" r:id="rId32"/>
    <p:sldId id="310" r:id="rId33"/>
    <p:sldId id="311" r:id="rId34"/>
    <p:sldId id="331" r:id="rId35"/>
  </p:sldIdLst>
  <p:sldSz cx="9144000" cy="5143500" type="screen16x9"/>
  <p:notesSz cx="6858000" cy="9144000"/>
  <p:embeddedFontLst>
    <p:embeddedFont>
      <p:font typeface="Comfortaa" pitchFamily="2" charset="0"/>
      <p:regular r:id="rId37"/>
      <p:bold r:id="rId38"/>
    </p:embeddedFont>
    <p:embeddedFont>
      <p:font typeface="Comfortaa Medium" pitchFamily="2" charset="0"/>
      <p:regular r:id="rId39"/>
      <p:bold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82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60" autoAdjust="0"/>
    <p:restoredTop sz="96327"/>
  </p:normalViewPr>
  <p:slideViewPr>
    <p:cSldViewPr snapToGrid="0">
      <p:cViewPr varScale="1">
        <p:scale>
          <a:sx n="164" d="100"/>
          <a:sy n="164" d="100"/>
        </p:scale>
        <p:origin x="1080" y="176"/>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1104420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b4b11bcd35_0_3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1b4b11bcd35_0_3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0426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8696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7469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015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628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7443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5371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9055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0083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614163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4242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18612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7514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640462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43102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00258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76644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82988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6453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60948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91120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71313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1b4b11bcd35_0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1b4b11bcd35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12461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68433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53337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10765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1639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0377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29506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l-GR" b="0" i="0" u="none" strike="noStrike" dirty="0">
                <a:solidFill>
                  <a:srgbClr val="000000"/>
                </a:solidFill>
                <a:effectLst/>
              </a:rPr>
              <a:t>Το μοντέλο </a:t>
            </a:r>
            <a:r>
              <a:rPr lang="en-GB" b="0" i="0" u="none" strike="noStrike" dirty="0">
                <a:solidFill>
                  <a:srgbClr val="000000"/>
                </a:solidFill>
                <a:effectLst/>
              </a:rPr>
              <a:t>ADKAR </a:t>
            </a:r>
            <a:r>
              <a:rPr lang="el-GR" b="0" i="0" u="none" strike="noStrike" dirty="0">
                <a:solidFill>
                  <a:srgbClr val="000000"/>
                </a:solidFill>
                <a:effectLst/>
              </a:rPr>
              <a:t>από τον </a:t>
            </a:r>
            <a:r>
              <a:rPr lang="en-GB" b="0" i="0" u="none" strike="noStrike" dirty="0">
                <a:solidFill>
                  <a:srgbClr val="000000"/>
                </a:solidFill>
                <a:effectLst/>
              </a:rPr>
              <a:t>Jeff Hiatt </a:t>
            </a:r>
            <a:r>
              <a:rPr lang="el-GR" b="0" i="0" u="none" strike="noStrike" dirty="0">
                <a:solidFill>
                  <a:srgbClr val="000000"/>
                </a:solidFill>
                <a:effectLst/>
              </a:rPr>
              <a:t>στοχεύει στη συμμετοχή των εργαζομένων σε όλη τη διαδικασία αλλαγής. Χωρίζεται στα ακόλουθα πέντε στάδια:</a:t>
            </a:r>
          </a:p>
          <a:p>
            <a:pPr algn="l">
              <a:buFont typeface="Arial" panose="020B0604020202020204" pitchFamily="34" charset="0"/>
              <a:buChar char="•"/>
            </a:pPr>
            <a:r>
              <a:rPr lang="el-GR" b="1" i="0" u="none" strike="noStrike" dirty="0">
                <a:solidFill>
                  <a:srgbClr val="000000"/>
                </a:solidFill>
                <a:effectLst/>
              </a:rPr>
              <a:t>Επίγνωση</a:t>
            </a:r>
            <a:r>
              <a:rPr lang="el-GR" b="0" i="0" u="none" strike="noStrike" dirty="0">
                <a:solidFill>
                  <a:srgbClr val="000000"/>
                </a:solidFill>
                <a:effectLst/>
              </a:rPr>
              <a:t>: Ευαισθητοποίηση των εργαζομένων για την ανάγκη αλλαγής.</a:t>
            </a:r>
          </a:p>
          <a:p>
            <a:pPr algn="l">
              <a:buFont typeface="Arial" panose="020B0604020202020204" pitchFamily="34" charset="0"/>
              <a:buChar char="•"/>
            </a:pPr>
            <a:r>
              <a:rPr lang="el-GR" b="1" i="0" u="none" strike="noStrike" dirty="0">
                <a:solidFill>
                  <a:srgbClr val="000000"/>
                </a:solidFill>
                <a:effectLst/>
              </a:rPr>
              <a:t>Επιθυμία</a:t>
            </a:r>
            <a:r>
              <a:rPr lang="el-GR" b="0" i="0" u="none" strike="noStrike" dirty="0">
                <a:solidFill>
                  <a:srgbClr val="000000"/>
                </a:solidFill>
                <a:effectLst/>
              </a:rPr>
              <a:t>: Προθυμία να συμμετάσχουν και να υποστηρίξουν την αλλαγή.</a:t>
            </a:r>
          </a:p>
          <a:p>
            <a:pPr algn="l">
              <a:buFont typeface="Arial" panose="020B0604020202020204" pitchFamily="34" charset="0"/>
              <a:buChar char="•"/>
            </a:pPr>
            <a:r>
              <a:rPr lang="el-GR" b="1" i="0" u="none" strike="noStrike" dirty="0">
                <a:solidFill>
                  <a:srgbClr val="000000"/>
                </a:solidFill>
                <a:effectLst/>
              </a:rPr>
              <a:t>Γνώσεις</a:t>
            </a:r>
            <a:r>
              <a:rPr lang="el-GR" b="0" i="0" u="none" strike="noStrike" dirty="0">
                <a:solidFill>
                  <a:srgbClr val="000000"/>
                </a:solidFill>
                <a:effectLst/>
              </a:rPr>
              <a:t>: Εξοπλισμός του προσωπικού με τις απαραίτητες γνώσεις.</a:t>
            </a:r>
          </a:p>
          <a:p>
            <a:pPr algn="l">
              <a:buFont typeface="Arial" panose="020B0604020202020204" pitchFamily="34" charset="0"/>
              <a:buChar char="•"/>
            </a:pPr>
            <a:r>
              <a:rPr lang="el-GR" b="1" i="0" u="none" strike="noStrike" dirty="0">
                <a:solidFill>
                  <a:srgbClr val="000000"/>
                </a:solidFill>
                <a:effectLst/>
              </a:rPr>
              <a:t>Ικανότητα</a:t>
            </a:r>
            <a:r>
              <a:rPr lang="el-GR" b="0" i="0" u="none" strike="noStrike" dirty="0">
                <a:solidFill>
                  <a:srgbClr val="000000"/>
                </a:solidFill>
                <a:effectLst/>
              </a:rPr>
              <a:t>: Το προσωπικό εξασκεί τις νέες δεξιότητες που απαιτούνται για την αλλαγή.</a:t>
            </a:r>
          </a:p>
          <a:p>
            <a:pPr algn="l">
              <a:buFont typeface="Arial" panose="020B0604020202020204" pitchFamily="34" charset="0"/>
              <a:buChar char="•"/>
            </a:pPr>
            <a:r>
              <a:rPr lang="el-GR" b="1" i="0" u="none" strike="noStrike" dirty="0">
                <a:solidFill>
                  <a:srgbClr val="000000"/>
                </a:solidFill>
                <a:effectLst/>
              </a:rPr>
              <a:t>Ενίσχυση</a:t>
            </a:r>
            <a:r>
              <a:rPr lang="el-GR" b="0" i="0" u="none" strike="noStrike" dirty="0">
                <a:solidFill>
                  <a:srgbClr val="000000"/>
                </a:solidFill>
                <a:effectLst/>
              </a:rPr>
              <a:t>: Παρουσίαση των αρχικών επιτυχιών για την εδραίωση της δέσμευσης των εργαζομένων.</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811211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b4b11bcd35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b4b11bcd35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1416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1b4b11bcd35_0_3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1b4b11bcd35_0_3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2404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1">
  <p:cSld name="TITLE_1">
    <p:spTree>
      <p:nvGrpSpPr>
        <p:cNvPr id="1" name="Shape 115"/>
        <p:cNvGrpSpPr/>
        <p:nvPr/>
      </p:nvGrpSpPr>
      <p:grpSpPr>
        <a:xfrm>
          <a:off x="0" y="0"/>
          <a:ext cx="0" cy="0"/>
          <a:chOff x="0" y="0"/>
          <a:chExt cx="0" cy="0"/>
        </a:xfrm>
      </p:grpSpPr>
      <p:pic>
        <p:nvPicPr>
          <p:cNvPr id="116" name="Google Shape;116;p18"/>
          <p:cNvPicPr preferRelativeResize="0"/>
          <p:nvPr/>
        </p:nvPicPr>
        <p:blipFill rotWithShape="1">
          <a:blip r:embed="rId2">
            <a:alphaModFix/>
          </a:blip>
          <a:srcRect l="41318"/>
          <a:stretch/>
        </p:blipFill>
        <p:spPr>
          <a:xfrm>
            <a:off x="-59925" y="874725"/>
            <a:ext cx="2494950" cy="4742225"/>
          </a:xfrm>
          <a:prstGeom prst="rect">
            <a:avLst/>
          </a:prstGeom>
          <a:noFill/>
          <a:ln>
            <a:noFill/>
          </a:ln>
        </p:spPr>
      </p:pic>
      <p:pic>
        <p:nvPicPr>
          <p:cNvPr id="117" name="Google Shape;117;p18"/>
          <p:cNvPicPr preferRelativeResize="0"/>
          <p:nvPr/>
        </p:nvPicPr>
        <p:blipFill rotWithShape="1">
          <a:blip r:embed="rId3">
            <a:alphaModFix/>
          </a:blip>
          <a:srcRect l="50915" t="23989"/>
          <a:stretch/>
        </p:blipFill>
        <p:spPr>
          <a:xfrm>
            <a:off x="-2" y="-12"/>
            <a:ext cx="2375100" cy="3677875"/>
          </a:xfrm>
          <a:prstGeom prst="rect">
            <a:avLst/>
          </a:prstGeom>
          <a:noFill/>
          <a:ln>
            <a:noFill/>
          </a:ln>
        </p:spPr>
      </p:pic>
      <p:pic>
        <p:nvPicPr>
          <p:cNvPr id="118" name="Google Shape;118;p18"/>
          <p:cNvPicPr preferRelativeResize="0"/>
          <p:nvPr/>
        </p:nvPicPr>
        <p:blipFill rotWithShape="1">
          <a:blip r:embed="rId4">
            <a:alphaModFix/>
          </a:blip>
          <a:srcRect/>
          <a:stretch/>
        </p:blipFill>
        <p:spPr>
          <a:xfrm>
            <a:off x="3000376" y="1372200"/>
            <a:ext cx="3143250" cy="933450"/>
          </a:xfrm>
          <a:prstGeom prst="rect">
            <a:avLst/>
          </a:prstGeom>
          <a:noFill/>
          <a:ln>
            <a:noFill/>
          </a:ln>
        </p:spPr>
      </p:pic>
      <p:pic>
        <p:nvPicPr>
          <p:cNvPr id="119" name="Google Shape;119;p18"/>
          <p:cNvPicPr preferRelativeResize="0"/>
          <p:nvPr/>
        </p:nvPicPr>
        <p:blipFill rotWithShape="1">
          <a:blip r:embed="rId5">
            <a:alphaModFix/>
          </a:blip>
          <a:srcRect/>
          <a:stretch/>
        </p:blipFill>
        <p:spPr>
          <a:xfrm rot="10800000" flipH="1">
            <a:off x="0" y="4054301"/>
            <a:ext cx="6661301" cy="420500"/>
          </a:xfrm>
          <a:prstGeom prst="rect">
            <a:avLst/>
          </a:prstGeom>
          <a:noFill/>
          <a:ln>
            <a:noFill/>
          </a:ln>
        </p:spPr>
      </p:pic>
      <p:pic>
        <p:nvPicPr>
          <p:cNvPr id="120" name="Google Shape;120;p18"/>
          <p:cNvPicPr preferRelativeResize="0"/>
          <p:nvPr/>
        </p:nvPicPr>
        <p:blipFill rotWithShape="1">
          <a:blip r:embed="rId6">
            <a:alphaModFix/>
          </a:blip>
          <a:srcRect/>
          <a:stretch/>
        </p:blipFill>
        <p:spPr>
          <a:xfrm>
            <a:off x="7916326" y="1595425"/>
            <a:ext cx="352425" cy="1952625"/>
          </a:xfrm>
          <a:prstGeom prst="rect">
            <a:avLst/>
          </a:prstGeom>
          <a:noFill/>
          <a:ln>
            <a:noFill/>
          </a:ln>
        </p:spPr>
      </p:pic>
      <p:pic>
        <p:nvPicPr>
          <p:cNvPr id="121" name="Google Shape;121;p18"/>
          <p:cNvPicPr preferRelativeResize="0"/>
          <p:nvPr/>
        </p:nvPicPr>
        <p:blipFill rotWithShape="1">
          <a:blip r:embed="rId7">
            <a:alphaModFix/>
          </a:blip>
          <a:srcRect/>
          <a:stretch/>
        </p:blipFill>
        <p:spPr>
          <a:xfrm>
            <a:off x="8701525" y="-82375"/>
            <a:ext cx="442475" cy="4079124"/>
          </a:xfrm>
          <a:prstGeom prst="rect">
            <a:avLst/>
          </a:prstGeom>
          <a:noFill/>
          <a:ln>
            <a:noFill/>
          </a:ln>
        </p:spPr>
      </p:pic>
      <p:pic>
        <p:nvPicPr>
          <p:cNvPr id="122" name="Google Shape;122;p18"/>
          <p:cNvPicPr preferRelativeResize="0"/>
          <p:nvPr/>
        </p:nvPicPr>
        <p:blipFill rotWithShape="1">
          <a:blip r:embed="rId8">
            <a:alphaModFix/>
          </a:blip>
          <a:srcRect/>
          <a:stretch/>
        </p:blipFill>
        <p:spPr>
          <a:xfrm>
            <a:off x="7332175" y="307651"/>
            <a:ext cx="1106525" cy="1034075"/>
          </a:xfrm>
          <a:prstGeom prst="rect">
            <a:avLst/>
          </a:prstGeom>
          <a:noFill/>
          <a:ln>
            <a:noFill/>
          </a:ln>
        </p:spPr>
      </p:pic>
      <p:sp>
        <p:nvSpPr>
          <p:cNvPr id="123" name="Google Shape;123;p18"/>
          <p:cNvSpPr txBox="1">
            <a:spLocks noGrp="1"/>
          </p:cNvSpPr>
          <p:nvPr>
            <p:ph type="subTitle" idx="1"/>
          </p:nvPr>
        </p:nvSpPr>
        <p:spPr>
          <a:xfrm>
            <a:off x="1994400" y="2453100"/>
            <a:ext cx="5155200" cy="7932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1pPr>
            <a:lvl2pPr lvl="1"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2pPr>
            <a:lvl3pPr lvl="2"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3pPr>
            <a:lvl4pPr lvl="3"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4pPr>
            <a:lvl5pPr lvl="4"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5pPr>
            <a:lvl6pPr lvl="5"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6pPr>
            <a:lvl7pPr lvl="6"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7pPr>
            <a:lvl8pPr lvl="7"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8pPr>
            <a:lvl9pPr lvl="8" algn="ctr" rtl="0">
              <a:lnSpc>
                <a:spcPct val="100000"/>
              </a:lnSpc>
              <a:spcBef>
                <a:spcPts val="0"/>
              </a:spcBef>
              <a:spcAft>
                <a:spcPts val="0"/>
              </a:spcAft>
              <a:buClr>
                <a:schemeClr val="dk1"/>
              </a:buClr>
              <a:buSzPts val="2100"/>
              <a:buFont typeface="Comfortaa"/>
              <a:buNone/>
              <a:defRPr sz="2100" b="1">
                <a:solidFill>
                  <a:schemeClr val="dk1"/>
                </a:solidFill>
                <a:latin typeface="Comfortaa"/>
                <a:ea typeface="Comfortaa"/>
                <a:cs typeface="Comfortaa"/>
                <a:sym typeface="Comfortaa"/>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4">
  <p:cSld name="CUSTOM_3">
    <p:spTree>
      <p:nvGrpSpPr>
        <p:cNvPr id="1" name="Shape 124"/>
        <p:cNvGrpSpPr/>
        <p:nvPr/>
      </p:nvGrpSpPr>
      <p:grpSpPr>
        <a:xfrm>
          <a:off x="0" y="0"/>
          <a:ext cx="0" cy="0"/>
          <a:chOff x="0" y="0"/>
          <a:chExt cx="0" cy="0"/>
        </a:xfrm>
      </p:grpSpPr>
      <p:sp>
        <p:nvSpPr>
          <p:cNvPr id="125" name="Google Shape;125;p19"/>
          <p:cNvSpPr/>
          <p:nvPr/>
        </p:nvSpPr>
        <p:spPr>
          <a:xfrm rot="5400000">
            <a:off x="7151400" y="2453750"/>
            <a:ext cx="3595800" cy="389400"/>
          </a:xfrm>
          <a:prstGeom prst="rect">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6" name="Google Shape;126;p19"/>
          <p:cNvGrpSpPr/>
          <p:nvPr/>
        </p:nvGrpSpPr>
        <p:grpSpPr>
          <a:xfrm>
            <a:off x="1922176" y="538720"/>
            <a:ext cx="6595856" cy="469184"/>
            <a:chOff x="67201" y="3050732"/>
            <a:chExt cx="6595856" cy="469184"/>
          </a:xfrm>
        </p:grpSpPr>
        <p:grpSp>
          <p:nvGrpSpPr>
            <p:cNvPr id="127" name="Google Shape;127;p19"/>
            <p:cNvGrpSpPr/>
            <p:nvPr/>
          </p:nvGrpSpPr>
          <p:grpSpPr>
            <a:xfrm rot="10800000" flipH="1">
              <a:off x="67201" y="3050753"/>
              <a:ext cx="876505" cy="469163"/>
              <a:chOff x="1168350" y="1235525"/>
              <a:chExt cx="5519550" cy="2954425"/>
            </a:xfrm>
          </p:grpSpPr>
          <p:cxnSp>
            <p:nvCxnSpPr>
              <p:cNvPr id="128" name="Google Shape;128;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29" name="Google Shape;129;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30" name="Google Shape;130;p19"/>
            <p:cNvGrpSpPr/>
            <p:nvPr/>
          </p:nvGrpSpPr>
          <p:grpSpPr>
            <a:xfrm rot="10800000" flipH="1">
              <a:off x="943478" y="3050753"/>
              <a:ext cx="876505" cy="469163"/>
              <a:chOff x="1168350" y="1235525"/>
              <a:chExt cx="5519550" cy="2954425"/>
            </a:xfrm>
          </p:grpSpPr>
          <p:cxnSp>
            <p:nvCxnSpPr>
              <p:cNvPr id="131" name="Google Shape;131;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32" name="Google Shape;132;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33" name="Google Shape;133;p19"/>
            <p:cNvGrpSpPr/>
            <p:nvPr/>
          </p:nvGrpSpPr>
          <p:grpSpPr>
            <a:xfrm rot="10800000" flipH="1">
              <a:off x="1819755" y="3050753"/>
              <a:ext cx="876505" cy="469163"/>
              <a:chOff x="1168350" y="1235525"/>
              <a:chExt cx="5519550" cy="2954425"/>
            </a:xfrm>
          </p:grpSpPr>
          <p:cxnSp>
            <p:nvCxnSpPr>
              <p:cNvPr id="134" name="Google Shape;134;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35" name="Google Shape;135;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36" name="Google Shape;136;p19"/>
            <p:cNvGrpSpPr/>
            <p:nvPr/>
          </p:nvGrpSpPr>
          <p:grpSpPr>
            <a:xfrm rot="10800000" flipH="1">
              <a:off x="2696032" y="3050753"/>
              <a:ext cx="876505" cy="469163"/>
              <a:chOff x="1168350" y="1235525"/>
              <a:chExt cx="5519550" cy="2954425"/>
            </a:xfrm>
          </p:grpSpPr>
          <p:cxnSp>
            <p:nvCxnSpPr>
              <p:cNvPr id="137" name="Google Shape;137;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38" name="Google Shape;138;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39" name="Google Shape;139;p19"/>
            <p:cNvGrpSpPr/>
            <p:nvPr/>
          </p:nvGrpSpPr>
          <p:grpSpPr>
            <a:xfrm rot="10800000" flipH="1">
              <a:off x="3572526" y="3050753"/>
              <a:ext cx="876505" cy="469163"/>
              <a:chOff x="1168350" y="1235525"/>
              <a:chExt cx="5519550" cy="2954425"/>
            </a:xfrm>
          </p:grpSpPr>
          <p:cxnSp>
            <p:nvCxnSpPr>
              <p:cNvPr id="140" name="Google Shape;140;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41" name="Google Shape;141;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42" name="Google Shape;142;p19"/>
            <p:cNvGrpSpPr/>
            <p:nvPr/>
          </p:nvGrpSpPr>
          <p:grpSpPr>
            <a:xfrm rot="10800000" flipH="1">
              <a:off x="4448803" y="3050753"/>
              <a:ext cx="876505" cy="469163"/>
              <a:chOff x="1168350" y="1235525"/>
              <a:chExt cx="5519550" cy="2954425"/>
            </a:xfrm>
          </p:grpSpPr>
          <p:cxnSp>
            <p:nvCxnSpPr>
              <p:cNvPr id="143" name="Google Shape;143;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44" name="Google Shape;144;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grpSp>
          <p:nvGrpSpPr>
            <p:cNvPr id="145" name="Google Shape;145;p19"/>
            <p:cNvGrpSpPr/>
            <p:nvPr/>
          </p:nvGrpSpPr>
          <p:grpSpPr>
            <a:xfrm rot="10800000" flipH="1">
              <a:off x="5325080" y="3050753"/>
              <a:ext cx="876505" cy="469163"/>
              <a:chOff x="1168350" y="1235525"/>
              <a:chExt cx="5519550" cy="2954425"/>
            </a:xfrm>
          </p:grpSpPr>
          <p:cxnSp>
            <p:nvCxnSpPr>
              <p:cNvPr id="146" name="Google Shape;146;p19"/>
              <p:cNvCxnSpPr/>
              <p:nvPr/>
            </p:nvCxnSpPr>
            <p:spPr>
              <a:xfrm>
                <a:off x="1168350" y="1282650"/>
                <a:ext cx="2907300" cy="2907300"/>
              </a:xfrm>
              <a:prstGeom prst="straightConnector1">
                <a:avLst/>
              </a:prstGeom>
              <a:noFill/>
              <a:ln w="28575" cap="flat" cmpd="sng">
                <a:solidFill>
                  <a:srgbClr val="23456E"/>
                </a:solidFill>
                <a:prstDash val="solid"/>
                <a:round/>
                <a:headEnd type="none" w="sm" len="sm"/>
                <a:tailEnd type="none" w="sm" len="sm"/>
              </a:ln>
            </p:spPr>
          </p:cxnSp>
          <p:cxnSp>
            <p:nvCxnSpPr>
              <p:cNvPr id="147" name="Google Shape;147;p19"/>
              <p:cNvCxnSpPr/>
              <p:nvPr/>
            </p:nvCxnSpPr>
            <p:spPr>
              <a:xfrm flipH="1">
                <a:off x="4075800" y="1235525"/>
                <a:ext cx="2612100" cy="2954400"/>
              </a:xfrm>
              <a:prstGeom prst="straightConnector1">
                <a:avLst/>
              </a:prstGeom>
              <a:noFill/>
              <a:ln w="28575" cap="flat" cmpd="sng">
                <a:solidFill>
                  <a:srgbClr val="23456E"/>
                </a:solidFill>
                <a:prstDash val="solid"/>
                <a:round/>
                <a:headEnd type="none" w="sm" len="sm"/>
                <a:tailEnd type="none" w="sm" len="sm"/>
              </a:ln>
            </p:spPr>
          </p:cxnSp>
        </p:grpSp>
        <p:cxnSp>
          <p:nvCxnSpPr>
            <p:cNvPr id="148" name="Google Shape;148;p19"/>
            <p:cNvCxnSpPr/>
            <p:nvPr/>
          </p:nvCxnSpPr>
          <p:spPr>
            <a:xfrm rot="10800000" flipH="1">
              <a:off x="6201357" y="3050732"/>
              <a:ext cx="461700" cy="461700"/>
            </a:xfrm>
            <a:prstGeom prst="straightConnector1">
              <a:avLst/>
            </a:prstGeom>
            <a:noFill/>
            <a:ln w="28575" cap="flat" cmpd="sng">
              <a:solidFill>
                <a:srgbClr val="23456E"/>
              </a:solidFill>
              <a:prstDash val="solid"/>
              <a:round/>
              <a:headEnd type="none" w="sm" len="sm"/>
              <a:tailEnd type="none" w="sm" len="sm"/>
            </a:ln>
          </p:spPr>
        </p:cxnSp>
      </p:grpSp>
      <p:sp>
        <p:nvSpPr>
          <p:cNvPr id="149" name="Google Shape;149;p19"/>
          <p:cNvSpPr/>
          <p:nvPr/>
        </p:nvSpPr>
        <p:spPr>
          <a:xfrm rot="-2700000">
            <a:off x="-2694662" y="-249931"/>
            <a:ext cx="4857824" cy="4143787"/>
          </a:xfrm>
          <a:prstGeom prst="triangle">
            <a:avLst>
              <a:gd name="adj" fmla="val 50000"/>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0" name="Google Shape;150;p19"/>
          <p:cNvPicPr preferRelativeResize="0"/>
          <p:nvPr/>
        </p:nvPicPr>
        <p:blipFill rotWithShape="1">
          <a:blip r:embed="rId2">
            <a:alphaModFix/>
          </a:blip>
          <a:srcRect l="244" t="11533" r="-2087" b="7013"/>
          <a:stretch/>
        </p:blipFill>
        <p:spPr>
          <a:xfrm rot="-8099996">
            <a:off x="-1972935" y="-644764"/>
            <a:ext cx="4627878" cy="3965298"/>
          </a:xfrm>
          <a:prstGeom prst="rect">
            <a:avLst/>
          </a:prstGeom>
          <a:noFill/>
          <a:ln>
            <a:noFill/>
          </a:ln>
        </p:spPr>
      </p:pic>
      <p:sp>
        <p:nvSpPr>
          <p:cNvPr id="152" name="Google Shape;152;p19"/>
          <p:cNvSpPr/>
          <p:nvPr/>
        </p:nvSpPr>
        <p:spPr>
          <a:xfrm rot="3600006">
            <a:off x="3613847" y="4048015"/>
            <a:ext cx="752402" cy="610071"/>
          </a:xfrm>
          <a:prstGeom prst="triangle">
            <a:avLst>
              <a:gd name="adj" fmla="val 50000"/>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9"/>
          <p:cNvSpPr/>
          <p:nvPr/>
        </p:nvSpPr>
        <p:spPr>
          <a:xfrm>
            <a:off x="3229750" y="3874675"/>
            <a:ext cx="683400" cy="683400"/>
          </a:xfrm>
          <a:prstGeom prst="donut">
            <a:avLst>
              <a:gd name="adj" fmla="val 2171"/>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54" name="Google Shape;154;p19"/>
          <p:cNvGrpSpPr/>
          <p:nvPr/>
        </p:nvGrpSpPr>
        <p:grpSpPr>
          <a:xfrm rot="5400000">
            <a:off x="333975" y="4208913"/>
            <a:ext cx="1209600" cy="188100"/>
            <a:chOff x="322300" y="4485375"/>
            <a:chExt cx="1209600" cy="188100"/>
          </a:xfrm>
        </p:grpSpPr>
        <p:cxnSp>
          <p:nvCxnSpPr>
            <p:cNvPr id="155" name="Google Shape;155;p19"/>
            <p:cNvCxnSpPr/>
            <p:nvPr/>
          </p:nvCxnSpPr>
          <p:spPr>
            <a:xfrm rot="10800000" flipH="1">
              <a:off x="3223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156" name="Google Shape;156;p19"/>
            <p:cNvCxnSpPr/>
            <p:nvPr/>
          </p:nvCxnSpPr>
          <p:spPr>
            <a:xfrm rot="10800000" flipH="1">
              <a:off x="5239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157" name="Google Shape;157;p19"/>
            <p:cNvCxnSpPr/>
            <p:nvPr/>
          </p:nvCxnSpPr>
          <p:spPr>
            <a:xfrm rot="10800000" flipH="1">
              <a:off x="7255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158" name="Google Shape;158;p19"/>
            <p:cNvCxnSpPr/>
            <p:nvPr/>
          </p:nvCxnSpPr>
          <p:spPr>
            <a:xfrm rot="10800000" flipH="1">
              <a:off x="9271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159" name="Google Shape;159;p19"/>
            <p:cNvCxnSpPr/>
            <p:nvPr/>
          </p:nvCxnSpPr>
          <p:spPr>
            <a:xfrm rot="10800000" flipH="1">
              <a:off x="1128700" y="4485375"/>
              <a:ext cx="201600" cy="188100"/>
            </a:xfrm>
            <a:prstGeom prst="straightConnector1">
              <a:avLst/>
            </a:prstGeom>
            <a:noFill/>
            <a:ln w="38100" cap="flat" cmpd="sng">
              <a:solidFill>
                <a:srgbClr val="23456E"/>
              </a:solidFill>
              <a:prstDash val="solid"/>
              <a:round/>
              <a:headEnd type="none" w="sm" len="sm"/>
              <a:tailEnd type="none" w="sm" len="sm"/>
            </a:ln>
          </p:spPr>
        </p:cxnSp>
        <p:cxnSp>
          <p:nvCxnSpPr>
            <p:cNvPr id="160" name="Google Shape;160;p19"/>
            <p:cNvCxnSpPr/>
            <p:nvPr/>
          </p:nvCxnSpPr>
          <p:spPr>
            <a:xfrm rot="10800000" flipH="1">
              <a:off x="1330300" y="4485375"/>
              <a:ext cx="201600" cy="188100"/>
            </a:xfrm>
            <a:prstGeom prst="straightConnector1">
              <a:avLst/>
            </a:prstGeom>
            <a:noFill/>
            <a:ln w="38100" cap="flat" cmpd="sng">
              <a:solidFill>
                <a:srgbClr val="23456E"/>
              </a:solidFill>
              <a:prstDash val="solid"/>
              <a:round/>
              <a:headEnd type="none" w="sm" len="sm"/>
              <a:tailEnd type="none" w="sm" len="sm"/>
            </a:ln>
          </p:spPr>
        </p:cxnSp>
      </p:grpSp>
      <p:pic>
        <p:nvPicPr>
          <p:cNvPr id="161" name="Google Shape;161;p19"/>
          <p:cNvPicPr preferRelativeResize="0"/>
          <p:nvPr/>
        </p:nvPicPr>
        <p:blipFill rotWithShape="1">
          <a:blip r:embed="rId3">
            <a:alphaModFix/>
          </a:blip>
          <a:srcRect/>
          <a:stretch/>
        </p:blipFill>
        <p:spPr>
          <a:xfrm>
            <a:off x="2952676" y="4446350"/>
            <a:ext cx="705974" cy="208525"/>
          </a:xfrm>
          <a:prstGeom prst="rect">
            <a:avLst/>
          </a:prstGeom>
          <a:noFill/>
          <a:ln>
            <a:noFill/>
          </a:ln>
        </p:spPr>
      </p:pic>
      <p:sp>
        <p:nvSpPr>
          <p:cNvPr id="162" name="Google Shape;162;p19"/>
          <p:cNvSpPr txBox="1">
            <a:spLocks noGrp="1"/>
          </p:cNvSpPr>
          <p:nvPr>
            <p:ph type="body" idx="1"/>
          </p:nvPr>
        </p:nvSpPr>
        <p:spPr>
          <a:xfrm>
            <a:off x="3379151" y="1249447"/>
            <a:ext cx="5144586" cy="3029828"/>
          </a:xfrm>
          <a:prstGeom prst="rect">
            <a:avLst/>
          </a:prstGeom>
          <a:noFill/>
          <a:ln>
            <a:noFill/>
          </a:ln>
        </p:spPr>
        <p:txBody>
          <a:bodyPr spcFirstLastPara="1" wrap="square" lIns="91425" tIns="91425" rIns="91425" bIns="91425" anchor="t" anchorCtr="0">
            <a:normAutofit/>
          </a:bodyPr>
          <a:lstStyle>
            <a:lvl1pPr marL="457200" lvl="0" indent="-361950" rtl="0">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3">
  <p:cSld name="CUSTOM_2">
    <p:spTree>
      <p:nvGrpSpPr>
        <p:cNvPr id="1" name="Shape 163"/>
        <p:cNvGrpSpPr/>
        <p:nvPr/>
      </p:nvGrpSpPr>
      <p:grpSpPr>
        <a:xfrm>
          <a:off x="0" y="0"/>
          <a:ext cx="0" cy="0"/>
          <a:chOff x="0" y="0"/>
          <a:chExt cx="0" cy="0"/>
        </a:xfrm>
      </p:grpSpPr>
      <p:pic>
        <p:nvPicPr>
          <p:cNvPr id="164" name="Google Shape;164;p20"/>
          <p:cNvPicPr preferRelativeResize="0"/>
          <p:nvPr/>
        </p:nvPicPr>
        <p:blipFill rotWithShape="1">
          <a:blip r:embed="rId2">
            <a:alphaModFix/>
          </a:blip>
          <a:srcRect/>
          <a:stretch/>
        </p:blipFill>
        <p:spPr>
          <a:xfrm>
            <a:off x="7763332" y="282765"/>
            <a:ext cx="981627" cy="289935"/>
          </a:xfrm>
          <a:prstGeom prst="rect">
            <a:avLst/>
          </a:prstGeom>
          <a:noFill/>
          <a:ln>
            <a:noFill/>
          </a:ln>
        </p:spPr>
      </p:pic>
      <p:sp>
        <p:nvSpPr>
          <p:cNvPr id="165" name="Google Shape;165;p20"/>
          <p:cNvSpPr/>
          <p:nvPr/>
        </p:nvSpPr>
        <p:spPr>
          <a:xfrm rot="10800000">
            <a:off x="6963600" y="-110"/>
            <a:ext cx="2180400" cy="177300"/>
          </a:xfrm>
          <a:prstGeom prst="rect">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66" name="Google Shape;166;p20"/>
          <p:cNvPicPr preferRelativeResize="0"/>
          <p:nvPr/>
        </p:nvPicPr>
        <p:blipFill rotWithShape="1">
          <a:blip r:embed="rId3">
            <a:alphaModFix/>
          </a:blip>
          <a:srcRect l="74507" t="45438" r="12189"/>
          <a:stretch/>
        </p:blipFill>
        <p:spPr>
          <a:xfrm rot="10800000">
            <a:off x="0" y="2251252"/>
            <a:ext cx="604500" cy="2656098"/>
          </a:xfrm>
          <a:prstGeom prst="rect">
            <a:avLst/>
          </a:prstGeom>
          <a:noFill/>
          <a:ln>
            <a:noFill/>
          </a:ln>
        </p:spPr>
      </p:pic>
      <p:sp>
        <p:nvSpPr>
          <p:cNvPr id="167" name="Google Shape;167;p20"/>
          <p:cNvSpPr/>
          <p:nvPr/>
        </p:nvSpPr>
        <p:spPr>
          <a:xfrm>
            <a:off x="8150425" y="3465450"/>
            <a:ext cx="604500" cy="604500"/>
          </a:xfrm>
          <a:prstGeom prst="ellipse">
            <a:avLst/>
          </a:prstGeom>
          <a:solidFill>
            <a:srgbClr val="F58C8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68" name="Google Shape;168;p20"/>
          <p:cNvPicPr preferRelativeResize="0"/>
          <p:nvPr/>
        </p:nvPicPr>
        <p:blipFill rotWithShape="1">
          <a:blip r:embed="rId4">
            <a:alphaModFix/>
          </a:blip>
          <a:srcRect/>
          <a:stretch/>
        </p:blipFill>
        <p:spPr>
          <a:xfrm flipH="1">
            <a:off x="8343975" y="2571750"/>
            <a:ext cx="217400" cy="713525"/>
          </a:xfrm>
          <a:prstGeom prst="rect">
            <a:avLst/>
          </a:prstGeom>
          <a:noFill/>
          <a:ln>
            <a:noFill/>
          </a:ln>
        </p:spPr>
      </p:pic>
      <p:sp>
        <p:nvSpPr>
          <p:cNvPr id="169" name="Google Shape;169;p20"/>
          <p:cNvSpPr/>
          <p:nvPr/>
        </p:nvSpPr>
        <p:spPr>
          <a:xfrm>
            <a:off x="7763313" y="3628050"/>
            <a:ext cx="819000" cy="819000"/>
          </a:xfrm>
          <a:prstGeom prst="donut">
            <a:avLst>
              <a:gd name="adj" fmla="val 1940"/>
            </a:avLst>
          </a:prstGeom>
          <a:solidFill>
            <a:srgbClr val="23456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0"/>
          <p:cNvSpPr txBox="1">
            <a:spLocks noGrp="1"/>
          </p:cNvSpPr>
          <p:nvPr>
            <p:ph type="body" idx="1"/>
          </p:nvPr>
        </p:nvSpPr>
        <p:spPr>
          <a:xfrm>
            <a:off x="965148" y="1577175"/>
            <a:ext cx="6390900" cy="2702100"/>
          </a:xfrm>
          <a:prstGeom prst="rect">
            <a:avLst/>
          </a:prstGeom>
          <a:noFill/>
          <a:ln>
            <a:noFill/>
          </a:ln>
        </p:spPr>
        <p:txBody>
          <a:bodyPr spcFirstLastPara="1" wrap="square" lIns="91425" tIns="91425" rIns="91425" bIns="91425" anchor="t" anchorCtr="0">
            <a:normAutofit/>
          </a:bodyPr>
          <a:lstStyle>
            <a:lvl1pPr marL="457200" lvl="0" indent="-361950" rtl="0">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a:p>
        </p:txBody>
      </p:sp>
      <p:sp>
        <p:nvSpPr>
          <p:cNvPr id="171" name="Google Shape;171;p20"/>
          <p:cNvSpPr txBox="1">
            <a:spLocks noGrp="1"/>
          </p:cNvSpPr>
          <p:nvPr>
            <p:ph type="title"/>
          </p:nvPr>
        </p:nvSpPr>
        <p:spPr>
          <a:xfrm>
            <a:off x="918050" y="847450"/>
            <a:ext cx="6367800" cy="694500"/>
          </a:xfrm>
          <a:prstGeom prst="rect">
            <a:avLst/>
          </a:prstGeom>
          <a:noFill/>
          <a:ln>
            <a:noFill/>
          </a:ln>
        </p:spPr>
        <p:txBody>
          <a:bodyPr spcFirstLastPara="1" wrap="square" lIns="91425" tIns="91425" rIns="91425" bIns="91425" anchor="t" anchorCtr="0">
            <a:normAutofit/>
          </a:bodyPr>
          <a:lstStyle>
            <a:lvl1pPr lvl="0"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1pPr>
            <a:lvl2pPr lvl="1"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2pPr>
            <a:lvl3pPr lvl="2"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3pPr>
            <a:lvl4pPr lvl="3"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4pPr>
            <a:lvl5pPr lvl="4"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5pPr>
            <a:lvl6pPr lvl="5"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6pPr>
            <a:lvl7pPr lvl="6"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7pPr>
            <a:lvl8pPr lvl="7"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8pPr>
            <a:lvl9pPr lvl="8" algn="l" rtl="0">
              <a:lnSpc>
                <a:spcPct val="100000"/>
              </a:lnSpc>
              <a:spcBef>
                <a:spcPts val="0"/>
              </a:spcBef>
              <a:spcAft>
                <a:spcPts val="0"/>
              </a:spcAft>
              <a:buClr>
                <a:srgbClr val="FD8284"/>
              </a:buClr>
              <a:buSzPts val="3100"/>
              <a:buFont typeface="Comfortaa"/>
              <a:buNone/>
              <a:defRPr sz="3100" b="1">
                <a:solidFill>
                  <a:srgbClr val="FD8284"/>
                </a:solidFill>
                <a:latin typeface="Comfortaa"/>
                <a:ea typeface="Comfortaa"/>
                <a:cs typeface="Comfortaa"/>
                <a:sym typeface="Comfortaa"/>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5">
  <p:cSld name="CUSTOM_4">
    <p:spTree>
      <p:nvGrpSpPr>
        <p:cNvPr id="1" name="Shape 172"/>
        <p:cNvGrpSpPr/>
        <p:nvPr/>
      </p:nvGrpSpPr>
      <p:grpSpPr>
        <a:xfrm>
          <a:off x="0" y="0"/>
          <a:ext cx="0" cy="0"/>
          <a:chOff x="0" y="0"/>
          <a:chExt cx="0" cy="0"/>
        </a:xfrm>
      </p:grpSpPr>
      <p:pic>
        <p:nvPicPr>
          <p:cNvPr id="173" name="Google Shape;173;p21"/>
          <p:cNvPicPr preferRelativeResize="0"/>
          <p:nvPr/>
        </p:nvPicPr>
        <p:blipFill rotWithShape="1">
          <a:blip r:embed="rId2">
            <a:alphaModFix/>
          </a:blip>
          <a:srcRect l="41318"/>
          <a:stretch/>
        </p:blipFill>
        <p:spPr>
          <a:xfrm>
            <a:off x="-70625" y="993850"/>
            <a:ext cx="2565574" cy="4742225"/>
          </a:xfrm>
          <a:prstGeom prst="rect">
            <a:avLst/>
          </a:prstGeom>
          <a:noFill/>
          <a:ln>
            <a:noFill/>
          </a:ln>
        </p:spPr>
      </p:pic>
      <p:pic>
        <p:nvPicPr>
          <p:cNvPr id="174" name="Google Shape;174;p21"/>
          <p:cNvPicPr preferRelativeResize="0"/>
          <p:nvPr/>
        </p:nvPicPr>
        <p:blipFill rotWithShape="1">
          <a:blip r:embed="rId3">
            <a:alphaModFix/>
          </a:blip>
          <a:srcRect l="50915" t="23989"/>
          <a:stretch/>
        </p:blipFill>
        <p:spPr>
          <a:xfrm>
            <a:off x="-2" y="142675"/>
            <a:ext cx="2375100" cy="3677875"/>
          </a:xfrm>
          <a:prstGeom prst="rect">
            <a:avLst/>
          </a:prstGeom>
          <a:noFill/>
          <a:ln>
            <a:noFill/>
          </a:ln>
        </p:spPr>
      </p:pic>
      <p:pic>
        <p:nvPicPr>
          <p:cNvPr id="175" name="Google Shape;175;p21"/>
          <p:cNvPicPr preferRelativeResize="0"/>
          <p:nvPr/>
        </p:nvPicPr>
        <p:blipFill rotWithShape="1">
          <a:blip r:embed="rId4">
            <a:alphaModFix/>
          </a:blip>
          <a:srcRect/>
          <a:stretch/>
        </p:blipFill>
        <p:spPr>
          <a:xfrm>
            <a:off x="7332175" y="3705420"/>
            <a:ext cx="1174800" cy="348879"/>
          </a:xfrm>
          <a:prstGeom prst="rect">
            <a:avLst/>
          </a:prstGeom>
          <a:noFill/>
          <a:ln>
            <a:noFill/>
          </a:ln>
        </p:spPr>
      </p:pic>
      <p:pic>
        <p:nvPicPr>
          <p:cNvPr id="176" name="Google Shape;176;p21"/>
          <p:cNvPicPr preferRelativeResize="0"/>
          <p:nvPr/>
        </p:nvPicPr>
        <p:blipFill rotWithShape="1">
          <a:blip r:embed="rId5">
            <a:alphaModFix/>
          </a:blip>
          <a:srcRect/>
          <a:stretch/>
        </p:blipFill>
        <p:spPr>
          <a:xfrm rot="10800000" flipH="1">
            <a:off x="0" y="4225026"/>
            <a:ext cx="6661301" cy="420500"/>
          </a:xfrm>
          <a:prstGeom prst="rect">
            <a:avLst/>
          </a:prstGeom>
          <a:noFill/>
          <a:ln>
            <a:noFill/>
          </a:ln>
        </p:spPr>
      </p:pic>
      <p:pic>
        <p:nvPicPr>
          <p:cNvPr id="177" name="Google Shape;177;p21"/>
          <p:cNvPicPr preferRelativeResize="0"/>
          <p:nvPr/>
        </p:nvPicPr>
        <p:blipFill rotWithShape="1">
          <a:blip r:embed="rId6">
            <a:alphaModFix/>
          </a:blip>
          <a:srcRect/>
          <a:stretch/>
        </p:blipFill>
        <p:spPr>
          <a:xfrm>
            <a:off x="7986100" y="1595425"/>
            <a:ext cx="282650" cy="1566075"/>
          </a:xfrm>
          <a:prstGeom prst="rect">
            <a:avLst/>
          </a:prstGeom>
          <a:noFill/>
          <a:ln>
            <a:noFill/>
          </a:ln>
        </p:spPr>
      </p:pic>
      <p:pic>
        <p:nvPicPr>
          <p:cNvPr id="178" name="Google Shape;178;p21"/>
          <p:cNvPicPr preferRelativeResize="0"/>
          <p:nvPr/>
        </p:nvPicPr>
        <p:blipFill rotWithShape="1">
          <a:blip r:embed="rId7">
            <a:alphaModFix/>
          </a:blip>
          <a:srcRect/>
          <a:stretch/>
        </p:blipFill>
        <p:spPr>
          <a:xfrm>
            <a:off x="8701525" y="-988725"/>
            <a:ext cx="549725" cy="5067851"/>
          </a:xfrm>
          <a:prstGeom prst="rect">
            <a:avLst/>
          </a:prstGeom>
          <a:noFill/>
          <a:ln>
            <a:noFill/>
          </a:ln>
        </p:spPr>
      </p:pic>
      <p:pic>
        <p:nvPicPr>
          <p:cNvPr id="179" name="Google Shape;179;p21"/>
          <p:cNvPicPr preferRelativeResize="0"/>
          <p:nvPr/>
        </p:nvPicPr>
        <p:blipFill rotWithShape="1">
          <a:blip r:embed="rId8">
            <a:alphaModFix/>
          </a:blip>
          <a:srcRect/>
          <a:stretch/>
        </p:blipFill>
        <p:spPr>
          <a:xfrm>
            <a:off x="7332175" y="307651"/>
            <a:ext cx="1106525" cy="1034075"/>
          </a:xfrm>
          <a:prstGeom prst="rect">
            <a:avLst/>
          </a:prstGeom>
          <a:noFill/>
          <a:ln>
            <a:noFill/>
          </a:ln>
        </p:spPr>
      </p:pic>
      <p:sp>
        <p:nvSpPr>
          <p:cNvPr id="180" name="Google Shape;180;p21"/>
          <p:cNvSpPr txBox="1">
            <a:spLocks noGrp="1"/>
          </p:cNvSpPr>
          <p:nvPr>
            <p:ph type="body" idx="1"/>
          </p:nvPr>
        </p:nvSpPr>
        <p:spPr>
          <a:xfrm>
            <a:off x="2813025" y="1341725"/>
            <a:ext cx="4542900" cy="2412900"/>
          </a:xfrm>
          <a:prstGeom prst="rect">
            <a:avLst/>
          </a:prstGeom>
          <a:noFill/>
          <a:ln>
            <a:noFill/>
          </a:ln>
        </p:spPr>
        <p:txBody>
          <a:bodyPr spcFirstLastPara="1" wrap="square" lIns="91425" tIns="91425" rIns="91425" bIns="91425" anchor="t" anchorCtr="0">
            <a:normAutofit/>
          </a:bodyPr>
          <a:lstStyle>
            <a:lvl1pPr marL="457200" lvl="0" indent="-361950" rtl="0">
              <a:lnSpc>
                <a:spcPct val="115000"/>
              </a:lnSpc>
              <a:spcBef>
                <a:spcPts val="0"/>
              </a:spcBef>
              <a:spcAft>
                <a:spcPts val="0"/>
              </a:spcAft>
              <a:buClr>
                <a:srgbClr val="F58C8D"/>
              </a:buClr>
              <a:buSzPts val="2100"/>
              <a:buFont typeface="Comfortaa"/>
              <a:buChar char="●"/>
              <a:defRPr sz="2100" b="1">
                <a:solidFill>
                  <a:schemeClr val="dk1"/>
                </a:solidFill>
                <a:latin typeface="Comfortaa"/>
                <a:ea typeface="Comfortaa"/>
                <a:cs typeface="Comfortaa"/>
                <a:sym typeface="Comfortaa"/>
              </a:defRPr>
            </a:lvl1pPr>
            <a:lvl2pPr marL="914400" lvl="1"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marL="1371600" lvl="2"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marL="1828800" lvl="3"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marL="2286000" lvl="4"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marL="2743200" lvl="5"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marL="3200400" lvl="6"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marL="3657600" lvl="7"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marL="4114800" lvl="8" indent="-317500" rtl="0">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wxVgd8h1svU"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11.jp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1.jpg"/></Relationships>
</file>

<file path=ppt/slides/_rels/slide3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9hci51w8xhkV"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11.jp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hyperlink" Target="https://www.qmbase.com/en/introduction-to-the-concepts-of-change-management/#Section-6"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1.jpg"/><Relationship Id="rId5" Type="http://schemas.openxmlformats.org/officeDocument/2006/relationships/image" Target="../media/image13.png"/><Relationship Id="rId4" Type="http://schemas.openxmlformats.org/officeDocument/2006/relationships/hyperlink" Target="https://www.qmbase.com/en/introduction-to-the-concepts-of-change-management/#Section-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6"/>
          <p:cNvSpPr txBox="1">
            <a:spLocks noGrp="1"/>
          </p:cNvSpPr>
          <p:nvPr>
            <p:ph type="subTitle" idx="1"/>
          </p:nvPr>
        </p:nvSpPr>
        <p:spPr>
          <a:xfrm>
            <a:off x="1240464" y="2658662"/>
            <a:ext cx="6627628" cy="1247030"/>
          </a:xfrm>
          <a:prstGeom prst="rect">
            <a:avLst/>
          </a:prstGeom>
        </p:spPr>
        <p:txBody>
          <a:bodyPr spcFirstLastPara="1" wrap="square" lIns="91425" tIns="91425" rIns="91425" bIns="91425" anchor="t" anchorCtr="0">
            <a:normAutofit/>
          </a:bodyPr>
          <a:lstStyle/>
          <a:p>
            <a:pPr marL="0" indent="0"/>
            <a:r>
              <a:rPr lang="el" dirty="0"/>
              <a:t>Το Φάσμα της Φιλοξενίας</a:t>
            </a:r>
          </a:p>
          <a:p>
            <a:pPr marL="0" lvl="0" indent="0" algn="ctr" rtl="0">
              <a:spcBef>
                <a:spcPts val="0"/>
              </a:spcBef>
              <a:spcAft>
                <a:spcPts val="0"/>
              </a:spcAft>
              <a:buNone/>
            </a:pPr>
            <a:endParaRPr lang="en-GB" dirty="0"/>
          </a:p>
          <a:p>
            <a:pPr marL="0" lvl="0" indent="0"/>
            <a:r>
              <a:rPr lang="el" sz="1000" dirty="0"/>
              <a:t>Αριθμός έργου: 2022-1-CY01-KA220-VET-000086365</a:t>
            </a:r>
            <a:endParaRPr sz="1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
        <p:nvSpPr>
          <p:cNvPr id="4" name="Rectangle 3"/>
          <p:cNvSpPr/>
          <p:nvPr/>
        </p:nvSpPr>
        <p:spPr>
          <a:xfrm>
            <a:off x="1353878" y="4589502"/>
            <a:ext cx="6906202" cy="486352"/>
          </a:xfrm>
          <a:prstGeom prst="rect">
            <a:avLst/>
          </a:prstGeom>
        </p:spPr>
        <p:txBody>
          <a:bodyPr wrap="square">
            <a:spAutoFit/>
          </a:bodyPr>
          <a:lstStyle/>
          <a:p>
            <a:pPr algn="just">
              <a:lnSpc>
                <a:spcPct val="150000"/>
              </a:lnSpc>
              <a:spcAft>
                <a:spcPts val="800"/>
              </a:spcAft>
            </a:pPr>
            <a:r>
              <a:rPr lang="el" sz="900" b="1" dirty="0">
                <a:solidFill>
                  <a:srgbClr val="1F4E79"/>
                </a:solidFill>
                <a:latin typeface="Calibri" panose="020F0502020204030204" pitchFamily="34" charset="0"/>
                <a:ea typeface="Calibri" panose="020F0502020204030204" pitchFamily="34" charset="0"/>
              </a:rPr>
              <a:t>Αυτό το έργο έχει χρηματοδοτηθεί με την υποστήριξη της Ευρωπαϊκής Επιτροπής. Αυτή η δημοσίευση αντικατοπτρίζει μόνο τις απόψεις του συγγραφέα και η Επιτροπή δεν μπορεί να θεωρηθεί υπεύθυνη για οποιαδήποτε χρήση των πληροφοριών που περιέχονται σε αυτήν.</a:t>
            </a:r>
            <a:endParaRPr lang="en-GB" sz="1100" dirty="0">
              <a:effectLst/>
              <a:latin typeface="Calibri" panose="020F0502020204030204" pitchFamily="34" charset="0"/>
              <a:ea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281554" y="498712"/>
            <a:ext cx="5237825" cy="4306689"/>
          </a:xfrm>
          <a:prstGeom prst="rect">
            <a:avLst/>
          </a:prstGeom>
        </p:spPr>
        <p:txBody>
          <a:bodyPr spcFirstLastPara="1" wrap="square" lIns="91425" tIns="91425" rIns="91425" bIns="91425" anchor="t" anchorCtr="0">
            <a:noAutofit/>
          </a:bodyPr>
          <a:lstStyle/>
          <a:p>
            <a:pPr marL="0" lvl="0" indent="0">
              <a:buNone/>
            </a:pPr>
            <a:r>
              <a:rPr lang="el" sz="1400" dirty="0">
                <a:solidFill>
                  <a:srgbClr val="FD8284"/>
                </a:solidFill>
              </a:rPr>
              <a:t>Πρακτικά εργαλεία στη Διαχείριση Αλλαγών</a:t>
            </a:r>
          </a:p>
          <a:p>
            <a:pPr marL="0" lvl="0" indent="0">
              <a:buNone/>
            </a:pPr>
            <a:endParaRPr lang="en-US" sz="300" dirty="0">
              <a:solidFill>
                <a:srgbClr val="FD8284"/>
              </a:solidFill>
            </a:endParaRPr>
          </a:p>
          <a:p>
            <a:pPr marL="0" lvl="0" indent="0">
              <a:buNone/>
            </a:pPr>
            <a:r>
              <a:rPr lang="el" sz="1200" dirty="0"/>
              <a:t>Τα ψηφιακά και μη ψηφιακά εργαλεία διαχείρισης αλλαγών μπορούν να βοηθήσουν τους </a:t>
            </a:r>
            <a:r>
              <a:rPr lang="el-GR" sz="1200" dirty="0"/>
              <a:t>διευθυντές</a:t>
            </a:r>
            <a:r>
              <a:rPr lang="el" sz="1200" dirty="0"/>
              <a:t> φιλοξενίας που είναι υπεύθυνοι σε οποιαδήποτε διαχείριση αλλαγής να ερευνήσουν , να αναλύσουν , να προετοιμάσουν και να υλοποιήσουν εργασίες.</a:t>
            </a:r>
            <a:endParaRPr lang="en-US" sz="1200" dirty="0"/>
          </a:p>
          <a:p>
            <a:pPr marL="0" lvl="0" indent="0">
              <a:buNone/>
            </a:pPr>
            <a:endParaRPr lang="en-US" sz="300" dirty="0"/>
          </a:p>
          <a:p>
            <a:pPr marL="342900" indent="-342900">
              <a:buFont typeface="Arial" panose="020B0604020202020204" pitchFamily="34" charset="0"/>
              <a:buChar char="•"/>
            </a:pPr>
            <a:r>
              <a:rPr lang="el" sz="1200" dirty="0"/>
              <a:t>Σε μια </a:t>
            </a:r>
            <a:r>
              <a:rPr lang="el" sz="1200" dirty="0">
                <a:solidFill>
                  <a:srgbClr val="FD8284"/>
                </a:solidFill>
              </a:rPr>
              <a:t>μικρή εταιρεία </a:t>
            </a:r>
            <a:r>
              <a:rPr lang="el" sz="1200" dirty="0"/>
              <a:t>, τα ψηφιακά εργαλεία μπορεί να αποτελούνται απλώς από υπολογιστικά φύλλα, γραφήματα Gantt και διαγράμματα ροής για παράδειγμα.</a:t>
            </a:r>
            <a:endParaRPr lang="en-US" sz="1200" dirty="0"/>
          </a:p>
          <a:p>
            <a:pPr marL="342900" indent="-342900">
              <a:buFont typeface="Arial" panose="020B0604020202020204" pitchFamily="34" charset="0"/>
              <a:buChar char="•"/>
            </a:pPr>
            <a:r>
              <a:rPr lang="el" sz="1200" dirty="0">
                <a:solidFill>
                  <a:srgbClr val="FD8284"/>
                </a:solidFill>
              </a:rPr>
              <a:t>Οι μεγαλύτεροι οργανισμοί </a:t>
            </a:r>
            <a:r>
              <a:rPr lang="el" sz="1200" dirty="0"/>
              <a:t>χρησιμοποιούν συνήθως σουίτες λογισμικού για να διατηρούν ψηφιακά αρχεία καταγραφής αλλαγών και να παρέχουν στο εμπλεκόμενο προσωπικό μια ολοκληρωμένη, ολιστική άποψη της αλλαγής και των επιπτώσεών της.</a:t>
            </a:r>
          </a:p>
          <a:p>
            <a:pPr marL="0" lvl="0" indent="0">
              <a:buNone/>
            </a:pPr>
            <a:endParaRPr lang="en-US" sz="1400" dirty="0">
              <a:solidFill>
                <a:srgbClr val="FD8284"/>
              </a:solidFill>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3824568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37"/>
          <p:cNvSpPr txBox="1">
            <a:spLocks noGrp="1"/>
          </p:cNvSpPr>
          <p:nvPr>
            <p:ph type="title"/>
          </p:nvPr>
        </p:nvSpPr>
        <p:spPr>
          <a:xfrm>
            <a:off x="594805" y="634386"/>
            <a:ext cx="7386220" cy="694500"/>
          </a:xfrm>
          <a:prstGeom prst="rect">
            <a:avLst/>
          </a:prstGeom>
        </p:spPr>
        <p:txBody>
          <a:bodyPr spcFirstLastPara="1" wrap="square" lIns="91425" tIns="91425" rIns="91425" bIns="91425" anchor="t" anchorCtr="0">
            <a:noAutofit/>
          </a:bodyPr>
          <a:lstStyle/>
          <a:p>
            <a:pPr lvl="0"/>
            <a:r>
              <a:rPr lang="el" sz="2000" dirty="0"/>
              <a:t>Πρακτικά εργαλεία: Βασικά μη ψηφιακά εργαλεία</a:t>
            </a:r>
            <a:br>
              <a:rPr lang="en-US" sz="2000" dirty="0"/>
            </a:br>
            <a:r>
              <a:rPr lang="el" sz="2000" dirty="0"/>
              <a:t> </a:t>
            </a:r>
            <a:br>
              <a:rPr lang="en-US" sz="2000" dirty="0"/>
            </a:br>
            <a:r>
              <a:rPr lang="el" sz="1600" dirty="0">
                <a:solidFill>
                  <a:schemeClr val="tx1"/>
                </a:solidFill>
              </a:rPr>
              <a:t>Οι υπεύθυνοι διευθυντές στον τομέα της φιλοξενίας που ασχολούνται με τη συμπερίληψη προσωπικού με αυτισμό μπορούν να χρησιμοποιήσουν :</a:t>
            </a:r>
            <a:br>
              <a:rPr lang="en-US" sz="1600" dirty="0">
                <a:solidFill>
                  <a:schemeClr val="tx1"/>
                </a:solidFill>
              </a:rPr>
            </a:br>
            <a:br>
              <a:rPr lang="en-US" sz="2000" dirty="0"/>
            </a:br>
            <a:br>
              <a:rPr lang="en-US" sz="2000" dirty="0"/>
            </a:br>
            <a:endParaRPr lang="en-US" sz="2000" dirty="0"/>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2" name="Textplatzhalter 1"/>
          <p:cNvSpPr>
            <a:spLocks noGrp="1"/>
          </p:cNvSpPr>
          <p:nvPr>
            <p:ph type="body" idx="1"/>
          </p:nvPr>
        </p:nvSpPr>
        <p:spPr>
          <a:xfrm>
            <a:off x="719610" y="1822622"/>
            <a:ext cx="7128249" cy="2702100"/>
          </a:xfrm>
        </p:spPr>
        <p:txBody>
          <a:bodyPr>
            <a:noAutofit/>
          </a:bodyPr>
          <a:lstStyle/>
          <a:p>
            <a:pPr marL="342900" indent="-342900">
              <a:lnSpc>
                <a:spcPct val="135000"/>
              </a:lnSpc>
              <a:buFont typeface="Arial" panose="020B0604020202020204" pitchFamily="34" charset="0"/>
              <a:buChar char="•"/>
            </a:pPr>
            <a:r>
              <a:rPr lang="el" sz="1500" dirty="0">
                <a:solidFill>
                  <a:srgbClr val="FD8284"/>
                </a:solidFill>
              </a:rPr>
              <a:t>Ανάλυση κουλτούρας: </a:t>
            </a:r>
            <a:r>
              <a:rPr lang="el" sz="1500" dirty="0"/>
              <a:t>Εντοπισμός εμποδίων στην αλλαγή.</a:t>
            </a:r>
          </a:p>
          <a:p>
            <a:pPr marL="342900" indent="-342900">
              <a:lnSpc>
                <a:spcPct val="135000"/>
              </a:lnSpc>
              <a:buFont typeface="Arial" panose="020B0604020202020204" pitchFamily="34" charset="0"/>
              <a:buChar char="•"/>
            </a:pPr>
            <a:r>
              <a:rPr lang="el" sz="1500" dirty="0">
                <a:solidFill>
                  <a:srgbClr val="FD8284"/>
                </a:solidFill>
              </a:rPr>
              <a:t>Διαχείριση συγκρούσεων: </a:t>
            </a:r>
            <a:r>
              <a:rPr lang="el" sz="1500" dirty="0"/>
              <a:t>Για να μεσολαβήσει η κλιμάκωση των εντάσεων.</a:t>
            </a:r>
          </a:p>
          <a:p>
            <a:pPr marL="342900" indent="-342900">
              <a:lnSpc>
                <a:spcPct val="135000"/>
              </a:lnSpc>
              <a:buFont typeface="Arial" panose="020B0604020202020204" pitchFamily="34" charset="0"/>
              <a:buChar char="•"/>
            </a:pPr>
            <a:r>
              <a:rPr lang="el" sz="1500" dirty="0">
                <a:solidFill>
                  <a:srgbClr val="FD8284"/>
                </a:solidFill>
              </a:rPr>
              <a:t>Δημιουργία ομάδας: </a:t>
            </a:r>
            <a:r>
              <a:rPr lang="el" sz="1500" dirty="0"/>
              <a:t>Ενίσχυση της συνοχής της ομάδας σε περιόδους ταραχών.</a:t>
            </a:r>
          </a:p>
          <a:p>
            <a:pPr marL="342900" indent="-342900">
              <a:lnSpc>
                <a:spcPct val="135000"/>
              </a:lnSpc>
              <a:buFont typeface="Arial" panose="020B0604020202020204" pitchFamily="34" charset="0"/>
              <a:buChar char="•"/>
            </a:pPr>
            <a:r>
              <a:rPr lang="el" sz="1500" dirty="0">
                <a:solidFill>
                  <a:srgbClr val="FD8284"/>
                </a:solidFill>
              </a:rPr>
              <a:t>Αναφορές αλλαγών: </a:t>
            </a:r>
            <a:r>
              <a:rPr lang="el" sz="1500" dirty="0"/>
              <a:t>Για την τεκμηρίωση της προόδου σε σχέση με βασικούς δείκτες απόδοσης (KPI).</a:t>
            </a:r>
          </a:p>
          <a:p>
            <a:pPr marL="342900" indent="-342900">
              <a:lnSpc>
                <a:spcPct val="135000"/>
              </a:lnSpc>
              <a:buFont typeface="Arial" panose="020B0604020202020204" pitchFamily="34" charset="0"/>
              <a:buChar char="•"/>
            </a:pPr>
            <a:r>
              <a:rPr lang="el" sz="1500" dirty="0">
                <a:solidFill>
                  <a:srgbClr val="FD8284"/>
                </a:solidFill>
              </a:rPr>
              <a:t>Coaching: </a:t>
            </a:r>
            <a:r>
              <a:rPr lang="el" sz="1500" dirty="0"/>
              <a:t>Για να βοηθήσει τους εργαζόμενους να προσαρμοστούν σε νέους ρόλους.</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539388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397398" y="896471"/>
            <a:ext cx="5504163" cy="4306689"/>
          </a:xfrm>
          <a:prstGeom prst="rect">
            <a:avLst/>
          </a:prstGeom>
        </p:spPr>
        <p:txBody>
          <a:bodyPr spcFirstLastPara="1" wrap="square" lIns="91425" tIns="91425" rIns="91425" bIns="91425" anchor="t" anchorCtr="0">
            <a:noAutofit/>
          </a:bodyPr>
          <a:lstStyle/>
          <a:p>
            <a:pPr marL="0" lvl="0" indent="0">
              <a:buNone/>
            </a:pPr>
            <a:r>
              <a:rPr lang="el" sz="1400" dirty="0">
                <a:solidFill>
                  <a:srgbClr val="FD8284"/>
                </a:solidFill>
              </a:rPr>
              <a:t>Βασικές φάσεις μιας αποτελεσματικής Διαδικασίας Διαχείρισης Αλλαγών</a:t>
            </a:r>
          </a:p>
          <a:p>
            <a:pPr marL="0" lvl="0" indent="0">
              <a:buNone/>
            </a:pPr>
            <a:endParaRPr lang="en-US" sz="1400" dirty="0">
              <a:solidFill>
                <a:srgbClr val="FD8284"/>
              </a:solidFill>
            </a:endParaRPr>
          </a:p>
          <a:p>
            <a:pPr marL="342900" indent="-342900">
              <a:buFont typeface="Arial" panose="020B0604020202020204" pitchFamily="34" charset="0"/>
              <a:buChar char="•"/>
            </a:pPr>
            <a:r>
              <a:rPr lang="el" sz="1400" dirty="0">
                <a:solidFill>
                  <a:schemeClr val="tx1"/>
                </a:solidFill>
              </a:rPr>
              <a:t>Προσδιορίστε περιοχές που απαιτούν αλλαγή</a:t>
            </a:r>
          </a:p>
          <a:p>
            <a:pPr marL="342900" indent="-342900">
              <a:buFont typeface="Arial" panose="020B0604020202020204" pitchFamily="34" charset="0"/>
              <a:buChar char="•"/>
            </a:pPr>
            <a:r>
              <a:rPr lang="el" sz="1400" dirty="0">
                <a:solidFill>
                  <a:schemeClr val="tx1"/>
                </a:solidFill>
              </a:rPr>
              <a:t>Καταιγισμός ιδεών για την εφαρμογή της αλλαγής</a:t>
            </a:r>
          </a:p>
          <a:p>
            <a:pPr marL="342900" indent="-342900">
              <a:buFont typeface="Arial" panose="020B0604020202020204" pitchFamily="34" charset="0"/>
              <a:buChar char="•"/>
            </a:pPr>
            <a:r>
              <a:rPr lang="el" sz="1400" dirty="0">
                <a:solidFill>
                  <a:schemeClr val="tx1"/>
                </a:solidFill>
              </a:rPr>
              <a:t>Δημιουργήστε τη ροή εργασιών διαχείρισης αλλαγών</a:t>
            </a:r>
          </a:p>
          <a:p>
            <a:pPr marL="342900" indent="-342900">
              <a:buFont typeface="Arial" panose="020B0604020202020204" pitchFamily="34" charset="0"/>
              <a:buChar char="•"/>
            </a:pPr>
            <a:r>
              <a:rPr lang="el" sz="1400" dirty="0">
                <a:solidFill>
                  <a:schemeClr val="tx1"/>
                </a:solidFill>
              </a:rPr>
              <a:t>Εφαρμόστε τη διαδικασία αλλαγής, παρακολουθήστε τα αποτελέσματα/την επιτυχία της</a:t>
            </a:r>
            <a:endParaRPr lang="en-US" sz="1400" dirty="0">
              <a:solidFill>
                <a:schemeClr val="tx1"/>
              </a:solidFill>
            </a:endParaRPr>
          </a:p>
          <a:p>
            <a:pPr marL="342900" indent="-342900">
              <a:buFont typeface="Arial" panose="020B0604020202020204" pitchFamily="34" charset="0"/>
              <a:buChar char="•"/>
            </a:pPr>
            <a:r>
              <a:rPr lang="el" sz="1400" dirty="0">
                <a:solidFill>
                  <a:schemeClr val="tx1"/>
                </a:solidFill>
              </a:rPr>
              <a:t>Μετρήστε και βελτιστοποιήστε τελείωσαν οι διαδικασίες </a:t>
            </a:r>
            <a:br>
              <a:rPr lang="en-US" sz="1400" dirty="0">
                <a:solidFill>
                  <a:schemeClr val="tx1"/>
                </a:solidFill>
              </a:rPr>
            </a:br>
            <a:r>
              <a:rPr lang="el" sz="1400" dirty="0">
                <a:solidFill>
                  <a:schemeClr val="tx1"/>
                </a:solidFill>
              </a:rPr>
              <a:t>χρόνος</a:t>
            </a:r>
          </a:p>
          <a:p>
            <a:pPr marL="0" indent="0">
              <a:buNone/>
            </a:pPr>
            <a:endParaRPr lang="en-US" sz="1400" dirty="0">
              <a:solidFill>
                <a:schemeClr val="tx1"/>
              </a:solidFill>
              <a:highlight>
                <a:srgbClr val="FFFF00"/>
              </a:highlight>
            </a:endParaRPr>
          </a:p>
          <a:p>
            <a:pPr marL="0" lvl="0" indent="0">
              <a:spcAft>
                <a:spcPts val="300"/>
              </a:spcAft>
              <a:buNone/>
            </a:pPr>
            <a:r>
              <a:rPr lang="el" sz="1200" dirty="0"/>
              <a:t>Σας προτείνουμε να παρακολουθήσετε τώρα το βίντεο </a:t>
            </a:r>
            <a:r>
              <a:rPr lang="el" sz="1200" dirty="0">
                <a:solidFill>
                  <a:srgbClr val="FD8284"/>
                </a:solidFill>
              </a:rPr>
              <a:t>"5 βήματα στη διαδικασία διαχείρισης αλλαγών"</a:t>
            </a:r>
          </a:p>
          <a:p>
            <a:pPr marL="0" lvl="0" indent="0">
              <a:spcAft>
                <a:spcPts val="300"/>
              </a:spcAft>
              <a:buNone/>
            </a:pPr>
            <a:r>
              <a:rPr lang="el" sz="1200" dirty="0">
                <a:hlinkClick r:id="rId3"/>
              </a:rPr>
              <a:t>https://www.youtube.com/watch?v=wxVgd8h1svU</a:t>
            </a:r>
            <a:endParaRPr lang="en-US" sz="1200" dirty="0"/>
          </a:p>
          <a:p>
            <a:pPr marL="0" indent="0">
              <a:buNone/>
            </a:pPr>
            <a:endParaRPr lang="en-US" sz="1400" dirty="0">
              <a:solidFill>
                <a:schemeClr val="tx1"/>
              </a:solidFill>
              <a:highlight>
                <a:srgbClr val="FFFF00"/>
              </a:highlight>
            </a:endParaRPr>
          </a:p>
          <a:p>
            <a:pPr marL="0" indent="0">
              <a:buNone/>
            </a:pPr>
            <a:endParaRPr lang="en-US" sz="1400" dirty="0">
              <a:solidFill>
                <a:schemeClr val="tx1"/>
              </a:solidFill>
              <a:highlight>
                <a:srgbClr val="FFFF00"/>
              </a:highlight>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1635398" y="445444"/>
            <a:ext cx="8864620" cy="451027"/>
          </a:xfrm>
          <a:prstGeom prst="rect">
            <a:avLst/>
          </a:prstGeom>
        </p:spPr>
        <p:txBody>
          <a:bodyPr spcFirstLastPara="1" wrap="square" lIns="91425" tIns="91425" rIns="91425" bIns="91425" anchor="t"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r>
              <a:rPr lang="el-GR" sz="2000" b="1" dirty="0">
                <a:solidFill>
                  <a:srgbClr val="FD8284"/>
                </a:solidFill>
                <a:latin typeface="Comfortaa"/>
                <a:ea typeface="Comfortaa"/>
                <a:cs typeface="Comfortaa"/>
                <a:sym typeface="Comfortaa"/>
              </a:rPr>
              <a:t>Εφαρμόζοντας και εποπτεύοντας προσαρμογές</a:t>
            </a:r>
            <a:endParaRPr lang="de-AT" sz="2000" b="1" dirty="0">
              <a:solidFill>
                <a:srgbClr val="FD8284"/>
              </a:solidFill>
              <a:latin typeface="Comfortaa"/>
              <a:ea typeface="Comfortaa"/>
              <a:cs typeface="Comfortaa"/>
              <a:sym typeface="Comfortaa"/>
            </a:endParaRPr>
          </a:p>
        </p:txBody>
      </p:sp>
      <p:pic>
        <p:nvPicPr>
          <p:cNvPr id="6" name="Grafik 5"/>
          <p:cNvPicPr>
            <a:picLocks noChangeAspect="1"/>
          </p:cNvPicPr>
          <p:nvPr/>
        </p:nvPicPr>
        <p:blipFill>
          <a:blip r:embed="rId4"/>
          <a:stretch>
            <a:fillRect/>
          </a:stretch>
        </p:blipFill>
        <p:spPr>
          <a:xfrm>
            <a:off x="1952351" y="3367141"/>
            <a:ext cx="445047" cy="47552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968006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37"/>
          <p:cNvSpPr txBox="1">
            <a:spLocks noGrp="1"/>
          </p:cNvSpPr>
          <p:nvPr>
            <p:ph type="title"/>
          </p:nvPr>
        </p:nvSpPr>
        <p:spPr>
          <a:xfrm>
            <a:off x="439838" y="445444"/>
            <a:ext cx="9106710" cy="694500"/>
          </a:xfrm>
          <a:prstGeom prst="rect">
            <a:avLst/>
          </a:prstGeom>
        </p:spPr>
        <p:txBody>
          <a:bodyPr spcFirstLastPara="1" wrap="square" lIns="91425" tIns="91425" rIns="91425" bIns="91425" anchor="t" anchorCtr="0">
            <a:noAutofit/>
          </a:bodyPr>
          <a:lstStyle/>
          <a:p>
            <a:r>
              <a:rPr lang="el" sz="2000" dirty="0"/>
              <a:t>Βασικές φάσεις μιας αποτελεσματικής Διαδικασίας Διαχείρισης</a:t>
            </a:r>
            <a:br>
              <a:rPr lang="en-US" sz="2000" dirty="0"/>
            </a:br>
            <a:r>
              <a:rPr lang="el" sz="2000" dirty="0"/>
              <a:t>Αλλαγών</a:t>
            </a:r>
            <a:br>
              <a:rPr lang="en-US" sz="2000" dirty="0"/>
            </a:br>
            <a:br>
              <a:rPr lang="en-US" sz="2000" dirty="0"/>
            </a:br>
            <a:br>
              <a:rPr lang="en-US" sz="2000" dirty="0"/>
            </a:br>
            <a:br>
              <a:rPr lang="en-US" sz="2000" dirty="0"/>
            </a:br>
            <a:endParaRPr lang="en-US" sz="2000" dirty="0"/>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2" name="Textplatzhalter 1"/>
          <p:cNvSpPr>
            <a:spLocks noGrp="1"/>
          </p:cNvSpPr>
          <p:nvPr>
            <p:ph type="body" idx="1"/>
          </p:nvPr>
        </p:nvSpPr>
        <p:spPr>
          <a:xfrm>
            <a:off x="609600" y="1134854"/>
            <a:ext cx="7225553" cy="3549151"/>
          </a:xfrm>
        </p:spPr>
        <p:txBody>
          <a:bodyPr>
            <a:noAutofit/>
          </a:bodyPr>
          <a:lstStyle/>
          <a:p>
            <a:pPr marL="0" indent="0" algn="just">
              <a:lnSpc>
                <a:spcPct val="135000"/>
              </a:lnSpc>
              <a:buNone/>
            </a:pPr>
            <a:r>
              <a:rPr lang="el" sz="1050" dirty="0">
                <a:solidFill>
                  <a:srgbClr val="FD8284"/>
                </a:solidFill>
              </a:rPr>
              <a:t>Προσδιορίστε τομείς που απαιτούν αλλαγή: </a:t>
            </a:r>
            <a:r>
              <a:rPr lang="el" sz="1050" dirty="0">
                <a:solidFill>
                  <a:schemeClr val="tx1"/>
                </a:solidFill>
              </a:rPr>
              <a:t>Οι ανάγκες αλλαγής για τη συμπερίληψη του προσωπικού που εμφανίζει</a:t>
            </a:r>
            <a:r>
              <a:rPr lang="el-GR" sz="1050" dirty="0">
                <a:solidFill>
                  <a:schemeClr val="tx1"/>
                </a:solidFill>
              </a:rPr>
              <a:t> </a:t>
            </a:r>
            <a:r>
              <a:rPr lang="el-GR" sz="1050" dirty="0" err="1">
                <a:solidFill>
                  <a:schemeClr val="tx1"/>
                </a:solidFill>
              </a:rPr>
              <a:t>αυτισμ</a:t>
            </a:r>
            <a:r>
              <a:rPr lang="en-US" sz="1050" dirty="0" err="1">
                <a:solidFill>
                  <a:schemeClr val="tx1"/>
                </a:solidFill>
              </a:rPr>
              <a:t>ό</a:t>
            </a:r>
            <a:r>
              <a:rPr lang="el" sz="1050" dirty="0">
                <a:solidFill>
                  <a:schemeClr val="tx1"/>
                </a:solidFill>
              </a:rPr>
              <a:t> μπορεί να αφορούν την εφαρμογή νέας τεχνολογίας, την προσαρμογή της οργανωτικής δομής, την αλλαγή της εταιρικής κουλτούρας, την παροχή εκπαίδευσης εργαζομένων , την πραγματοποίηση άλλων αλλαγών στον χώρο εργασίας και στις εργασιακές διαδικασίες.</a:t>
            </a:r>
            <a:endParaRPr lang="en-US" sz="1050" dirty="0">
              <a:solidFill>
                <a:schemeClr val="tx1"/>
              </a:solidFill>
            </a:endParaRPr>
          </a:p>
          <a:p>
            <a:pPr marL="0" indent="0" algn="just">
              <a:lnSpc>
                <a:spcPct val="135000"/>
              </a:lnSpc>
              <a:buNone/>
            </a:pPr>
            <a:r>
              <a:rPr lang="el" sz="1050" dirty="0">
                <a:solidFill>
                  <a:srgbClr val="FD8284"/>
                </a:solidFill>
              </a:rPr>
              <a:t>Καταιγισμός ιδεών για την εφαρμογή της αλλαγής:</a:t>
            </a:r>
            <a:r>
              <a:rPr lang="el" sz="1050" dirty="0">
                <a:solidFill>
                  <a:schemeClr val="tx1"/>
                </a:solidFill>
              </a:rPr>
              <a:t> Σκεφτείτε ιδέες για τις αλλαγές που πρόκειται να κάνετε και σκεφτείτε πώς εσείς – και η ομάδα διαχείρισης αλλαγών – σκοπέυτε να τις εφαρμόσετε και προσδιορίζοντας πώς θα φτάσετε εκεί</a:t>
            </a:r>
          </a:p>
          <a:p>
            <a:pPr marL="0" indent="0" algn="just">
              <a:lnSpc>
                <a:spcPct val="135000"/>
              </a:lnSpc>
              <a:buNone/>
            </a:pPr>
            <a:r>
              <a:rPr lang="el" sz="1050" dirty="0">
                <a:solidFill>
                  <a:srgbClr val="FD8284"/>
                </a:solidFill>
              </a:rPr>
              <a:t>Δημιουργήστε τη ροή εργασιών διαχείρισης αλλαγών: </a:t>
            </a:r>
            <a:r>
              <a:rPr lang="el" sz="1050" dirty="0">
                <a:solidFill>
                  <a:schemeClr val="tx1"/>
                </a:solidFill>
              </a:rPr>
              <a:t>Μια διεξοδική ροή εργασιών διαχείρισης αλλαγών περιγράφει λεπτομερώς όλα τα βήματα που απαιτούνται για την προσδιορισμένη αλλαγή .</a:t>
            </a:r>
          </a:p>
          <a:p>
            <a:pPr marL="0" indent="0" algn="just">
              <a:lnSpc>
                <a:spcPct val="135000"/>
              </a:lnSpc>
              <a:buNone/>
            </a:pPr>
            <a:r>
              <a:rPr lang="el" sz="1050" dirty="0">
                <a:solidFill>
                  <a:srgbClr val="FD8284"/>
                </a:solidFill>
              </a:rPr>
              <a:t>Εφαρμόστε τη διαδικασία αλλαγής και παρακολουθήστε την επιτυχία της: </a:t>
            </a:r>
            <a:r>
              <a:rPr lang="el" sz="1050" dirty="0">
                <a:solidFill>
                  <a:schemeClr val="tx1"/>
                </a:solidFill>
              </a:rPr>
              <a:t>Είναι σημαντικό να παρακολουθείτε την επιτυχία της διαδικασίας εφαρμογής σε κάθε φάση. Εάν μια στρατηγική διαχείρισης αλλαγών περιλαμβάνει περιθώρια ευελιξίας, θα είναι ένας οδικός χάρτης προς την επιτυχία.</a:t>
            </a:r>
            <a:endParaRPr lang="en-US" sz="1050" dirty="0">
              <a:solidFill>
                <a:schemeClr val="tx1"/>
              </a:solidFill>
            </a:endParaRPr>
          </a:p>
          <a:p>
            <a:pPr marL="0" indent="0" algn="just">
              <a:lnSpc>
                <a:spcPct val="135000"/>
              </a:lnSpc>
              <a:buNone/>
            </a:pPr>
            <a:r>
              <a:rPr lang="el" sz="1050" dirty="0">
                <a:solidFill>
                  <a:srgbClr val="FD8284"/>
                </a:solidFill>
              </a:rPr>
              <a:t>Μετρήστε και βελτιστοποιήστε τις διαδικασίες με την πάροδο του χρόνου: </a:t>
            </a:r>
            <a:r>
              <a:rPr lang="el" sz="1050" dirty="0">
                <a:solidFill>
                  <a:schemeClr val="tx1"/>
                </a:solidFill>
              </a:rPr>
              <a:t>Η παρακολούθηση των </a:t>
            </a:r>
            <a:r>
              <a:rPr lang="el-GR" sz="1050" dirty="0" err="1">
                <a:solidFill>
                  <a:schemeClr val="tx1"/>
                </a:solidFill>
              </a:rPr>
              <a:t>βασικ</a:t>
            </a:r>
            <a:r>
              <a:rPr lang="en-US" sz="1050" dirty="0" err="1">
                <a:solidFill>
                  <a:schemeClr val="tx1"/>
                </a:solidFill>
              </a:rPr>
              <a:t>ώ</a:t>
            </a:r>
            <a:r>
              <a:rPr lang="el-GR" sz="1050" dirty="0">
                <a:solidFill>
                  <a:schemeClr val="tx1"/>
                </a:solidFill>
              </a:rPr>
              <a:t>ν δεικτών απόδοσης</a:t>
            </a:r>
            <a:r>
              <a:rPr lang="el" sz="1050" dirty="0">
                <a:solidFill>
                  <a:schemeClr val="tx1"/>
                </a:solidFill>
              </a:rPr>
              <a:t> με την πάροδο του χρόνου βοηθά στη μέτρηση/βελτιστοποίηση των επιχειρηματικών διαδικασιών . Ακολουθήστε μια προσέγγιση βάσει δεδομένων για να ρυθμίσετε με ακρίβεια τυχόν προσαρμογές της διαδικασίας.</a:t>
            </a:r>
            <a:endParaRPr lang="en-US" sz="1050" dirty="0">
              <a:solidFill>
                <a:schemeClr val="tx1"/>
              </a:solidFill>
            </a:endParaRPr>
          </a:p>
          <a:p>
            <a:pPr marL="0" indent="0">
              <a:lnSpc>
                <a:spcPct val="135000"/>
              </a:lnSpc>
              <a:buNone/>
            </a:pPr>
            <a:endParaRPr lang="en-US" sz="1100" dirty="0">
              <a:solidFill>
                <a:schemeClr val="tx1"/>
              </a:solidFill>
            </a:endParaRPr>
          </a:p>
          <a:p>
            <a:pPr marL="0" indent="0">
              <a:lnSpc>
                <a:spcPct val="135000"/>
              </a:lnSpc>
              <a:buNone/>
            </a:pPr>
            <a:endParaRPr lang="en-US" sz="1100" dirty="0">
              <a:solidFill>
                <a:schemeClr val="tx1"/>
              </a:solidFill>
            </a:endParaRPr>
          </a:p>
          <a:p>
            <a:pPr marL="342900" indent="-342900">
              <a:lnSpc>
                <a:spcPct val="135000"/>
              </a:lnSpc>
              <a:buFont typeface="Arial" panose="020B0604020202020204" pitchFamily="34" charset="0"/>
              <a:buChar char="•"/>
            </a:pPr>
            <a:endParaRPr lang="en-US" sz="1100" dirty="0">
              <a:solidFill>
                <a:schemeClr val="tx1"/>
              </a:solidFill>
            </a:endParaRPr>
          </a:p>
          <a:p>
            <a:pPr marL="342900" indent="-342900">
              <a:lnSpc>
                <a:spcPct val="135000"/>
              </a:lnSpc>
              <a:buFont typeface="Arial" panose="020B0604020202020204" pitchFamily="34" charset="0"/>
              <a:buChar char="•"/>
            </a:pPr>
            <a:endParaRPr lang="en-US" sz="1100"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639632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390391" y="445444"/>
            <a:ext cx="4002966" cy="4173565"/>
          </a:xfrm>
          <a:prstGeom prst="rect">
            <a:avLst/>
          </a:prstGeom>
        </p:spPr>
        <p:txBody>
          <a:bodyPr spcFirstLastPara="1" wrap="square" lIns="91425" tIns="91425" rIns="91425" bIns="91425" anchor="t" anchorCtr="0">
            <a:normAutofit fontScale="92500" lnSpcReduction="20000"/>
          </a:bodyPr>
          <a:lstStyle/>
          <a:p>
            <a:pPr marL="0" lvl="0" indent="0">
              <a:buNone/>
            </a:pPr>
            <a:r>
              <a:rPr lang="el" sz="2800" dirty="0">
                <a:solidFill>
                  <a:srgbClr val="FD8284"/>
                </a:solidFill>
              </a:rPr>
              <a:t>Πώς να δημιουργήσετε ένα σχέδιο διαχείρισης αλλαγών</a:t>
            </a:r>
          </a:p>
          <a:p>
            <a:pPr marL="0" lvl="0" indent="0">
              <a:buNone/>
            </a:pPr>
            <a:endParaRPr lang="en-US" dirty="0">
              <a:solidFill>
                <a:srgbClr val="FD8284"/>
              </a:solidFill>
            </a:endParaRPr>
          </a:p>
          <a:p>
            <a:pPr marL="0" lvl="0" indent="0">
              <a:buNone/>
            </a:pPr>
            <a:r>
              <a:rPr lang="el" sz="1500" dirty="0">
                <a:solidFill>
                  <a:schemeClr val="tx1"/>
                </a:solidFill>
              </a:rPr>
              <a:t>Ένα σχέδιο </a:t>
            </a:r>
            <a:r>
              <a:rPr lang="el" sz="1500" dirty="0">
                <a:solidFill>
                  <a:srgbClr val="FD8284"/>
                </a:solidFill>
              </a:rPr>
              <a:t>διαχείρισης αλλαγών…</a:t>
            </a:r>
            <a:r>
              <a:rPr lang="el" sz="1500" dirty="0">
                <a:solidFill>
                  <a:schemeClr val="tx1"/>
                </a:solidFill>
              </a:rPr>
              <a:t> </a:t>
            </a:r>
          </a:p>
          <a:p>
            <a:pPr algn="l"/>
            <a:endParaRPr lang="el-GR" sz="1200" b="0" i="0" u="none" strike="noStrike" dirty="0">
              <a:solidFill>
                <a:srgbClr val="000000"/>
              </a:solidFill>
              <a:effectLst/>
            </a:endParaRPr>
          </a:p>
          <a:p>
            <a:pPr algn="l">
              <a:buFont typeface="Arial" panose="020B0604020202020204" pitchFamily="34" charset="0"/>
              <a:buChar char="•"/>
            </a:pPr>
            <a:r>
              <a:rPr lang="el-GR" sz="1200" i="0" u="none" strike="noStrike" dirty="0">
                <a:solidFill>
                  <a:srgbClr val="000000"/>
                </a:solidFill>
                <a:effectLst/>
              </a:rPr>
              <a:t>Βοηθά στην έναρξη της εκπαίδευσης και της υποστήριξης και μπορεί να χρησιμοποιηθεί για να απαντήσει σε πιθανές ερωτήσεις.</a:t>
            </a:r>
          </a:p>
          <a:p>
            <a:pPr algn="l">
              <a:buFont typeface="Arial" panose="020B0604020202020204" pitchFamily="34" charset="0"/>
              <a:buChar char="•"/>
            </a:pPr>
            <a:r>
              <a:rPr lang="el-GR" sz="1200" i="0" u="none" strike="noStrike" dirty="0">
                <a:solidFill>
                  <a:srgbClr val="000000"/>
                </a:solidFill>
                <a:effectLst/>
              </a:rPr>
              <a:t>Υποστηρίζει τη μείωση της αντίστασης στις αλλαγές και συμβάλλει στη δημιουργία ενός πιο θετικού εργασιακού περιβάλλοντος.</a:t>
            </a:r>
          </a:p>
          <a:p>
            <a:pPr algn="l">
              <a:buFont typeface="Arial" panose="020B0604020202020204" pitchFamily="34" charset="0"/>
              <a:buChar char="•"/>
            </a:pPr>
            <a:r>
              <a:rPr lang="el-GR" sz="1200" i="0" u="none" strike="noStrike" dirty="0">
                <a:solidFill>
                  <a:srgbClr val="000000"/>
                </a:solidFill>
                <a:effectLst/>
              </a:rPr>
              <a:t>Λειτουργεί ως εργαλείο για τον έλεγχο της επίδρασης της αλλαγής κατά τη διάρκεια του σταδίου εκτέλεσης και ελέγχου, αποφεύγοντας υπερβάσεις στο κόστος και το χρονοδιάγραμμα, ασυνάρτητο πεδίο εφαρμογής και τη διαχείριση αλλαγών κακής ποιότητας.</a:t>
            </a:r>
          </a:p>
          <a:p>
            <a:pPr marL="0" lvl="0" indent="0">
              <a:buNone/>
            </a:pPr>
            <a:endParaRPr lang="en-US" dirty="0">
              <a:solidFill>
                <a:srgbClr val="FD8284"/>
              </a:solidFill>
            </a:endParaRPr>
          </a:p>
          <a:p>
            <a:pPr marL="0" lvl="0" indent="0">
              <a:buNone/>
            </a:pPr>
            <a:endParaRPr lang="en-US"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2" name="Textfeld 1"/>
          <p:cNvSpPr txBox="1"/>
          <p:nvPr/>
        </p:nvSpPr>
        <p:spPr>
          <a:xfrm>
            <a:off x="4473388" y="496441"/>
            <a:ext cx="3719636" cy="4201150"/>
          </a:xfrm>
          <a:prstGeom prst="rect">
            <a:avLst/>
          </a:prstGeom>
          <a:noFill/>
        </p:spPr>
        <p:txBody>
          <a:bodyPr wrap="square" rtlCol="0">
            <a:spAutoFit/>
          </a:bodyPr>
          <a:lstStyle/>
          <a:p>
            <a:pPr marL="0" lvl="0" indent="0">
              <a:buNone/>
            </a:pPr>
            <a:r>
              <a:rPr lang="el" sz="2400" b="1" dirty="0">
                <a:solidFill>
                  <a:srgbClr val="FD8284"/>
                </a:solidFill>
                <a:latin typeface="Comfortaa" panose="020B0604020202020204" charset="0"/>
              </a:rPr>
              <a:t>Βήματα για τη δημιουργία ενός Σχεδίου Διαχείρισης Αλλαγών</a:t>
            </a:r>
          </a:p>
          <a:p>
            <a:pPr marL="0" lvl="0" indent="0">
              <a:buNone/>
            </a:pPr>
            <a:endParaRPr lang="en-US" dirty="0">
              <a:solidFill>
                <a:srgbClr val="FD8284"/>
              </a:solidFill>
            </a:endParaRPr>
          </a:p>
          <a:p>
            <a:pPr marL="0" lvl="0" indent="0">
              <a:buNone/>
            </a:pPr>
            <a:endParaRPr lang="en-US" sz="300" dirty="0">
              <a:solidFill>
                <a:srgbClr val="FD8284"/>
              </a:solidFill>
            </a:endParaRPr>
          </a:p>
          <a:p>
            <a:pPr marL="285750" indent="-285750">
              <a:buFont typeface="Arial" panose="020B0604020202020204" pitchFamily="34" charset="0"/>
              <a:buChar char="•"/>
            </a:pPr>
            <a:endParaRPr lang="en-US" dirty="0"/>
          </a:p>
          <a:p>
            <a:r>
              <a:rPr lang="el" dirty="0">
                <a:solidFill>
                  <a:srgbClr val="FD8284"/>
                </a:solidFill>
                <a:latin typeface="Comfortaa" panose="020B0604020202020204" charset="0"/>
              </a:rPr>
              <a:t>1. </a:t>
            </a:r>
            <a:r>
              <a:rPr lang="el" dirty="0">
                <a:latin typeface="Comfortaa" panose="020B0604020202020204" charset="0"/>
              </a:rPr>
              <a:t>Καθορίστε τους στόχους σας για τη διαχείριση της αλλαγής</a:t>
            </a:r>
          </a:p>
          <a:p>
            <a:r>
              <a:rPr lang="el" dirty="0">
                <a:solidFill>
                  <a:srgbClr val="FD8284"/>
                </a:solidFill>
                <a:latin typeface="Comfortaa" panose="020B0604020202020204" charset="0"/>
              </a:rPr>
              <a:t>2. </a:t>
            </a:r>
            <a:r>
              <a:rPr lang="el" dirty="0">
                <a:latin typeface="Comfortaa" panose="020B0604020202020204" charset="0"/>
              </a:rPr>
              <a:t>Δημιουργήστε την ομάδα αλλαγής σας</a:t>
            </a:r>
          </a:p>
          <a:p>
            <a:r>
              <a:rPr lang="el" dirty="0">
                <a:solidFill>
                  <a:srgbClr val="FD8284"/>
                </a:solidFill>
                <a:latin typeface="Comfortaa" panose="020B0604020202020204" charset="0"/>
              </a:rPr>
              <a:t>3. </a:t>
            </a:r>
            <a:r>
              <a:rPr lang="el" dirty="0">
                <a:latin typeface="Comfortaa" panose="020B0604020202020204" charset="0"/>
              </a:rPr>
              <a:t>Αναπτύξτε το σχέδιο διαχείρισης αλλαγών με τη συγκεντρωμένη ομάδα σας</a:t>
            </a:r>
          </a:p>
          <a:p>
            <a:r>
              <a:rPr lang="el" dirty="0">
                <a:solidFill>
                  <a:srgbClr val="FD8284"/>
                </a:solidFill>
                <a:latin typeface="Comfortaa" panose="020B0604020202020204" charset="0"/>
              </a:rPr>
              <a:t>4. </a:t>
            </a:r>
            <a:r>
              <a:rPr lang="el" dirty="0">
                <a:latin typeface="Comfortaa" panose="020B0604020202020204" charset="0"/>
              </a:rPr>
              <a:t>Δημιουργήστε μια στρατηγική επικοινωνίας</a:t>
            </a:r>
          </a:p>
          <a:p>
            <a:r>
              <a:rPr lang="el" dirty="0">
                <a:solidFill>
                  <a:srgbClr val="FD8284"/>
                </a:solidFill>
                <a:latin typeface="Comfortaa" panose="020B0604020202020204" charset="0"/>
              </a:rPr>
              <a:t>5. </a:t>
            </a:r>
            <a:r>
              <a:rPr lang="el" dirty="0">
                <a:latin typeface="Comfortaa" panose="020B0604020202020204" charset="0"/>
              </a:rPr>
              <a:t>Εκτελέστε το σχέδιο διαχείρισης αλλαγών</a:t>
            </a:r>
          </a:p>
          <a:p>
            <a:r>
              <a:rPr lang="el" dirty="0">
                <a:solidFill>
                  <a:srgbClr val="FD8284"/>
                </a:solidFill>
                <a:latin typeface="Comfortaa" panose="020B0604020202020204" charset="0"/>
              </a:rPr>
              <a:t>6. </a:t>
            </a:r>
            <a:r>
              <a:rPr lang="el" dirty="0">
                <a:latin typeface="Comfortaa" panose="020B0604020202020204" charset="0"/>
              </a:rPr>
              <a:t>Αξιολογήστε , αναθεωρήστε και προσαρμόστε το σχέδιο</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734924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560069" y="541538"/>
            <a:ext cx="7169508" cy="4404130"/>
          </a:xfrm>
          <a:prstGeom prst="rect">
            <a:avLst/>
          </a:prstGeom>
        </p:spPr>
        <p:txBody>
          <a:bodyPr spcFirstLastPara="1" wrap="square" lIns="91425" tIns="91425" rIns="91425" bIns="91425" anchor="t" anchorCtr="0">
            <a:normAutofit/>
          </a:bodyPr>
          <a:lstStyle/>
          <a:p>
            <a:pPr marL="0" lvl="0" indent="0">
              <a:buNone/>
            </a:pPr>
            <a:r>
              <a:rPr lang="el" sz="2000" dirty="0">
                <a:solidFill>
                  <a:srgbClr val="FD8284"/>
                </a:solidFill>
              </a:rPr>
              <a:t>Βήμα 1: Καθορίστε τους στόχους διαχείρισης αλλαγών</a:t>
            </a:r>
          </a:p>
          <a:p>
            <a:pPr marL="0" lvl="0" indent="0">
              <a:buNone/>
            </a:pPr>
            <a:endParaRPr lang="en-US" sz="800" dirty="0">
              <a:solidFill>
                <a:srgbClr val="FD8284"/>
              </a:solidFill>
            </a:endParaRPr>
          </a:p>
          <a:p>
            <a:pPr marL="95250" indent="0" algn="l">
              <a:buNone/>
            </a:pPr>
            <a:r>
              <a:rPr lang="el-GR" sz="1050" i="0" u="none" strike="noStrike" dirty="0">
                <a:solidFill>
                  <a:srgbClr val="000000"/>
                </a:solidFill>
                <a:effectLst/>
              </a:rPr>
              <a:t>Αυτό περιλαμβάνει τον εντοπισμό των προκλήσεων ή των ευκαιριών που μπορεί να αντιμετωπίσει η αλλαγή και τη διατύπωση των επιθυμητών και αναμενόμενων αποτελεσμάτων.</a:t>
            </a:r>
          </a:p>
          <a:p>
            <a:pPr algn="l"/>
            <a:r>
              <a:rPr lang="el-GR" sz="1050" i="0" u="none" strike="noStrike" dirty="0">
                <a:solidFill>
                  <a:srgbClr val="FD8284"/>
                </a:solidFill>
                <a:effectLst/>
              </a:rPr>
              <a:t>Κατανοήστε τις αλλαγές</a:t>
            </a:r>
            <a:r>
              <a:rPr lang="el-GR" sz="1050" i="0" u="none" strike="noStrike" dirty="0">
                <a:solidFill>
                  <a:srgbClr val="000000"/>
                </a:solidFill>
                <a:effectLst/>
              </a:rPr>
              <a:t>: Εξοικειωθείτε με τις αλλαγές που πρέπει να γίνουν, τις επιπτώσεις τους και τις μεθοδολογίες που θα χρησιμοποιήσετε για να δώσετε προτεραιότητα στα αιτήματα αλλαγής.</a:t>
            </a:r>
          </a:p>
          <a:p>
            <a:pPr algn="l"/>
            <a:r>
              <a:rPr lang="el-GR" sz="1050" i="0" u="none" strike="noStrike" dirty="0">
                <a:solidFill>
                  <a:srgbClr val="FD8284"/>
                </a:solidFill>
                <a:effectLst/>
              </a:rPr>
              <a:t>Έχετε στόχους ευαισθητοποίησης</a:t>
            </a:r>
            <a:r>
              <a:rPr lang="el-GR" sz="1050" i="0" u="none" strike="noStrike" dirty="0">
                <a:solidFill>
                  <a:srgbClr val="000000"/>
                </a:solidFill>
                <a:effectLst/>
              </a:rPr>
              <a:t>: Στοχεύστε στην ευαισθητοποίηση των εργαζομένων και στην υιοθέτηση των αλλαγών στο πλαίσιο του σχεδίου σας.</a:t>
            </a:r>
          </a:p>
          <a:p>
            <a:pPr algn="l"/>
            <a:r>
              <a:rPr lang="el-GR" sz="1050" i="0" u="none" strike="noStrike" dirty="0">
                <a:solidFill>
                  <a:srgbClr val="FD8284"/>
                </a:solidFill>
                <a:effectLst/>
              </a:rPr>
              <a:t>Καθορισμός </a:t>
            </a:r>
            <a:r>
              <a:rPr lang="en-GB" sz="1050" i="0" u="none" strike="noStrike" dirty="0">
                <a:solidFill>
                  <a:srgbClr val="FD8284"/>
                </a:solidFill>
                <a:effectLst/>
              </a:rPr>
              <a:t>KPI</a:t>
            </a:r>
            <a:r>
              <a:rPr lang="en-GB" sz="1050" i="0" u="none" strike="noStrike" dirty="0">
                <a:solidFill>
                  <a:srgbClr val="000000"/>
                </a:solidFill>
                <a:effectLst/>
              </a:rPr>
              <a:t>: </a:t>
            </a:r>
            <a:r>
              <a:rPr lang="el-GR" sz="1050" i="0" u="none" strike="noStrike" dirty="0">
                <a:solidFill>
                  <a:srgbClr val="000000"/>
                </a:solidFill>
                <a:effectLst/>
              </a:rPr>
              <a:t>Ορίστε </a:t>
            </a:r>
            <a:r>
              <a:rPr lang="el-GR" sz="1050" i="0" u="none" strike="noStrike" dirty="0" err="1">
                <a:solidFill>
                  <a:srgbClr val="000000"/>
                </a:solidFill>
                <a:effectLst/>
              </a:rPr>
              <a:t>ποσοτικοποιήσιμους</a:t>
            </a:r>
            <a:r>
              <a:rPr lang="el-GR" sz="1050" i="0" u="none" strike="noStrike" dirty="0">
                <a:solidFill>
                  <a:srgbClr val="000000"/>
                </a:solidFill>
                <a:effectLst/>
              </a:rPr>
              <a:t> </a:t>
            </a:r>
            <a:r>
              <a:rPr lang="en-GB" sz="1050" i="0" u="none" strike="noStrike" dirty="0">
                <a:solidFill>
                  <a:srgbClr val="000000"/>
                </a:solidFill>
                <a:effectLst/>
              </a:rPr>
              <a:t>KPI </a:t>
            </a:r>
            <a:r>
              <a:rPr lang="el-GR" sz="1050" i="0" u="none" strike="noStrike" dirty="0">
                <a:solidFill>
                  <a:srgbClr val="000000"/>
                </a:solidFill>
                <a:effectLst/>
              </a:rPr>
              <a:t>(βασικούς δείκτες απόδοσης) για να αξιολογήσετε την επιτυχία του σχεδίου σας. Πώς θα μετρήσετε την επιτυχία; Εφαρμόστε μετρήσεις που έχουν νόημα με βάση το πλαίσιο της αλλαγής.</a:t>
            </a:r>
          </a:p>
          <a:p>
            <a:pPr marL="0" lvl="0" indent="0">
              <a:buNone/>
            </a:pPr>
            <a:r>
              <a:rPr lang="el" sz="2000" dirty="0">
                <a:solidFill>
                  <a:srgbClr val="FD8284"/>
                </a:solidFill>
              </a:rPr>
              <a:t>Βήματα 2: Δημιουργήστε την ομάδα αλλαγής σας</a:t>
            </a:r>
          </a:p>
          <a:p>
            <a:pPr marL="0" lvl="0" indent="0">
              <a:buNone/>
            </a:pPr>
            <a:endParaRPr lang="en-US" sz="500" dirty="0">
              <a:solidFill>
                <a:srgbClr val="FD8284"/>
              </a:solidFill>
            </a:endParaRPr>
          </a:p>
          <a:p>
            <a:r>
              <a:rPr lang="el-GR" sz="1050" dirty="0">
                <a:solidFill>
                  <a:srgbClr val="000000"/>
                </a:solidFill>
              </a:rPr>
              <a:t>Δώστε προτεραιότητα στη δημιουργία μιας ισχυρής ομάδας διαχείρισης αλλαγών, εξασφαλίζοντας τους απαραίτητους πόρους και λαμβάνοντας υπόψη άτομα σε ηγετικές θέσεις από διάφορα τμήματα, συμπεριλαμβανομένων των οικονομικών. Η οικοδόμηση συμμαχιών με διάφορα τμήματα διευκολύνει την επικοινωνία και την εκπαίδευση της υπόλοιπης ομάδας σχετικά με τις αλλαγές και παρέχει υποστήριξη σε όλη τη διαδικασία αλλαγής.</a:t>
            </a:r>
            <a:endParaRPr lang="en-US" sz="1050" dirty="0">
              <a:solidFill>
                <a:srgbClr val="000000"/>
              </a:solidFill>
            </a:endParaRPr>
          </a:p>
          <a:p>
            <a:pPr marL="342900" lvl="0" indent="-342900">
              <a:lnSpc>
                <a:spcPct val="135000"/>
              </a:lnSpc>
              <a:buFont typeface="Arial" panose="020B0604020202020204" pitchFamily="34" charset="0"/>
              <a:buChar char="•"/>
            </a:pPr>
            <a:endParaRPr lang="en-US" sz="2800" dirty="0">
              <a:solidFill>
                <a:schemeClr val="tx1"/>
              </a:solidFill>
            </a:endParaRPr>
          </a:p>
          <a:p>
            <a:pPr marL="0" lvl="0" indent="0">
              <a:buNone/>
            </a:pPr>
            <a:endParaRPr lang="en-US" sz="2800" dirty="0">
              <a:solidFill>
                <a:srgbClr val="FD8284"/>
              </a:solidFill>
            </a:endParaRPr>
          </a:p>
          <a:p>
            <a:pPr marL="0" lvl="0" indent="0">
              <a:buNone/>
            </a:pPr>
            <a:endParaRPr lang="en-US" sz="28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141919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855905" y="541539"/>
            <a:ext cx="7169508" cy="4404130"/>
          </a:xfrm>
          <a:prstGeom prst="rect">
            <a:avLst/>
          </a:prstGeom>
        </p:spPr>
        <p:txBody>
          <a:bodyPr spcFirstLastPara="1" wrap="square" lIns="91425" tIns="91425" rIns="91425" bIns="91425" anchor="t" anchorCtr="0">
            <a:normAutofit fontScale="47500" lnSpcReduction="20000"/>
          </a:bodyPr>
          <a:lstStyle/>
          <a:p>
            <a:pPr marL="0" lvl="0" indent="0">
              <a:buNone/>
            </a:pPr>
            <a:r>
              <a:rPr lang="el" sz="2800" dirty="0">
                <a:solidFill>
                  <a:srgbClr val="FD8284"/>
                </a:solidFill>
              </a:rPr>
              <a:t>Βήμα 3: Αναπτύξτε το σχέδιο διαχείρισης αλλαγών με τη συγκεντρωμένη ομάδα σας</a:t>
            </a:r>
          </a:p>
          <a:p>
            <a:pPr marL="0" lvl="0" indent="0">
              <a:buNone/>
            </a:pPr>
            <a:endParaRPr lang="en-US" sz="600" dirty="0">
              <a:solidFill>
                <a:srgbClr val="FD8284"/>
              </a:solidFill>
            </a:endParaRPr>
          </a:p>
          <a:p>
            <a:pPr marL="0" lvl="0" indent="0">
              <a:buNone/>
            </a:pPr>
            <a:endParaRPr lang="en-US" sz="600" dirty="0">
              <a:solidFill>
                <a:schemeClr val="tx1"/>
              </a:solidFill>
            </a:endParaRPr>
          </a:p>
          <a:p>
            <a:pPr marL="342900" lvl="0" indent="-342900">
              <a:lnSpc>
                <a:spcPct val="135000"/>
              </a:lnSpc>
              <a:buFont typeface="Arial" panose="020B0604020202020204" pitchFamily="34" charset="0"/>
              <a:buChar char="•"/>
            </a:pPr>
            <a:r>
              <a:rPr lang="el" sz="2200" dirty="0">
                <a:solidFill>
                  <a:srgbClr val="FD8284"/>
                </a:solidFill>
              </a:rPr>
              <a:t>Δημιουργήστε λίστα εργασιών: </a:t>
            </a:r>
            <a:r>
              <a:rPr lang="el" sz="2200" dirty="0">
                <a:solidFill>
                  <a:schemeClr val="tx1"/>
                </a:solidFill>
              </a:rPr>
              <a:t>Αυτή είναι μια λίστα ελέγχου εργασιών με δυνατότητα δράσης που πρέπει να ολοκληρώσετε για να επιτύχετε τους στόχους σας. Διατηρεί την ομάδα σας σε καλό δρόμο και είναι εύκολη η αναφορά κατά τον καθορισμό των επόμενων βημάτων.</a:t>
            </a:r>
          </a:p>
          <a:p>
            <a:pPr marL="342900" lvl="0" indent="-342900">
              <a:lnSpc>
                <a:spcPct val="135000"/>
              </a:lnSpc>
              <a:buFont typeface="Arial" panose="020B0604020202020204" pitchFamily="34" charset="0"/>
              <a:buChar char="•"/>
            </a:pPr>
            <a:r>
              <a:rPr lang="el" sz="2200" dirty="0">
                <a:solidFill>
                  <a:srgbClr val="FD8284"/>
                </a:solidFill>
              </a:rPr>
              <a:t>Δημιουργήστε ένα χρονοδιάγραμμα: </a:t>
            </a:r>
            <a:r>
              <a:rPr lang="el" sz="2200" dirty="0">
                <a:solidFill>
                  <a:schemeClr val="tx1"/>
                </a:solidFill>
              </a:rPr>
              <a:t>Ορίστε συγκεκριμένες ημερομηνίες λήξης για κάθε εργασία στη λίστα σας και βεβαιωθείτε ότι τηρούνται αυτές οι προθεσμίες. Εάν κάποιες εργασίες δεν μπορούν να ολοκληρωθούν πριν από την κυκλοφορία των αλλαγών, εξετάστε το ενδεχόμενο να προσαρμόσετε τις ημερομηνίες λήξης τους ή να τις ιεραρχήσετε ανάλογα με τη σημασία και τη σκοπιμότητά τους.</a:t>
            </a:r>
            <a:endParaRPr lang="en-US" sz="2200" dirty="0">
              <a:solidFill>
                <a:schemeClr val="tx1"/>
              </a:solidFill>
            </a:endParaRPr>
          </a:p>
          <a:p>
            <a:pPr marL="342900" lvl="0" indent="-342900">
              <a:lnSpc>
                <a:spcPct val="135000"/>
              </a:lnSpc>
              <a:buFont typeface="Arial" panose="020B0604020202020204" pitchFamily="34" charset="0"/>
              <a:buChar char="•"/>
            </a:pPr>
            <a:endParaRPr lang="en-US" sz="1400" dirty="0">
              <a:solidFill>
                <a:schemeClr val="tx1"/>
              </a:solidFill>
            </a:endParaRPr>
          </a:p>
          <a:p>
            <a:pPr marL="342900" lvl="0" indent="-342900">
              <a:lnSpc>
                <a:spcPct val="135000"/>
              </a:lnSpc>
              <a:buFont typeface="Arial" panose="020B0604020202020204" pitchFamily="34" charset="0"/>
              <a:buChar char="•"/>
            </a:pPr>
            <a:endParaRPr lang="en-US" sz="1400" dirty="0">
              <a:solidFill>
                <a:schemeClr val="tx1"/>
              </a:solidFill>
            </a:endParaRPr>
          </a:p>
          <a:p>
            <a:pPr marL="0" lvl="0" indent="0">
              <a:buNone/>
            </a:pPr>
            <a:r>
              <a:rPr lang="el" sz="2800" dirty="0">
                <a:solidFill>
                  <a:srgbClr val="FD8284"/>
                </a:solidFill>
              </a:rPr>
              <a:t>Βήμα 4: Δημιουργήστε μια στρατηγική επικοινωνίας</a:t>
            </a:r>
          </a:p>
          <a:p>
            <a:pPr marL="0" lvl="0" indent="0">
              <a:buNone/>
            </a:pPr>
            <a:endParaRPr lang="en-US" sz="600" dirty="0">
              <a:solidFill>
                <a:srgbClr val="FD8284"/>
              </a:solidFill>
            </a:endParaRPr>
          </a:p>
          <a:p>
            <a:pPr marL="0" lvl="0" indent="0">
              <a:buNone/>
            </a:pPr>
            <a:endParaRPr lang="en-US" sz="600" dirty="0">
              <a:solidFill>
                <a:schemeClr val="tx1"/>
              </a:solidFill>
            </a:endParaRPr>
          </a:p>
          <a:p>
            <a:pPr marL="342900" lvl="0" indent="-342900">
              <a:lnSpc>
                <a:spcPct val="135000"/>
              </a:lnSpc>
              <a:buFont typeface="Arial" panose="020B0604020202020204" pitchFamily="34" charset="0"/>
              <a:buChar char="•"/>
            </a:pPr>
            <a:r>
              <a:rPr lang="el" sz="2200" dirty="0">
                <a:solidFill>
                  <a:srgbClr val="FD8284"/>
                </a:solidFill>
              </a:rPr>
              <a:t>Βεβαιωθείτε ότι όλοι</a:t>
            </a:r>
            <a:r>
              <a:rPr lang="en-US" sz="2200" dirty="0">
                <a:solidFill>
                  <a:srgbClr val="FD8284"/>
                </a:solidFill>
              </a:rPr>
              <a:t> </a:t>
            </a:r>
            <a:r>
              <a:rPr lang="el-GR" sz="2200" dirty="0">
                <a:solidFill>
                  <a:srgbClr val="FD8284"/>
                </a:solidFill>
              </a:rPr>
              <a:t>είναι </a:t>
            </a:r>
            <a:r>
              <a:rPr lang="el" sz="2200" dirty="0">
                <a:solidFill>
                  <a:srgbClr val="FD8284"/>
                </a:solidFill>
              </a:rPr>
              <a:t>ενδιαφερόμενοι: </a:t>
            </a:r>
            <a:r>
              <a:rPr lang="el" sz="2200" dirty="0">
                <a:solidFill>
                  <a:schemeClr val="tx1"/>
                </a:solidFill>
              </a:rPr>
              <a:t>οι εμπλεκόμενοι υπάλληλοι, αλλά πιθανώς και οι καλεσμένοι/πελάτες σας, καθώς και οι προμηθευτές, και τυχόν εξωτερικοί συνεργάτες θα πρέπει να ενημερώνονται για τη διαδικασία διαχείρισης αλλαγών, το χρονοδιάγραμμα του έργου και τους στόχους της.</a:t>
            </a:r>
          </a:p>
          <a:p>
            <a:pPr marL="342900" lvl="0" indent="-342900">
              <a:lnSpc>
                <a:spcPct val="135000"/>
              </a:lnSpc>
              <a:buFont typeface="Arial" panose="020B0604020202020204" pitchFamily="34" charset="0"/>
              <a:buChar char="•"/>
            </a:pPr>
            <a:r>
              <a:rPr lang="el" sz="2200" dirty="0">
                <a:solidFill>
                  <a:srgbClr val="FD8284"/>
                </a:solidFill>
              </a:rPr>
              <a:t>Δημιουργήστε ένα χρονοδιάγραμμα </a:t>
            </a:r>
            <a:r>
              <a:rPr lang="el" sz="2200" dirty="0">
                <a:solidFill>
                  <a:schemeClr val="tx1"/>
                </a:solidFill>
              </a:rPr>
              <a:t>για το πόσο συχνά θα κοινοποιείτε ενημερώσεις σε αυτά τα ενδιαφερόμενα μέρη.</a:t>
            </a:r>
          </a:p>
          <a:p>
            <a:pPr marL="342900" lvl="0" indent="-342900">
              <a:lnSpc>
                <a:spcPct val="135000"/>
              </a:lnSpc>
              <a:buFont typeface="Arial" panose="020B0604020202020204" pitchFamily="34" charset="0"/>
              <a:buChar char="•"/>
            </a:pPr>
            <a:r>
              <a:rPr lang="el" sz="2200" dirty="0">
                <a:solidFill>
                  <a:srgbClr val="FD8284"/>
                </a:solidFill>
              </a:rPr>
              <a:t>Να έχετε ξεκάθαρα κανάλια επικοινωνίας </a:t>
            </a:r>
            <a:r>
              <a:rPr lang="el" sz="2200" dirty="0">
                <a:solidFill>
                  <a:schemeClr val="tx1"/>
                </a:solidFill>
              </a:rPr>
              <a:t>(π.χ. email, τηλέφωνο ή προσωπικές συναντήσεις).</a:t>
            </a:r>
          </a:p>
          <a:p>
            <a:pPr marL="342900" lvl="0" indent="-342900">
              <a:lnSpc>
                <a:spcPct val="135000"/>
              </a:lnSpc>
              <a:buFont typeface="Arial" panose="020B0604020202020204" pitchFamily="34" charset="0"/>
              <a:buChar char="•"/>
            </a:pPr>
            <a:r>
              <a:rPr lang="el" sz="2200" dirty="0">
                <a:solidFill>
                  <a:srgbClr val="FD8284"/>
                </a:solidFill>
              </a:rPr>
              <a:t>Βεβαιωθείτε ότι όλοι κατανοούν </a:t>
            </a:r>
            <a:r>
              <a:rPr lang="el" sz="2200" dirty="0">
                <a:solidFill>
                  <a:schemeClr val="tx1"/>
                </a:solidFill>
              </a:rPr>
              <a:t>τη διαδικασία και τις διαδικασίες διαχείρισης αλλαγών της εταιρείας</a:t>
            </a:r>
          </a:p>
          <a:p>
            <a:pPr marL="342900" lvl="0" indent="-342900">
              <a:lnSpc>
                <a:spcPct val="135000"/>
              </a:lnSpc>
              <a:buFont typeface="Arial" panose="020B0604020202020204" pitchFamily="34" charset="0"/>
              <a:buChar char="•"/>
            </a:pPr>
            <a:endParaRPr lang="en-US" sz="2200" dirty="0">
              <a:solidFill>
                <a:schemeClr val="tx1"/>
              </a:solidFill>
            </a:endParaRPr>
          </a:p>
          <a:p>
            <a:pPr marL="0" lvl="0" indent="0">
              <a:buNone/>
            </a:pPr>
            <a:endParaRPr lang="en-US" dirty="0">
              <a:solidFill>
                <a:srgbClr val="FD8284"/>
              </a:solidFill>
            </a:endParaRPr>
          </a:p>
          <a:p>
            <a:pPr marL="0" lvl="0" indent="0">
              <a:buNone/>
            </a:pPr>
            <a:endParaRPr lang="en-US"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628507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855905" y="541539"/>
            <a:ext cx="7169508" cy="4404130"/>
          </a:xfrm>
          <a:prstGeom prst="rect">
            <a:avLst/>
          </a:prstGeom>
        </p:spPr>
        <p:txBody>
          <a:bodyPr spcFirstLastPara="1" wrap="square" lIns="91425" tIns="91425" rIns="91425" bIns="91425" anchor="t" anchorCtr="0">
            <a:normAutofit fontScale="55000" lnSpcReduction="20000"/>
          </a:bodyPr>
          <a:lstStyle/>
          <a:p>
            <a:pPr marL="0" lvl="0" indent="0">
              <a:buNone/>
            </a:pPr>
            <a:r>
              <a:rPr lang="el" sz="2400" dirty="0">
                <a:solidFill>
                  <a:srgbClr val="FD8284"/>
                </a:solidFill>
              </a:rPr>
              <a:t>Βήμα 5: Εκτελέστε το σχέδιο διαχείρισης αλλαγών</a:t>
            </a:r>
          </a:p>
          <a:p>
            <a:pPr marL="0" lvl="0" indent="0">
              <a:buNone/>
            </a:pPr>
            <a:endParaRPr lang="el-GR" sz="2400" dirty="0">
              <a:solidFill>
                <a:schemeClr val="tx1"/>
              </a:solidFill>
            </a:endParaRPr>
          </a:p>
          <a:p>
            <a:pPr marL="285750" lvl="0" indent="-285750">
              <a:buFont typeface="Arial" panose="020B0604020202020204" pitchFamily="34" charset="0"/>
              <a:buChar char="•"/>
            </a:pPr>
            <a:r>
              <a:rPr lang="el-GR" sz="2400" dirty="0">
                <a:solidFill>
                  <a:schemeClr val="tx1"/>
                </a:solidFill>
              </a:rPr>
              <a:t>Εκτελέστε το σχέδιο επικοινωνίας σας, παρέχετε την απαραίτητη εκπαίδευση και παρακολουθήστε την πρόοδο. </a:t>
            </a:r>
            <a:endParaRPr lang="en-US" sz="2400" dirty="0">
              <a:solidFill>
                <a:schemeClr val="tx1"/>
              </a:solidFill>
            </a:endParaRPr>
          </a:p>
          <a:p>
            <a:pPr marL="285750" lvl="0" indent="-285750">
              <a:buFont typeface="Arial" panose="020B0604020202020204" pitchFamily="34" charset="0"/>
              <a:buChar char="•"/>
            </a:pPr>
            <a:r>
              <a:rPr lang="el-GR" sz="2400" dirty="0">
                <a:solidFill>
                  <a:schemeClr val="tx1"/>
                </a:solidFill>
              </a:rPr>
              <a:t>Εντοπίστε και αντιμετωπίστε γρήγορα τυχόν εμπόδια που προκύπτουν. Αυτό μπορεί να επιτευχθεί με την ενθάρρυνση της συμμετοχής των εργαζομένων στην αλλαγή, με διαφάνεια και επικοινωνία από την αρχή, και αντιμετωπίζοντας κάθε αντίσταση που μπορεί να προκύψει.</a:t>
            </a:r>
            <a:endParaRPr lang="en-US" sz="2400" dirty="0">
              <a:solidFill>
                <a:schemeClr val="tx1"/>
              </a:solidFill>
            </a:endParaRPr>
          </a:p>
          <a:p>
            <a:pPr marL="285750" lvl="0" indent="-285750">
              <a:buFont typeface="Arial" panose="020B0604020202020204" pitchFamily="34" charset="0"/>
              <a:buChar char="•"/>
            </a:pPr>
            <a:endParaRPr lang="en-US" sz="2400" dirty="0">
              <a:solidFill>
                <a:schemeClr val="tx1"/>
              </a:solidFill>
            </a:endParaRPr>
          </a:p>
          <a:p>
            <a:pPr marL="0" lvl="0" indent="0">
              <a:buNone/>
            </a:pPr>
            <a:endParaRPr lang="el" sz="2400" dirty="0">
              <a:solidFill>
                <a:schemeClr val="tx1"/>
              </a:solidFill>
            </a:endParaRPr>
          </a:p>
          <a:p>
            <a:pPr marL="0" lvl="0" indent="0">
              <a:buNone/>
            </a:pPr>
            <a:r>
              <a:rPr lang="el" sz="2400" dirty="0">
                <a:solidFill>
                  <a:srgbClr val="FD8284"/>
                </a:solidFill>
              </a:rPr>
              <a:t>Βήμα 6: Αξιολογήστε, αναθεωρήστε και προσαρμόστε το σχέδιο</a:t>
            </a:r>
          </a:p>
          <a:p>
            <a:pPr marL="0" indent="0">
              <a:buNone/>
            </a:pPr>
            <a:endParaRPr lang="en-US" sz="2400" dirty="0">
              <a:solidFill>
                <a:schemeClr val="tx1"/>
              </a:solidFill>
            </a:endParaRPr>
          </a:p>
          <a:p>
            <a:pPr marL="0" indent="0">
              <a:buNone/>
            </a:pPr>
            <a:r>
              <a:rPr lang="el-GR" sz="2400" dirty="0">
                <a:solidFill>
                  <a:schemeClr val="tx1"/>
                </a:solidFill>
              </a:rPr>
              <a:t>Χρησιμοποιήστε ένα σύστημα παρακολούθησης διαχείρισης αλλαγών για να παρακολουθείτε όλες τις αλλαγές που γίνονται. Αυτό σας επιτρέπει να εντοπίζετε και να μετριάζετε οποιουσδήποτε τομείς ανησυχίας προτού γίνουν σημαντικά ζητήματα. </a:t>
            </a:r>
            <a:endParaRPr lang="en-US" sz="2400" dirty="0">
              <a:solidFill>
                <a:schemeClr val="tx1"/>
              </a:solidFill>
            </a:endParaRPr>
          </a:p>
          <a:p>
            <a:pPr marL="285750" indent="-285750">
              <a:buFont typeface="Arial" panose="020B0604020202020204" pitchFamily="34" charset="0"/>
              <a:buChar char="•"/>
            </a:pPr>
            <a:r>
              <a:rPr lang="el-GR" sz="2400" dirty="0">
                <a:solidFill>
                  <a:srgbClr val="FD8284"/>
                </a:solidFill>
              </a:rPr>
              <a:t>Χρησιμοποιήστε δείκτες απόδοσης </a:t>
            </a:r>
            <a:r>
              <a:rPr lang="el-GR" sz="2400" dirty="0">
                <a:solidFill>
                  <a:schemeClr val="tx1"/>
                </a:solidFill>
              </a:rPr>
              <a:t>για να μετρήσετε την επιτυχία του σχεδίου. Με έναν συνεργατικό πίνακα εργαλείων </a:t>
            </a:r>
            <a:r>
              <a:rPr lang="en-GB" sz="2400" dirty="0">
                <a:solidFill>
                  <a:schemeClr val="tx1"/>
                </a:solidFill>
              </a:rPr>
              <a:t>KPI, </a:t>
            </a:r>
            <a:r>
              <a:rPr lang="el-GR" sz="2400" dirty="0">
                <a:solidFill>
                  <a:schemeClr val="tx1"/>
                </a:solidFill>
              </a:rPr>
              <a:t>μπορείτε να δείτε εάν το σχέδιο υλοποιείται όπως προβλέπεται ή αν υπάρχουν απροσδόκητες παρενέργειες. </a:t>
            </a:r>
            <a:endParaRPr lang="en-US" sz="2400" dirty="0">
              <a:solidFill>
                <a:schemeClr val="tx1"/>
              </a:solidFill>
            </a:endParaRPr>
          </a:p>
          <a:p>
            <a:pPr marL="285750" indent="-285750">
              <a:buFont typeface="Arial" panose="020B0604020202020204" pitchFamily="34" charset="0"/>
              <a:buChar char="•"/>
            </a:pPr>
            <a:r>
              <a:rPr lang="el-GR" sz="2400" dirty="0">
                <a:solidFill>
                  <a:srgbClr val="FD8284"/>
                </a:solidFill>
              </a:rPr>
              <a:t>Ελέγχετε τακτικά την πρόοδο</a:t>
            </a:r>
            <a:r>
              <a:rPr lang="el-GR" sz="2400" dirty="0">
                <a:solidFill>
                  <a:schemeClr val="tx1"/>
                </a:solidFill>
              </a:rPr>
              <a:t> της ομάδας για να διασφαλίσετε ότι οι εργαζόμενοι υιοθετούν τις αλλαγές και ότι όλες οι επιτυχημένες πρωτοβουλίες αλλαγής ενσωματώνονται στα μελλοντικά σχέδια διαχείρισης αλλαγών.</a:t>
            </a:r>
            <a:endParaRPr lang="en-US" sz="2400" dirty="0">
              <a:solidFill>
                <a:schemeClr val="tx1"/>
              </a:solidFill>
            </a:endParaRPr>
          </a:p>
          <a:p>
            <a:pPr marL="0" lvl="0" indent="0">
              <a:buNone/>
            </a:pPr>
            <a:endParaRPr lang="en-US" dirty="0">
              <a:solidFill>
                <a:srgbClr val="FD8284"/>
              </a:solidFill>
            </a:endParaRPr>
          </a:p>
          <a:p>
            <a:pPr marL="0" lvl="0" indent="0">
              <a:buNone/>
            </a:pPr>
            <a:endParaRPr lang="en-US"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8517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159187" y="990329"/>
            <a:ext cx="5578285" cy="2480130"/>
          </a:xfrm>
          <a:prstGeom prst="rect">
            <a:avLst/>
          </a:prstGeom>
        </p:spPr>
        <p:txBody>
          <a:bodyPr spcFirstLastPara="1" wrap="square" lIns="91425" tIns="91425" rIns="91425" bIns="91425" anchor="t" anchorCtr="0">
            <a:noAutofit/>
          </a:bodyPr>
          <a:lstStyle/>
          <a:p>
            <a:pPr algn="l"/>
            <a:endParaRPr lang="el-GR" sz="1050" b="0" i="0" u="none" strike="noStrike" dirty="0">
              <a:solidFill>
                <a:srgbClr val="000000"/>
              </a:solidFill>
              <a:effectLst/>
            </a:endParaRPr>
          </a:p>
          <a:p>
            <a:pPr marL="171450" indent="-171450"/>
            <a:r>
              <a:rPr lang="el-GR" sz="1200" dirty="0">
                <a:solidFill>
                  <a:schemeClr val="tx1"/>
                </a:solidFill>
              </a:rPr>
              <a:t>Τόσο η ομαδική εργασία όσο και η συνεργασία περιλαμβάνουν μια ομάδα ανθρώπων που εργάζονται μαζί για να ολοκληρώσουν έναν κοινό στόχο.</a:t>
            </a:r>
            <a:endParaRPr lang="en-US" sz="1200" dirty="0">
              <a:solidFill>
                <a:schemeClr val="tx1"/>
              </a:solidFill>
            </a:endParaRPr>
          </a:p>
          <a:p>
            <a:pPr marL="171450" indent="-171450"/>
            <a:r>
              <a:rPr lang="el-GR" sz="1200" dirty="0">
                <a:solidFill>
                  <a:schemeClr val="tx1"/>
                </a:solidFill>
              </a:rPr>
              <a:t>Η βασική διαφορά μεταξύ συνεργασίας και ομαδικής εργασίας είναι ότι, ενώ η ομαδική εργασία συνδυάζει τις ατομικές προσπάθειες όλων των μελών της ομάδας για την επίτευξη ενός στόχου, η συνεργασία συνεπάγεται ότι οι άνθρωποι ολοκληρώνουν ένα έργο συλλογικά.</a:t>
            </a:r>
          </a:p>
          <a:p>
            <a:pPr marL="342900" indent="-342900"/>
            <a:r>
              <a:rPr lang="el" sz="1800" dirty="0">
                <a:solidFill>
                  <a:srgbClr val="FD8284"/>
                </a:solidFill>
                <a:sym typeface="Wingdings" panose="05000000000000000000" pitchFamily="2" charset="2"/>
              </a:rPr>
              <a:t></a:t>
            </a:r>
            <a:r>
              <a:rPr lang="el" sz="1200" dirty="0">
                <a:solidFill>
                  <a:srgbClr val="FD8284"/>
                </a:solidFill>
              </a:rPr>
              <a:t> Ασκηση</a:t>
            </a:r>
          </a:p>
          <a:p>
            <a:pPr marL="0" lvl="0" indent="0">
              <a:buNone/>
            </a:pPr>
            <a:r>
              <a:rPr lang="el" sz="1200" dirty="0">
                <a:solidFill>
                  <a:schemeClr val="tx1"/>
                </a:solidFill>
              </a:rPr>
              <a:t>Κάντε μια γρήγορη συνεδρία καταιγισμού ιδεών: </a:t>
            </a:r>
            <a:br>
              <a:rPr lang="en-US" sz="1200" dirty="0">
                <a:solidFill>
                  <a:schemeClr val="tx1"/>
                </a:solidFill>
              </a:rPr>
            </a:br>
            <a:r>
              <a:rPr lang="el" sz="1200" dirty="0">
                <a:solidFill>
                  <a:schemeClr val="tx1"/>
                </a:solidFill>
              </a:rPr>
              <a:t>Ποιες ευκαιρίες υπάρχουν για την ενίσχυση της ομαδικής εργασίας και της συνεργασίας εντός της ομάδας, ειδικά με υπαλλήλους/συναδέλφους με αυτισμό;</a:t>
            </a:r>
          </a:p>
          <a:p>
            <a:pPr marL="285750" lvl="0" indent="-285750">
              <a:buFont typeface="Arial" panose="020B0604020202020204" pitchFamily="34" charset="0"/>
              <a:buChar char="•"/>
            </a:pPr>
            <a:endParaRPr lang="en-US" sz="1200" dirty="0">
              <a:solidFill>
                <a:schemeClr val="tx1"/>
              </a:solidFill>
            </a:endParaRPr>
          </a:p>
          <a:p>
            <a:pPr marL="285750" lvl="0" indent="-285750">
              <a:buFont typeface="Arial" panose="020B0604020202020204" pitchFamily="34" charset="0"/>
              <a:buChar char="•"/>
            </a:pPr>
            <a:endParaRPr lang="en-US" sz="1200" dirty="0">
              <a:solidFill>
                <a:schemeClr val="tx1"/>
              </a:solidFill>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1910651" y="387968"/>
            <a:ext cx="7109179" cy="694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 sz="2000" b="1" dirty="0">
                <a:solidFill>
                  <a:srgbClr val="FD8284"/>
                </a:solidFill>
                <a:latin typeface="Comfortaa"/>
              </a:rPr>
              <a:t>Ομαδική εργασία και συνεργασία </a:t>
            </a:r>
            <a:br>
              <a:rPr lang="fr-FR" sz="2000" b="1" dirty="0">
                <a:solidFill>
                  <a:srgbClr val="FD8284"/>
                </a:solidFill>
                <a:latin typeface="Comfortaa"/>
              </a:rPr>
            </a:br>
            <a:r>
              <a:rPr lang="el" sz="2000" b="1" dirty="0">
                <a:solidFill>
                  <a:srgbClr val="FD8284"/>
                </a:solidFill>
                <a:latin typeface="Comfortaa"/>
              </a:rPr>
              <a:t>σε μια διαδικασία διαχείρισης αλλαγών HOST</a:t>
            </a:r>
            <a:r>
              <a:rPr lang="el" sz="2000" dirty="0"/>
              <a:t> </a:t>
            </a:r>
            <a:endParaRPr lang="fr-FR" sz="20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3774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719611" y="1862965"/>
            <a:ext cx="8282346" cy="4173565"/>
          </a:xfrm>
          <a:prstGeom prst="rect">
            <a:avLst/>
          </a:prstGeom>
        </p:spPr>
        <p:txBody>
          <a:bodyPr spcFirstLastPara="1" wrap="square" lIns="91425" tIns="91425" rIns="91425" bIns="91425" anchor="t" anchorCtr="0">
            <a:normAutofit/>
          </a:bodyPr>
          <a:lstStyle/>
          <a:p>
            <a:pPr marL="285750" lvl="0" indent="-285750">
              <a:buFont typeface="Arial" panose="020B0604020202020204" pitchFamily="34" charset="0"/>
              <a:buChar char="•"/>
            </a:pPr>
            <a:r>
              <a:rPr lang="el-GR" sz="1400" dirty="0">
                <a:solidFill>
                  <a:schemeClr val="tx1"/>
                </a:solidFill>
              </a:rPr>
              <a:t>Δημιουργήστε οποιαδήποτε απαραίτητη νέα υποδομή/περιβάλλον στο χώρο εργασίας</a:t>
            </a:r>
          </a:p>
          <a:p>
            <a:pPr marL="285750" lvl="0" indent="-285750">
              <a:buFont typeface="Arial" panose="020B0604020202020204" pitchFamily="34" charset="0"/>
              <a:buChar char="•"/>
            </a:pPr>
            <a:r>
              <a:rPr lang="el-GR" sz="1400" dirty="0">
                <a:solidFill>
                  <a:schemeClr val="tx1"/>
                </a:solidFill>
              </a:rPr>
              <a:t>Ξεκαθαρίστε τους ρόλους</a:t>
            </a:r>
          </a:p>
          <a:p>
            <a:pPr marL="285750" lvl="0" indent="-285750">
              <a:buFont typeface="Arial" panose="020B0604020202020204" pitchFamily="34" charset="0"/>
              <a:buChar char="•"/>
            </a:pPr>
            <a:r>
              <a:rPr lang="el-GR" sz="1400" dirty="0">
                <a:solidFill>
                  <a:schemeClr val="tx1"/>
                </a:solidFill>
              </a:rPr>
              <a:t>Δημιουργήστε ανοιχτούς διαύλους επικοινωνίας</a:t>
            </a:r>
          </a:p>
          <a:p>
            <a:pPr marL="285750" lvl="0" indent="-285750">
              <a:buFont typeface="Arial" panose="020B0604020202020204" pitchFamily="34" charset="0"/>
              <a:buChar char="•"/>
            </a:pPr>
            <a:r>
              <a:rPr lang="el-GR" sz="1400" dirty="0">
                <a:solidFill>
                  <a:schemeClr val="tx1"/>
                </a:solidFill>
              </a:rPr>
              <a:t>Καθιερώστε σκόπιμη ηγεσία</a:t>
            </a:r>
          </a:p>
          <a:p>
            <a:pPr marL="285750" lvl="0" indent="-285750">
              <a:buFont typeface="Arial" panose="020B0604020202020204" pitchFamily="34" charset="0"/>
              <a:buChar char="•"/>
            </a:pPr>
            <a:r>
              <a:rPr lang="el-GR" sz="1400" dirty="0">
                <a:solidFill>
                  <a:schemeClr val="tx1"/>
                </a:solidFill>
              </a:rPr>
              <a:t>Αφήστε την ηγεσία να αλλάξει</a:t>
            </a:r>
          </a:p>
          <a:p>
            <a:pPr marL="285750" lvl="0" indent="-285750">
              <a:buFont typeface="Arial" panose="020B0604020202020204" pitchFamily="34" charset="0"/>
              <a:buChar char="•"/>
            </a:pPr>
            <a:r>
              <a:rPr lang="el-GR" sz="1400" dirty="0">
                <a:solidFill>
                  <a:schemeClr val="tx1"/>
                </a:solidFill>
              </a:rPr>
              <a:t>Κάντε την αλλαγή ένα θετικό βήμα</a:t>
            </a:r>
          </a:p>
          <a:p>
            <a:pPr marL="285750" lvl="0" indent="-285750">
              <a:buFont typeface="Arial" panose="020B0604020202020204" pitchFamily="34" charset="0"/>
              <a:buChar char="•"/>
            </a:pPr>
            <a:r>
              <a:rPr lang="el-GR" sz="1400" dirty="0">
                <a:solidFill>
                  <a:schemeClr val="tx1"/>
                </a:solidFill>
              </a:rPr>
              <a:t>Γιορτάστε την ατομικότητα</a:t>
            </a:r>
          </a:p>
          <a:p>
            <a:pPr marL="285750" lvl="0" indent="-285750">
              <a:buFont typeface="Arial" panose="020B0604020202020204" pitchFamily="34" charset="0"/>
              <a:buChar char="•"/>
            </a:pPr>
            <a:r>
              <a:rPr lang="el-GR" sz="1400" dirty="0">
                <a:solidFill>
                  <a:schemeClr val="tx1"/>
                </a:solidFill>
              </a:rPr>
              <a:t>Μείνετε περίεργοι</a:t>
            </a:r>
          </a:p>
          <a:p>
            <a:pPr marL="285750" lvl="0" indent="-285750">
              <a:buFont typeface="Arial" panose="020B0604020202020204" pitchFamily="34" charset="0"/>
              <a:buChar char="•"/>
            </a:pPr>
            <a:r>
              <a:rPr lang="el-GR" sz="1400" dirty="0">
                <a:solidFill>
                  <a:schemeClr val="tx1"/>
                </a:solidFill>
              </a:rPr>
              <a:t>Δημιουργήστε ομαδική επίλυση προβλημάτων</a:t>
            </a:r>
          </a:p>
          <a:p>
            <a:pPr marL="285750" lvl="0" indent="-285750">
              <a:buFont typeface="Arial" panose="020B0604020202020204" pitchFamily="34" charset="0"/>
              <a:buChar char="•"/>
            </a:pPr>
            <a:r>
              <a:rPr lang="el-GR" sz="1400" dirty="0">
                <a:solidFill>
                  <a:schemeClr val="tx1"/>
                </a:solidFill>
              </a:rPr>
              <a:t>Γίνετε πρότυπο συμπεριφοράς</a:t>
            </a:r>
            <a:endParaRPr lang="en-US" sz="1600" dirty="0">
              <a:solidFill>
                <a:schemeClr val="tx1"/>
              </a:solidFill>
            </a:endParaRPr>
          </a:p>
          <a:p>
            <a:pPr marL="285750" lvl="0" indent="-285750">
              <a:buFont typeface="Arial" panose="020B0604020202020204" pitchFamily="34" charset="0"/>
              <a:buChar char="•"/>
            </a:pPr>
            <a:endParaRPr lang="en-US" sz="1600" dirty="0">
              <a:solidFill>
                <a:schemeClr val="tx1"/>
              </a:solidFill>
            </a:endParaRPr>
          </a:p>
          <a:p>
            <a:pPr marL="0" lvl="0" indent="0">
              <a:buNone/>
            </a:pPr>
            <a:endParaRPr lang="en-US" sz="2000" dirty="0">
              <a:solidFill>
                <a:srgbClr val="FD8284"/>
              </a:solidFill>
            </a:endParaRPr>
          </a:p>
          <a:p>
            <a:pPr marL="0" lvl="0" indent="0">
              <a:buNone/>
            </a:pPr>
            <a:endParaRPr lang="en-US" sz="2000" dirty="0">
              <a:solidFill>
                <a:srgbClr val="FD8284"/>
              </a:solidFill>
            </a:endParaRPr>
          </a:p>
          <a:p>
            <a:pPr marL="0" lvl="0" indent="0">
              <a:buNone/>
            </a:pPr>
            <a:endParaRPr lang="en-US" sz="2000" dirty="0">
              <a:solidFill>
                <a:srgbClr val="FD8284"/>
              </a:solidFill>
            </a:endParaRPr>
          </a:p>
          <a:p>
            <a:pPr marL="0" lvl="0" indent="0">
              <a:buNone/>
            </a:pPr>
            <a:endParaRPr lang="en-US" sz="2000" dirty="0">
              <a:solidFill>
                <a:srgbClr val="FD8284"/>
              </a:solidFill>
            </a:endParaRPr>
          </a:p>
          <a:p>
            <a:pPr marL="0" lvl="0" indent="0">
              <a:buNone/>
            </a:pPr>
            <a:endParaRPr lang="en-US" sz="2000" dirty="0">
              <a:solidFill>
                <a:srgbClr val="FD8284"/>
              </a:solidFill>
            </a:endParaRPr>
          </a:p>
          <a:p>
            <a:pPr marL="0" lvl="0" indent="0">
              <a:buNone/>
            </a:pPr>
            <a:endParaRPr lang="en-US" sz="20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395368" y="577421"/>
            <a:ext cx="8180455" cy="1323439"/>
          </a:xfrm>
          <a:prstGeom prst="rect">
            <a:avLst/>
          </a:prstGeom>
        </p:spPr>
        <p:txBody>
          <a:bodyPr wrap="square">
            <a:spAutoFit/>
          </a:bodyPr>
          <a:lstStyle/>
          <a:p>
            <a:r>
              <a:rPr lang="el-GR" sz="2000" b="1" dirty="0">
                <a:solidFill>
                  <a:srgbClr val="FD8284"/>
                </a:solidFill>
                <a:latin typeface="Comfortaa"/>
                <a:ea typeface="Comfortaa"/>
                <a:cs typeface="Comfortaa"/>
                <a:sym typeface="Comfortaa"/>
              </a:rPr>
              <a:t>Αποτελεσματικές στρατηγικές/τρόποι για την επίτευξη συνεργασίας και ομαδικής εργασίας σε μια διαδικασία διαχείρισης αλλαγών για τη συμμετοχή (νέων) μελών της ομάδας με αυτισμό</a:t>
            </a:r>
            <a:endParaRPr lang="en-US" sz="20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464386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466753" y="815252"/>
            <a:ext cx="4552884" cy="2719912"/>
          </a:xfrm>
          <a:prstGeom prst="rect">
            <a:avLst/>
          </a:prstGeom>
        </p:spPr>
        <p:txBody>
          <a:bodyPr spcFirstLastPara="1" wrap="square" lIns="91425" tIns="91425" rIns="91425" bIns="91425" anchor="t" anchorCtr="0">
            <a:noAutofit/>
          </a:bodyPr>
          <a:lstStyle/>
          <a:p>
            <a:pPr marL="95250" indent="0" algn="just">
              <a:lnSpc>
                <a:spcPct val="150000"/>
              </a:lnSpc>
              <a:buNone/>
            </a:pPr>
            <a:r>
              <a:rPr lang="el" sz="1200" dirty="0">
                <a:ea typeface="Calibri"/>
                <a:cs typeface="Calibri" panose="020F0502020204030204" pitchFamily="34" charset="0"/>
                <a:sym typeface="Calibri"/>
              </a:rPr>
              <a:t>Το έργο HOST στοχεύει να εκπαιδεύσει Διευθυντές Φιλοξενίας και Εμπειρογνώμονες Ανθρώπινου Δυναμικού στη διαχείριση και ανάπτυξη προσωπικού με αυτισμό.</a:t>
            </a:r>
            <a:endParaRPr lang="en-GB" sz="1200" dirty="0">
              <a:cs typeface="Calibri" panose="020F0502020204030204" pitchFamily="34" charset="0"/>
            </a:endParaRPr>
          </a:p>
          <a:p>
            <a:pPr marL="0" lvl="0" indent="0" algn="just">
              <a:lnSpc>
                <a:spcPct val="170000"/>
              </a:lnSpc>
              <a:buNone/>
            </a:pPr>
            <a:endParaRPr lang="en-GB" sz="1200" dirty="0">
              <a:cs typeface="Calibri"/>
              <a:sym typeface="Calibri"/>
            </a:endParaRPr>
          </a:p>
          <a:p>
            <a:pPr marL="0" lvl="0" indent="0" algn="just">
              <a:lnSpc>
                <a:spcPct val="170000"/>
              </a:lnSpc>
              <a:buNone/>
            </a:pPr>
            <a:r>
              <a:rPr lang="el-GR" sz="2400" dirty="0">
                <a:cs typeface="Calibri"/>
                <a:sym typeface="Calibri"/>
              </a:rPr>
              <a:t>Αποτελέσματα Έργου:</a:t>
            </a:r>
          </a:p>
          <a:p>
            <a:pPr marL="0" lvl="0" indent="0" algn="just">
              <a:lnSpc>
                <a:spcPct val="170000"/>
              </a:lnSpc>
              <a:buNone/>
            </a:pPr>
            <a:endParaRPr lang="el-GR" sz="1200" dirty="0">
              <a:cs typeface="Calibri"/>
              <a:sym typeface="Calibri"/>
            </a:endParaRPr>
          </a:p>
          <a:p>
            <a:pPr marL="0" lvl="0" indent="0" algn="just">
              <a:lnSpc>
                <a:spcPct val="170000"/>
              </a:lnSpc>
              <a:buNone/>
            </a:pPr>
            <a:r>
              <a:rPr lang="el-GR" sz="1200" dirty="0">
                <a:cs typeface="Calibri"/>
                <a:sym typeface="Calibri"/>
              </a:rPr>
              <a:t>- Ολοκληρωμένο Εκπαιδευτικό Μάθημα</a:t>
            </a:r>
          </a:p>
          <a:p>
            <a:pPr marL="0" lvl="0" indent="0" algn="just">
              <a:lnSpc>
                <a:spcPct val="170000"/>
              </a:lnSpc>
              <a:buNone/>
            </a:pPr>
            <a:r>
              <a:rPr lang="el-GR" sz="1200" dirty="0">
                <a:cs typeface="Calibri"/>
                <a:sym typeface="Calibri"/>
              </a:rPr>
              <a:t>- Μια Μεθοδολογία Παράδοσης ΕΕΚ</a:t>
            </a:r>
          </a:p>
          <a:p>
            <a:pPr marL="0" lvl="0" indent="0" algn="just">
              <a:lnSpc>
                <a:spcPct val="170000"/>
              </a:lnSpc>
              <a:buNone/>
            </a:pPr>
            <a:r>
              <a:rPr lang="el-GR" sz="1200" dirty="0">
                <a:cs typeface="Calibri"/>
                <a:sym typeface="Calibri"/>
              </a:rPr>
              <a:t>- Ένα επιτραπέζιο παιχνίδι για ομάδες φιλοξενίας με </a:t>
            </a:r>
            <a:r>
              <a:rPr lang="el-GR" sz="1200" dirty="0" err="1">
                <a:cs typeface="Calibri"/>
                <a:sym typeface="Calibri"/>
              </a:rPr>
              <a:t>νευροδιαφορετικότητα</a:t>
            </a:r>
            <a:endParaRPr lang="en-GB" sz="1200" dirty="0">
              <a:cs typeface="Calibri"/>
              <a:sym typeface="Calibri"/>
            </a:endParaRPr>
          </a:p>
        </p:txBody>
      </p:sp>
      <p:sp>
        <p:nvSpPr>
          <p:cNvPr id="4" name="Rectangle 3"/>
          <p:cNvSpPr/>
          <p:nvPr/>
        </p:nvSpPr>
        <p:spPr>
          <a:xfrm>
            <a:off x="3201218" y="62262"/>
            <a:ext cx="2866490" cy="351315"/>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558294" y="1291205"/>
            <a:ext cx="7659285" cy="4173565"/>
          </a:xfrm>
          <a:prstGeom prst="rect">
            <a:avLst/>
          </a:prstGeom>
        </p:spPr>
        <p:txBody>
          <a:bodyPr spcFirstLastPara="1" wrap="square" lIns="91425" tIns="91425" rIns="91425" bIns="91425" anchor="t" anchorCtr="0">
            <a:normAutofit/>
          </a:bodyPr>
          <a:lstStyle/>
          <a:p>
            <a:pPr marL="285750" indent="-285750">
              <a:spcAft>
                <a:spcPts val="600"/>
              </a:spcAft>
              <a:buFont typeface="Arial" panose="020B0604020202020204" pitchFamily="34" charset="0"/>
              <a:buChar char="•"/>
            </a:pPr>
            <a:r>
              <a:rPr lang="el-GR" sz="1400" dirty="0">
                <a:solidFill>
                  <a:srgbClr val="FD8284"/>
                </a:solidFill>
              </a:rPr>
              <a:t>Δημιουργήστε οποιαδήποτε απαραίτητη νέα υποδομή/περιβάλλον στο χώρο εργασίας: </a:t>
            </a:r>
            <a:r>
              <a:rPr lang="el-GR" sz="1400" dirty="0">
                <a:solidFill>
                  <a:schemeClr val="tx1"/>
                </a:solidFill>
              </a:rPr>
              <a:t>Γνωρίστε τις ανάγκες του προσωπικού με ΔΕΠ-Υ γενικά, καθώς και του συγκεκριμένου μέλους του προσωπικού του οργανισμού σας και άλλων παρόμοιων με το προσωπικό άλλων ενδιαφερόμενων μερών που μπορεί να ενδιαφέρονται. Εξετάστε πιθανά σημεία συμφόρησης.</a:t>
            </a:r>
          </a:p>
          <a:p>
            <a:pPr marL="285750" indent="-285750">
              <a:spcAft>
                <a:spcPts val="600"/>
              </a:spcAft>
              <a:buFont typeface="Arial" panose="020B0604020202020204" pitchFamily="34" charset="0"/>
              <a:buChar char="•"/>
            </a:pPr>
            <a:r>
              <a:rPr lang="el-GR" sz="1400" dirty="0">
                <a:solidFill>
                  <a:srgbClr val="FD8284"/>
                </a:solidFill>
              </a:rPr>
              <a:t>Αποσαφήνιση ρόλων: </a:t>
            </a:r>
            <a:r>
              <a:rPr lang="el-GR" sz="1400" dirty="0">
                <a:solidFill>
                  <a:schemeClr val="tx1"/>
                </a:solidFill>
              </a:rPr>
              <a:t>Διευκρινίστε το ρόλο των ανθρώπων στην ομάδα, τις ατομικές και ομαδικές τους ευθύνες και τις προσδοκίες της ομάδας που σχετίζονται με την αλλαγή.</a:t>
            </a:r>
          </a:p>
          <a:p>
            <a:pPr marL="285750" indent="-285750">
              <a:spcAft>
                <a:spcPts val="600"/>
              </a:spcAft>
              <a:buFont typeface="Arial" panose="020B0604020202020204" pitchFamily="34" charset="0"/>
              <a:buChar char="•"/>
            </a:pPr>
            <a:r>
              <a:rPr lang="el-GR" sz="1400" dirty="0">
                <a:solidFill>
                  <a:srgbClr val="FD8284"/>
                </a:solidFill>
              </a:rPr>
              <a:t>Δημιουργήστε ανοιχτούς διαύλους επικοινωνίας: </a:t>
            </a:r>
            <a:r>
              <a:rPr lang="el-GR" sz="1400" dirty="0">
                <a:solidFill>
                  <a:schemeClr val="tx1"/>
                </a:solidFill>
              </a:rPr>
              <a:t>Βεβαιωθείτε ότι τα σχέδια, οι προθέσεις, τα μελλοντικά βήματα, τα αποτελέσματα και οποιαδήποτε ανησυχία βρίσκουν ανοιχτά αυτιά και τα σωστά κανάλια.</a:t>
            </a:r>
          </a:p>
          <a:p>
            <a:pPr marL="285750" lvl="0" indent="-285750">
              <a:buFont typeface="Arial" panose="020B0604020202020204" pitchFamily="34" charset="0"/>
              <a:buChar char="•"/>
            </a:pPr>
            <a:endParaRPr lang="en-US" sz="1200" dirty="0">
              <a:solidFill>
                <a:schemeClr val="tx1"/>
              </a:solidFill>
            </a:endParaRPr>
          </a:p>
          <a:p>
            <a:pPr marL="285750" lvl="0" indent="-285750">
              <a:buFont typeface="Arial" panose="020B0604020202020204" pitchFamily="34" charset="0"/>
              <a:buChar char="•"/>
            </a:pPr>
            <a:endParaRPr lang="en-US" sz="1200" dirty="0">
              <a:solidFill>
                <a:schemeClr val="tx1"/>
              </a:solidFill>
            </a:endParaRPr>
          </a:p>
          <a:p>
            <a:pPr marL="285750" lvl="0" indent="-285750">
              <a:buFont typeface="Arial" panose="020B0604020202020204" pitchFamily="34" charset="0"/>
              <a:buChar char="•"/>
            </a:pPr>
            <a:endParaRPr lang="en-US" sz="1400" dirty="0">
              <a:solidFill>
                <a:schemeClr val="tx1"/>
              </a:solidFill>
            </a:endParaRPr>
          </a:p>
          <a:p>
            <a:pPr marL="285750" lvl="0" indent="-285750">
              <a:buFont typeface="Arial" panose="020B0604020202020204" pitchFamily="34" charset="0"/>
              <a:buChar char="•"/>
            </a:pPr>
            <a:endParaRPr lang="en-US" sz="1400" dirty="0">
              <a:solidFill>
                <a:schemeClr val="tx1"/>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395368" y="577421"/>
            <a:ext cx="8180455" cy="430887"/>
          </a:xfrm>
          <a:prstGeom prst="rect">
            <a:avLst/>
          </a:prstGeom>
        </p:spPr>
        <p:txBody>
          <a:bodyPr wrap="square">
            <a:spAutoFit/>
          </a:bodyPr>
          <a:lstStyle/>
          <a:p>
            <a:r>
              <a:rPr lang="el" sz="2200" b="1" dirty="0">
                <a:solidFill>
                  <a:srgbClr val="FD8284"/>
                </a:solidFill>
                <a:latin typeface="Comfortaa"/>
                <a:ea typeface="Comfortaa"/>
                <a:cs typeface="Comfortaa"/>
                <a:sym typeface="Comfortaa"/>
              </a:rPr>
              <a:t>Τρόποι για να επιτευχθεί η συνεργασία και η ομαδική εργασία</a:t>
            </a:r>
            <a:endParaRPr lang="en-US" sz="22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3860037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487273" y="1175792"/>
            <a:ext cx="7734832" cy="4173565"/>
          </a:xfrm>
          <a:prstGeom prst="rect">
            <a:avLst/>
          </a:prstGeom>
        </p:spPr>
        <p:txBody>
          <a:bodyPr spcFirstLastPara="1" wrap="square" lIns="91425" tIns="91425" rIns="91425" bIns="91425" anchor="t" anchorCtr="0">
            <a:normAutofit/>
          </a:bodyPr>
          <a:lstStyle/>
          <a:p>
            <a:pPr algn="l"/>
            <a:r>
              <a:rPr lang="el-GR" sz="1400" i="0" u="none" strike="noStrike" dirty="0">
                <a:solidFill>
                  <a:srgbClr val="FD8284"/>
                </a:solidFill>
                <a:effectLst/>
              </a:rPr>
              <a:t>Καθιερώστε σκόπιμη ηγεσία: </a:t>
            </a:r>
            <a:r>
              <a:rPr lang="el-GR" sz="1400" i="0" u="none" strike="noStrike" dirty="0">
                <a:solidFill>
                  <a:srgbClr val="000000"/>
                </a:solidFill>
                <a:effectLst/>
              </a:rPr>
              <a:t>Δημιουργήστε ένα περιβάλλον για εύκολη συνεργασία και εξετάστε σκόπιμα και εφαρμόστε παράγοντες για καλή ομαδική εργασία σε μια διαδικασία διαχείρισης αλλαγών.</a:t>
            </a:r>
          </a:p>
          <a:p>
            <a:pPr algn="l"/>
            <a:r>
              <a:rPr lang="el-GR" sz="1400" i="0" u="none" strike="noStrike" dirty="0">
                <a:solidFill>
                  <a:srgbClr val="FD8284"/>
                </a:solidFill>
                <a:effectLst/>
              </a:rPr>
              <a:t>Αφήστε την ηγεσία να αλλάξει: </a:t>
            </a:r>
            <a:r>
              <a:rPr lang="el-GR" sz="1400" i="0" u="none" strike="noStrike" dirty="0">
                <a:solidFill>
                  <a:srgbClr val="000000"/>
                </a:solidFill>
                <a:effectLst/>
              </a:rPr>
              <a:t>Επιτρέψτε στους ηγετικούς ρόλους να αλλάξουν φυσικά καθώς το έργο ωριμάζει και αναπτύσσονται διαφορετικές ανάγκες.</a:t>
            </a:r>
          </a:p>
          <a:p>
            <a:pPr algn="l"/>
            <a:r>
              <a:rPr lang="el-GR" sz="1400" i="0" u="none" strike="noStrike" dirty="0">
                <a:solidFill>
                  <a:srgbClr val="FD8284"/>
                </a:solidFill>
                <a:effectLst/>
              </a:rPr>
              <a:t>Κάντε την αλλαγή ένα θετικό βήμα: </a:t>
            </a:r>
            <a:r>
              <a:rPr lang="el-GR" sz="1400" i="0" u="none" strike="noStrike" dirty="0">
                <a:solidFill>
                  <a:srgbClr val="000000"/>
                </a:solidFill>
                <a:effectLst/>
              </a:rPr>
              <a:t>Βοηθήστε τα μέλη του προσωπικού να αγκαλιάσουν την αλλαγή θετικά και να ξεπεράσουν τον φόβο για το άγνωστο, λαμβάνοντας υπόψη τις διαφορετικές ανάγκες του </a:t>
            </a:r>
            <a:r>
              <a:rPr lang="el-GR" sz="1400" i="0" u="none" strike="noStrike" dirty="0" err="1">
                <a:solidFill>
                  <a:srgbClr val="000000"/>
                </a:solidFill>
                <a:effectLst/>
              </a:rPr>
              <a:t>στοχευμένου</a:t>
            </a:r>
            <a:r>
              <a:rPr lang="el-GR" sz="1400" i="0" u="none" strike="noStrike" dirty="0">
                <a:solidFill>
                  <a:srgbClr val="000000"/>
                </a:solidFill>
                <a:effectLst/>
              </a:rPr>
              <a:t> προσωπικού.</a:t>
            </a:r>
          </a:p>
          <a:p>
            <a:pPr algn="l"/>
            <a:r>
              <a:rPr lang="el-GR" sz="1400" i="0" u="none" strike="noStrike" dirty="0">
                <a:solidFill>
                  <a:srgbClr val="FD8284"/>
                </a:solidFill>
                <a:effectLst/>
              </a:rPr>
              <a:t>Γιορτάστε την ατομικότητα: </a:t>
            </a:r>
            <a:r>
              <a:rPr lang="el-GR" sz="1400" i="0" u="none" strike="noStrike" dirty="0">
                <a:solidFill>
                  <a:srgbClr val="000000"/>
                </a:solidFill>
                <a:effectLst/>
              </a:rPr>
              <a:t>Οι ηγέτες πρέπει να αναγνωρίζουν τις ατομικές προσπάθειες και να κατανοούν ότι όλοι εργάζονται με διαφορετικές μεθόδους, στυλ και χρονοδιαγράμματα, ιδιαίτερα τα άτομα με ειδικές ανάγκες.</a:t>
            </a:r>
          </a:p>
          <a:p>
            <a:pPr marL="285750" lvl="0" indent="-285750">
              <a:spcAft>
                <a:spcPts val="300"/>
              </a:spcAft>
              <a:buFont typeface="Arial" panose="020B0604020202020204" pitchFamily="34" charset="0"/>
              <a:buChar char="•"/>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395368" y="577421"/>
            <a:ext cx="8180455" cy="430887"/>
          </a:xfrm>
          <a:prstGeom prst="rect">
            <a:avLst/>
          </a:prstGeom>
        </p:spPr>
        <p:txBody>
          <a:bodyPr wrap="square">
            <a:spAutoFit/>
          </a:bodyPr>
          <a:lstStyle/>
          <a:p>
            <a:r>
              <a:rPr lang="el" sz="2200" b="1" dirty="0">
                <a:solidFill>
                  <a:srgbClr val="FD8284"/>
                </a:solidFill>
                <a:latin typeface="Comfortaa"/>
                <a:ea typeface="Comfortaa"/>
                <a:cs typeface="Comfortaa"/>
                <a:sym typeface="Comfortaa"/>
              </a:rPr>
              <a:t>Τρόποι για να επιτευχθεί η συνεργασία και η ομαδική εργασία</a:t>
            </a:r>
            <a:endParaRPr lang="en-US" sz="22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4161234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574483" y="1433243"/>
            <a:ext cx="7822223" cy="4173565"/>
          </a:xfrm>
          <a:prstGeom prst="rect">
            <a:avLst/>
          </a:prstGeom>
        </p:spPr>
        <p:txBody>
          <a:bodyPr spcFirstLastPara="1" wrap="square" lIns="91425" tIns="91425" rIns="91425" bIns="91425" anchor="t" anchorCtr="0">
            <a:normAutofit/>
          </a:bodyPr>
          <a:lstStyle/>
          <a:p>
            <a:pPr marL="285750" lvl="0" indent="-285750">
              <a:spcAft>
                <a:spcPts val="600"/>
              </a:spcAft>
              <a:buFont typeface="Arial" panose="020B0604020202020204" pitchFamily="34" charset="0"/>
              <a:buChar char="•"/>
            </a:pPr>
            <a:r>
              <a:rPr lang="el-GR" sz="1400" dirty="0">
                <a:solidFill>
                  <a:srgbClr val="FD8284"/>
                </a:solidFill>
              </a:rPr>
              <a:t>Διατηρήστε την περιέργεια: </a:t>
            </a:r>
            <a:r>
              <a:rPr lang="el-GR" sz="1400" dirty="0">
                <a:solidFill>
                  <a:schemeClr val="tx1"/>
                </a:solidFill>
              </a:rPr>
              <a:t>Βοηθήστε την ομάδα να εξετάσει και να εξερευνήσει εξωτερικές απόψεις, να αναζητήσει γενικά θέματα ή να κάνει ερωτήσεις σχετικά με τον αυτισμό, να μάθει για τις νέες διαδικασίες, τις προσδοκίες κ.λπ.</a:t>
            </a:r>
          </a:p>
          <a:p>
            <a:pPr marL="0" lvl="0" indent="0">
              <a:spcAft>
                <a:spcPts val="600"/>
              </a:spcAft>
              <a:buNone/>
            </a:pPr>
            <a:endParaRPr lang="el-GR" sz="1400" dirty="0">
              <a:solidFill>
                <a:srgbClr val="FD8284"/>
              </a:solidFill>
            </a:endParaRPr>
          </a:p>
          <a:p>
            <a:pPr marL="285750" lvl="0" indent="-285750">
              <a:spcAft>
                <a:spcPts val="600"/>
              </a:spcAft>
              <a:buFont typeface="Arial" panose="020B0604020202020204" pitchFamily="34" charset="0"/>
              <a:buChar char="•"/>
            </a:pPr>
            <a:r>
              <a:rPr lang="el-GR" sz="1400" dirty="0">
                <a:solidFill>
                  <a:srgbClr val="FD8284"/>
                </a:solidFill>
              </a:rPr>
              <a:t>Δημιουργήστε ομαδική επίλυση προβλημάτων: </a:t>
            </a:r>
            <a:r>
              <a:rPr lang="el-GR" sz="1400" dirty="0">
                <a:solidFill>
                  <a:schemeClr val="tx1"/>
                </a:solidFill>
              </a:rPr>
              <a:t>Φέρτε την ομάδα σας μαζί ενθαρρύνοντας ανοιχτό διάλογο και παραγωγικές στρατηγικές επίλυσης προβλημάτων.</a:t>
            </a:r>
          </a:p>
          <a:p>
            <a:pPr marL="285750" lvl="0" indent="-285750">
              <a:spcAft>
                <a:spcPts val="600"/>
              </a:spcAft>
              <a:buFont typeface="Arial" panose="020B0604020202020204" pitchFamily="34" charset="0"/>
              <a:buChar char="•"/>
            </a:pPr>
            <a:endParaRPr lang="el-GR" sz="1400" dirty="0">
              <a:solidFill>
                <a:srgbClr val="FD8284"/>
              </a:solidFill>
            </a:endParaRPr>
          </a:p>
          <a:p>
            <a:pPr marL="285750" lvl="0" indent="-285750">
              <a:spcAft>
                <a:spcPts val="600"/>
              </a:spcAft>
              <a:buFont typeface="Arial" panose="020B0604020202020204" pitchFamily="34" charset="0"/>
              <a:buChar char="•"/>
            </a:pPr>
            <a:r>
              <a:rPr lang="el-GR" sz="1400" dirty="0">
                <a:solidFill>
                  <a:srgbClr val="FD8284"/>
                </a:solidFill>
              </a:rPr>
              <a:t>Γίνετε πρότυπο συμπεριφοράς: </a:t>
            </a:r>
            <a:r>
              <a:rPr lang="el-GR" sz="1400" dirty="0">
                <a:solidFill>
                  <a:schemeClr val="tx1"/>
                </a:solidFill>
              </a:rPr>
              <a:t>Δείξτε στην ομάδα σας την ακεραιότητα και τη λογοδοσία που θέλετε να δείτε.</a:t>
            </a:r>
            <a:endParaRPr lang="en-US" sz="1400" dirty="0">
              <a:solidFill>
                <a:schemeClr val="tx1"/>
              </a:solidFill>
            </a:endParaRPr>
          </a:p>
          <a:p>
            <a:pPr marL="0" lvl="0" indent="0">
              <a:buNone/>
            </a:pPr>
            <a:endParaRPr lang="en-US" sz="1400" dirty="0">
              <a:solidFill>
                <a:srgbClr val="FD8284"/>
              </a:solidFill>
            </a:endParaRPr>
          </a:p>
          <a:p>
            <a:pPr marL="0" lvl="0" indent="0">
              <a:buNone/>
            </a:pPr>
            <a:endParaRPr lang="en-US" sz="1400" dirty="0">
              <a:solidFill>
                <a:srgbClr val="FD8284"/>
              </a:solidFill>
            </a:endParaRPr>
          </a:p>
          <a:p>
            <a:pPr marL="0" lvl="0" indent="0">
              <a:buNone/>
            </a:pPr>
            <a:endParaRPr lang="en-US" sz="1400" dirty="0">
              <a:solidFill>
                <a:srgbClr val="FD8284"/>
              </a:solidFill>
            </a:endParaRPr>
          </a:p>
          <a:p>
            <a:pPr marL="0" lvl="0" indent="0">
              <a:buNone/>
            </a:pPr>
            <a:endParaRPr lang="en-US" sz="1400" dirty="0">
              <a:solidFill>
                <a:srgbClr val="FD8284"/>
              </a:solidFill>
            </a:endParaRPr>
          </a:p>
          <a:p>
            <a:pPr marL="0" lvl="0" indent="0">
              <a:buNone/>
            </a:pPr>
            <a:endParaRPr lang="en-US" sz="14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395368" y="577421"/>
            <a:ext cx="8180455" cy="430887"/>
          </a:xfrm>
          <a:prstGeom prst="rect">
            <a:avLst/>
          </a:prstGeom>
        </p:spPr>
        <p:txBody>
          <a:bodyPr wrap="square">
            <a:spAutoFit/>
          </a:bodyPr>
          <a:lstStyle/>
          <a:p>
            <a:r>
              <a:rPr lang="el" sz="2200" b="1" dirty="0">
                <a:solidFill>
                  <a:srgbClr val="FD8284"/>
                </a:solidFill>
                <a:latin typeface="Comfortaa"/>
                <a:ea typeface="Comfortaa"/>
                <a:cs typeface="Comfortaa"/>
                <a:sym typeface="Comfortaa"/>
              </a:rPr>
              <a:t>Τρόποι για να επιτευχθεί η συνεργασία και η ομαδική εργασία</a:t>
            </a:r>
            <a:endParaRPr lang="en-US" sz="22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669019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485747" y="2259733"/>
            <a:ext cx="5743862" cy="2394745"/>
          </a:xfrm>
          <a:prstGeom prst="rect">
            <a:avLst/>
          </a:prstGeom>
        </p:spPr>
        <p:txBody>
          <a:bodyPr spcFirstLastPara="1" wrap="square" lIns="91425" tIns="91425" rIns="91425" bIns="91425" anchor="t" anchorCtr="0">
            <a:noAutofit/>
          </a:bodyPr>
          <a:lstStyle/>
          <a:p>
            <a:pPr marL="285750" lvl="0" indent="-285750">
              <a:buFont typeface="Arial" panose="020B0604020202020204" pitchFamily="34" charset="0"/>
              <a:buChar char="•"/>
            </a:pPr>
            <a:endParaRPr lang="en-US" sz="1700" dirty="0">
              <a:solidFill>
                <a:srgbClr val="FD8284"/>
              </a:solidFill>
            </a:endParaRPr>
          </a:p>
          <a:p>
            <a:pPr marL="285750" lvl="0" indent="-285750">
              <a:buFont typeface="Arial" panose="020B0604020202020204" pitchFamily="34" charset="0"/>
              <a:buChar char="•"/>
            </a:pPr>
            <a:r>
              <a:rPr lang="el" sz="1700" dirty="0">
                <a:solidFill>
                  <a:srgbClr val="FD8284"/>
                </a:solidFill>
              </a:rPr>
              <a:t>Η μεταφορά γνώσης </a:t>
            </a:r>
            <a:r>
              <a:rPr lang="el" sz="1700" dirty="0">
                <a:solidFill>
                  <a:schemeClr val="tx1"/>
                </a:solidFill>
              </a:rPr>
              <a:t>είναι η διαδικασία αναγνώρισης, τεκμηρίωσης και διάδοσης πληροφοριών μέσα σε έναν οργανισμό.</a:t>
            </a:r>
            <a:endParaRPr lang="en-US" sz="1700" dirty="0">
              <a:solidFill>
                <a:schemeClr val="tx1"/>
              </a:solidFill>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2405848" y="706916"/>
            <a:ext cx="4931838" cy="694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GR" sz="1600" b="1" dirty="0">
                <a:solidFill>
                  <a:srgbClr val="FD8284"/>
                </a:solidFill>
                <a:latin typeface="Comfortaa"/>
              </a:rPr>
              <a:t>Μεταφορά γνώσεων στους συναδέλφους και υφισταμένους σε μια διαδικασία διαχείρισης αλλαγών που στοχεύει στη συμμετοχή ατόμων με αυτισμό.</a:t>
            </a:r>
            <a:endParaRPr lang="fr-FR" sz="16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3182229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574483" y="1291203"/>
            <a:ext cx="7822223" cy="4173565"/>
          </a:xfrm>
          <a:prstGeom prst="rect">
            <a:avLst/>
          </a:prstGeom>
        </p:spPr>
        <p:txBody>
          <a:bodyPr spcFirstLastPara="1" wrap="square" lIns="91425" tIns="91425" rIns="91425" bIns="91425" anchor="t" anchorCtr="0">
            <a:normAutofit/>
          </a:bodyPr>
          <a:lstStyle/>
          <a:p>
            <a:pPr marL="285750" lvl="0" indent="-285750">
              <a:spcAft>
                <a:spcPts val="600"/>
              </a:spcAft>
              <a:buFont typeface="Arial" panose="020B0604020202020204" pitchFamily="34" charset="0"/>
              <a:buChar char="•"/>
            </a:pPr>
            <a:r>
              <a:rPr lang="el-GR" sz="1600" dirty="0">
                <a:solidFill>
                  <a:schemeClr val="tx1"/>
                </a:solidFill>
              </a:rPr>
              <a:t>Αναφέρεται στην </a:t>
            </a:r>
            <a:r>
              <a:rPr lang="el-GR" sz="1600" dirty="0">
                <a:solidFill>
                  <a:srgbClr val="FD8284"/>
                </a:solidFill>
              </a:rPr>
              <a:t>ανταλλαγή γνώσεων </a:t>
            </a:r>
            <a:r>
              <a:rPr lang="el-GR" sz="1600" dirty="0">
                <a:solidFill>
                  <a:schemeClr val="tx1"/>
                </a:solidFill>
              </a:rPr>
              <a:t>μεταξύ ανθρώπων, τμημάτων ή μέσα σε μια εταιρεία γενικά.</a:t>
            </a:r>
          </a:p>
          <a:p>
            <a:pPr marL="285750" lvl="0" indent="-285750">
              <a:spcAft>
                <a:spcPts val="600"/>
              </a:spcAft>
              <a:buFont typeface="Arial" panose="020B0604020202020204" pitchFamily="34" charset="0"/>
              <a:buChar char="•"/>
            </a:pPr>
            <a:r>
              <a:rPr lang="el-GR" sz="1600" dirty="0">
                <a:solidFill>
                  <a:schemeClr val="tx1"/>
                </a:solidFill>
              </a:rPr>
              <a:t>Διαφορετικά μέρη μπορούν να μοιράζονται τη γνώση απευθείας ή να δημοσιεύουν και να έχουν πρόσβαση στη γνώση μέσω ενός κεντρικού αποθετηρίου.</a:t>
            </a:r>
          </a:p>
          <a:p>
            <a:pPr marL="285750" lvl="0" indent="-285750">
              <a:spcAft>
                <a:spcPts val="600"/>
              </a:spcAft>
              <a:buFont typeface="Arial" panose="020B0604020202020204" pitchFamily="34" charset="0"/>
              <a:buChar char="•"/>
            </a:pPr>
            <a:r>
              <a:rPr lang="el-GR" sz="1600" dirty="0">
                <a:solidFill>
                  <a:schemeClr val="tx1"/>
                </a:solidFill>
              </a:rPr>
              <a:t>Οι πληροφορίες που περιλαμβάνονται στη μεταφορά μπορεί να είναι </a:t>
            </a:r>
            <a:r>
              <a:rPr lang="el-GR" sz="1600" dirty="0">
                <a:solidFill>
                  <a:srgbClr val="FD8284"/>
                </a:solidFill>
              </a:rPr>
              <a:t>εσωτερικής</a:t>
            </a:r>
            <a:r>
              <a:rPr lang="el-GR" sz="1600" dirty="0">
                <a:solidFill>
                  <a:schemeClr val="tx1"/>
                </a:solidFill>
              </a:rPr>
              <a:t> προέλευσης, προερχόμενες από τον οργανισμό, ή </a:t>
            </a:r>
            <a:r>
              <a:rPr lang="el-GR" sz="1600" dirty="0">
                <a:solidFill>
                  <a:srgbClr val="FD8284"/>
                </a:solidFill>
              </a:rPr>
              <a:t>εξωτερικής</a:t>
            </a:r>
            <a:r>
              <a:rPr lang="el-GR" sz="1600" dirty="0">
                <a:solidFill>
                  <a:schemeClr val="tx1"/>
                </a:solidFill>
              </a:rPr>
              <a:t> προέλευσης, εκτός του οργανισμού.</a:t>
            </a:r>
          </a:p>
          <a:p>
            <a:pPr marL="285750" lvl="0" indent="-285750">
              <a:spcAft>
                <a:spcPts val="600"/>
              </a:spcAft>
              <a:buFont typeface="Arial" panose="020B0604020202020204" pitchFamily="34" charset="0"/>
              <a:buChar char="•"/>
            </a:pPr>
            <a:r>
              <a:rPr lang="el-GR" sz="1600" dirty="0">
                <a:solidFill>
                  <a:schemeClr val="tx1"/>
                </a:solidFill>
              </a:rPr>
              <a:t>Η γνώση μπορεί να είναι είτε ρητή (π.χ. εύκολη συλλογή, διανέμεται είτε φυσικά είτε ως αρχεία ήχου/οπτικής) είτε σιωπηρή (π.χ. προϊόν εμπειρίας).</a:t>
            </a:r>
            <a:endParaRPr lang="en-US" sz="20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395368" y="577421"/>
            <a:ext cx="8180455" cy="430887"/>
          </a:xfrm>
          <a:prstGeom prst="rect">
            <a:avLst/>
          </a:prstGeom>
        </p:spPr>
        <p:txBody>
          <a:bodyPr wrap="square">
            <a:spAutoFit/>
          </a:bodyPr>
          <a:lstStyle/>
          <a:p>
            <a:r>
              <a:rPr lang="el" sz="2200" b="1" dirty="0">
                <a:solidFill>
                  <a:srgbClr val="FD8284"/>
                </a:solidFill>
                <a:latin typeface="Comfortaa"/>
                <a:ea typeface="Comfortaa"/>
                <a:cs typeface="Comfortaa"/>
                <a:sym typeface="Comfortaa"/>
              </a:rPr>
              <a:t>Μεταφορά γνώσεων…</a:t>
            </a:r>
            <a:endParaRPr lang="en-US" sz="22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3016843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183906" y="1523127"/>
            <a:ext cx="5648456" cy="2394745"/>
          </a:xfrm>
          <a:prstGeom prst="rect">
            <a:avLst/>
          </a:prstGeom>
        </p:spPr>
        <p:txBody>
          <a:bodyPr spcFirstLastPara="1" wrap="square" lIns="91425" tIns="91425" rIns="91425" bIns="91425" anchor="t" anchorCtr="0">
            <a:noAutofit/>
          </a:bodyPr>
          <a:lstStyle/>
          <a:p>
            <a:pPr marL="0" lvl="0" indent="0">
              <a:buNone/>
            </a:pPr>
            <a:endParaRPr lang="en-US" sz="300" dirty="0">
              <a:solidFill>
                <a:srgbClr val="FD8284"/>
              </a:solidFill>
            </a:endParaRPr>
          </a:p>
          <a:p>
            <a:pPr marL="285750" lvl="0" indent="-285750">
              <a:buFont typeface="Arial" panose="020B0604020202020204" pitchFamily="34" charset="0"/>
              <a:buChar char="•"/>
            </a:pPr>
            <a:r>
              <a:rPr lang="el" sz="1400" dirty="0">
                <a:solidFill>
                  <a:schemeClr val="tx1"/>
                </a:solidFill>
              </a:rPr>
              <a:t>Ένα </a:t>
            </a:r>
            <a:r>
              <a:rPr lang="el" sz="1400" dirty="0">
                <a:solidFill>
                  <a:srgbClr val="FD8284"/>
                </a:solidFill>
              </a:rPr>
              <a:t>σχέδιο μεταφοράς </a:t>
            </a:r>
            <a:r>
              <a:rPr lang="el" sz="1400" dirty="0">
                <a:solidFill>
                  <a:schemeClr val="tx1"/>
                </a:solidFill>
              </a:rPr>
              <a:t>είναι ένα γραπτό ή προφορικό σχέδιο για τη μεταφορά δεξιοτήτων και τεχνογνωσίας από τον έναν επαγγελματία στον άλλο.</a:t>
            </a:r>
            <a:endParaRPr lang="en-US" sz="1400" dirty="0">
              <a:solidFill>
                <a:schemeClr val="tx1"/>
              </a:solidFill>
            </a:endParaRPr>
          </a:p>
          <a:p>
            <a:pPr marL="285750" lvl="0" indent="-285750">
              <a:buFont typeface="Arial" panose="020B0604020202020204" pitchFamily="34" charset="0"/>
              <a:buChar char="•"/>
            </a:pPr>
            <a:r>
              <a:rPr lang="el" sz="1400" dirty="0">
                <a:solidFill>
                  <a:schemeClr val="tx1"/>
                </a:solidFill>
              </a:rPr>
              <a:t>Όταν συμμετέχει ένα μέλος της ομάδας με ειδικές ανάγκες </a:t>
            </a:r>
            <a:br>
              <a:rPr lang="en-US" sz="1400" dirty="0">
                <a:solidFill>
                  <a:schemeClr val="tx1"/>
                </a:solidFill>
              </a:rPr>
            </a:br>
            <a:r>
              <a:rPr lang="el" sz="1400" dirty="0">
                <a:solidFill>
                  <a:schemeClr val="tx1"/>
                </a:solidFill>
              </a:rPr>
              <a:t>η εταιρεία φιλοξενίας, οι υπάρχουσες </a:t>
            </a:r>
            <a:r>
              <a:rPr lang="el" sz="1400" dirty="0">
                <a:solidFill>
                  <a:srgbClr val="FD8284"/>
                </a:solidFill>
              </a:rPr>
              <a:t>στρατηγικές μεταφοράς πληροφοριών </a:t>
            </a:r>
            <a:r>
              <a:rPr lang="el" sz="1400" dirty="0">
                <a:solidFill>
                  <a:schemeClr val="tx1"/>
                </a:solidFill>
              </a:rPr>
              <a:t>θα πρέπει να λαμβάνουν υπόψη </a:t>
            </a:r>
            <a:r>
              <a:rPr lang="el" sz="1400" dirty="0">
                <a:solidFill>
                  <a:srgbClr val="FD8284"/>
                </a:solidFill>
              </a:rPr>
              <a:t>τις ειδικές ανάγκες που έχουν </a:t>
            </a:r>
            <a:r>
              <a:rPr lang="el" sz="1400" dirty="0">
                <a:solidFill>
                  <a:schemeClr val="tx1"/>
                </a:solidFill>
              </a:rPr>
              <a:t>τα άτομα με </a:t>
            </a:r>
            <a:r>
              <a:rPr lang="el-GR" sz="1400" dirty="0" err="1">
                <a:solidFill>
                  <a:schemeClr val="tx1"/>
                </a:solidFill>
              </a:rPr>
              <a:t>αυτισμ</a:t>
            </a:r>
            <a:r>
              <a:rPr lang="en-US" sz="1400" dirty="0" err="1">
                <a:solidFill>
                  <a:schemeClr val="tx1"/>
                </a:solidFill>
              </a:rPr>
              <a:t>ό</a:t>
            </a:r>
            <a:r>
              <a:rPr lang="el" sz="1400" dirty="0">
                <a:solidFill>
                  <a:schemeClr val="tx1"/>
                </a:solidFill>
              </a:rPr>
              <a:t> να μεταφέρουν πληροφορίες και να καλύψουν τυχόν κενά </a:t>
            </a:r>
            <a:endParaRPr lang="en-US" sz="1400" dirty="0">
              <a:solidFill>
                <a:schemeClr val="tx1"/>
              </a:solidFill>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1866144" y="356667"/>
            <a:ext cx="5396590" cy="694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GR" sz="1800" b="1" dirty="0">
                <a:solidFill>
                  <a:srgbClr val="FD8284"/>
                </a:solidFill>
                <a:latin typeface="Comfortaa"/>
              </a:rPr>
              <a:t>Πώς να αναπτύξετε ένα Σχέδιο Μεταφοράς Γνώσης σε μια διαδικασία διαχείρισης αλλαγών για τη συμμετοχή του προσωπικού με αυτισμό.</a:t>
            </a:r>
            <a:endParaRPr lang="fr-FR" sz="1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9586752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2398804" y="713600"/>
            <a:ext cx="4893911" cy="694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GR" sz="1800" b="1" dirty="0">
                <a:solidFill>
                  <a:srgbClr val="FD8284"/>
                </a:solidFill>
                <a:latin typeface="Comfortaa"/>
              </a:rPr>
              <a:t>Βήματα για την ανάπτυξη ενός σχεδίου μεταφοράς γνώσης στο χώρο εργασίας.</a:t>
            </a:r>
            <a:endParaRPr lang="el" sz="1800" b="1" dirty="0">
              <a:solidFill>
                <a:srgbClr val="FD8284"/>
              </a:solidFill>
              <a:latin typeface="Comfortaa"/>
            </a:endParaRPr>
          </a:p>
        </p:txBody>
      </p:sp>
      <p:sp>
        <p:nvSpPr>
          <p:cNvPr id="2" name="Rechteck 1"/>
          <p:cNvSpPr/>
          <p:nvPr/>
        </p:nvSpPr>
        <p:spPr>
          <a:xfrm>
            <a:off x="2916314" y="1676256"/>
            <a:ext cx="4572000" cy="2484719"/>
          </a:xfrm>
          <a:prstGeom prst="rect">
            <a:avLst/>
          </a:prstGeom>
        </p:spPr>
        <p:txBody>
          <a:bodyPr>
            <a:spAutoFit/>
          </a:bodyPr>
          <a:lstStyle/>
          <a:p>
            <a:pPr marL="285750" indent="-285750">
              <a:lnSpc>
                <a:spcPct val="115000"/>
              </a:lnSpc>
              <a:spcAft>
                <a:spcPts val="600"/>
              </a:spcAft>
              <a:buClr>
                <a:srgbClr val="F58C8D"/>
              </a:buClr>
              <a:buSzPts val="2100"/>
              <a:buFont typeface="Arial" panose="020B0604020202020204" pitchFamily="34" charset="0"/>
              <a:buChar char="•"/>
            </a:pPr>
            <a:r>
              <a:rPr lang="el-GR" sz="1700" b="1" dirty="0">
                <a:solidFill>
                  <a:schemeClr val="tx1"/>
                </a:solidFill>
                <a:latin typeface="Comfortaa"/>
                <a:ea typeface="Comfortaa"/>
                <a:cs typeface="Comfortaa"/>
                <a:sym typeface="Comfortaa"/>
              </a:rPr>
              <a:t>Προσδιορίστε τα άτομα με ουσιαστικές γνώσεις</a:t>
            </a:r>
          </a:p>
          <a:p>
            <a:pPr marL="285750" indent="-285750">
              <a:lnSpc>
                <a:spcPct val="115000"/>
              </a:lnSpc>
              <a:spcAft>
                <a:spcPts val="600"/>
              </a:spcAft>
              <a:buClr>
                <a:srgbClr val="F58C8D"/>
              </a:buClr>
              <a:buSzPts val="2100"/>
              <a:buFont typeface="Arial" panose="020B0604020202020204" pitchFamily="34" charset="0"/>
              <a:buChar char="•"/>
            </a:pPr>
            <a:r>
              <a:rPr lang="el-GR" sz="1700" b="1" dirty="0">
                <a:solidFill>
                  <a:schemeClr val="tx1"/>
                </a:solidFill>
                <a:latin typeface="Comfortaa"/>
                <a:ea typeface="Comfortaa"/>
                <a:cs typeface="Comfortaa"/>
                <a:sym typeface="Comfortaa"/>
              </a:rPr>
              <a:t>Αποτυπώστε τη σημαντική γνώση</a:t>
            </a:r>
          </a:p>
          <a:p>
            <a:pPr marL="285750" indent="-285750">
              <a:lnSpc>
                <a:spcPct val="115000"/>
              </a:lnSpc>
              <a:spcAft>
                <a:spcPts val="600"/>
              </a:spcAft>
              <a:buClr>
                <a:srgbClr val="F58C8D"/>
              </a:buClr>
              <a:buSzPts val="2100"/>
              <a:buFont typeface="Arial" panose="020B0604020202020204" pitchFamily="34" charset="0"/>
              <a:buChar char="•"/>
            </a:pPr>
            <a:r>
              <a:rPr lang="el-GR" sz="1700" b="1" dirty="0">
                <a:solidFill>
                  <a:schemeClr val="tx1"/>
                </a:solidFill>
                <a:latin typeface="Comfortaa"/>
                <a:ea typeface="Comfortaa"/>
                <a:cs typeface="Comfortaa"/>
                <a:sym typeface="Comfortaa"/>
              </a:rPr>
              <a:t>Αποθηκεύστε και διανείμετε τη γνώση</a:t>
            </a:r>
          </a:p>
          <a:p>
            <a:pPr marL="285750" indent="-285750">
              <a:lnSpc>
                <a:spcPct val="115000"/>
              </a:lnSpc>
              <a:spcAft>
                <a:spcPts val="600"/>
              </a:spcAft>
              <a:buClr>
                <a:srgbClr val="F58C8D"/>
              </a:buClr>
              <a:buSzPts val="2100"/>
              <a:buFont typeface="Arial" panose="020B0604020202020204" pitchFamily="34" charset="0"/>
              <a:buChar char="•"/>
            </a:pPr>
            <a:r>
              <a:rPr lang="el-GR" sz="1700" b="1" dirty="0">
                <a:solidFill>
                  <a:schemeClr val="tx1"/>
                </a:solidFill>
                <a:latin typeface="Comfortaa"/>
                <a:ea typeface="Comfortaa"/>
                <a:cs typeface="Comfortaa"/>
                <a:sym typeface="Comfortaa"/>
              </a:rPr>
              <a:t>Χρησιμοποιήστε τη γνώση</a:t>
            </a:r>
          </a:p>
          <a:p>
            <a:pPr marL="285750" indent="-285750">
              <a:lnSpc>
                <a:spcPct val="115000"/>
              </a:lnSpc>
              <a:spcAft>
                <a:spcPts val="600"/>
              </a:spcAft>
              <a:buClr>
                <a:srgbClr val="F58C8D"/>
              </a:buClr>
              <a:buSzPts val="2100"/>
              <a:buFont typeface="Arial" panose="020B0604020202020204" pitchFamily="34" charset="0"/>
              <a:buChar char="•"/>
            </a:pPr>
            <a:r>
              <a:rPr lang="el-GR" sz="1700" b="1" dirty="0">
                <a:solidFill>
                  <a:schemeClr val="tx1"/>
                </a:solidFill>
                <a:latin typeface="Comfortaa"/>
                <a:ea typeface="Comfortaa"/>
                <a:cs typeface="Comfortaa"/>
                <a:sym typeface="Comfortaa"/>
              </a:rPr>
              <a:t>Συνεχίστε να μαθαίνετε και να συλλέγετε γνώσεις</a:t>
            </a:r>
            <a:endParaRPr lang="el" sz="1700" b="1" dirty="0">
              <a:solidFill>
                <a:schemeClr val="tx1"/>
              </a:solidFill>
              <a:latin typeface="Comfortaa"/>
              <a:ea typeface="Comfortaa"/>
              <a:cs typeface="Comfortaa"/>
              <a:sym typeface="Comfortaa"/>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9280042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629587" y="1019272"/>
            <a:ext cx="7569721" cy="4173565"/>
          </a:xfrm>
          <a:prstGeom prst="rect">
            <a:avLst/>
          </a:prstGeom>
        </p:spPr>
        <p:txBody>
          <a:bodyPr spcFirstLastPara="1" wrap="square" lIns="91425" tIns="91425" rIns="91425" bIns="91425" anchor="t" anchorCtr="0">
            <a:normAutofit/>
          </a:bodyPr>
          <a:lstStyle/>
          <a:p>
            <a:pPr marL="95250" indent="0" algn="l">
              <a:buNone/>
            </a:pPr>
            <a:r>
              <a:rPr lang="el-GR" sz="1000" i="0" u="none" strike="noStrike" dirty="0">
                <a:solidFill>
                  <a:srgbClr val="FD8284"/>
                </a:solidFill>
                <a:effectLst/>
              </a:rPr>
              <a:t>Προσδιορίστε άτομα με βασικές γνώσεις: </a:t>
            </a:r>
            <a:endParaRPr lang="en-US" sz="1000" i="0" u="none" strike="noStrike" dirty="0">
              <a:solidFill>
                <a:srgbClr val="FD8284"/>
              </a:solidFill>
              <a:effectLst/>
            </a:endParaRPr>
          </a:p>
          <a:p>
            <a:r>
              <a:rPr lang="el-GR" sz="1000" i="0" u="none" strike="noStrike" dirty="0">
                <a:solidFill>
                  <a:schemeClr val="tx1"/>
                </a:solidFill>
                <a:effectLst/>
              </a:rPr>
              <a:t>Ποιος κατέχει γνώσεις που είναι απαραίτητες για την εκτέλεση των δραστηριοτήτων που πρέπει να φροντίσει το μέλος του προσωπικού με αυτισμό. Αναζητήστε τους ανθρώπους με τους οποίους πρέπει να συνεργαστούν, από πού πρέπει να λάβουν πληροφορίες, σε ποιους θα μεταβιβάσουν πληροφορίες κ.λπ.</a:t>
            </a:r>
          </a:p>
          <a:p>
            <a:r>
              <a:rPr lang="el-GR" sz="1000" i="0" u="none" strike="noStrike" dirty="0">
                <a:solidFill>
                  <a:schemeClr val="tx1"/>
                </a:solidFill>
                <a:effectLst/>
              </a:rPr>
              <a:t>Ποιανού τα καθήκοντα ενδέχεται να μην εκτελούνται χωρίς τα αποτελέσματα εργασίας των νέων μελών του προσωπικού και αντίστροφα;</a:t>
            </a:r>
          </a:p>
          <a:p>
            <a:r>
              <a:rPr lang="el-GR" sz="1000" i="0" u="none" strike="noStrike" dirty="0">
                <a:solidFill>
                  <a:schemeClr val="tx1"/>
                </a:solidFill>
                <a:effectLst/>
              </a:rPr>
              <a:t>Ποιος έχει εμπειρία με μορφές αυτισμού;</a:t>
            </a:r>
          </a:p>
          <a:p>
            <a:pPr marL="0" lvl="0" indent="0">
              <a:spcAft>
                <a:spcPts val="600"/>
              </a:spcAft>
              <a:buNone/>
            </a:pPr>
            <a:endParaRPr lang="en-US" sz="1000" dirty="0">
              <a:solidFill>
                <a:srgbClr val="FD8284"/>
              </a:solidFill>
            </a:endParaRPr>
          </a:p>
          <a:p>
            <a:pPr marL="0" lvl="0" indent="0">
              <a:spcAft>
                <a:spcPts val="600"/>
              </a:spcAft>
              <a:buNone/>
            </a:pPr>
            <a:r>
              <a:rPr lang="el-GR" sz="1000" dirty="0">
                <a:solidFill>
                  <a:srgbClr val="FD8284"/>
                </a:solidFill>
              </a:rPr>
              <a:t>Αποτυπώστε τις σημαντικές γνώσεις:</a:t>
            </a:r>
            <a:endParaRPr lang="en-US" sz="1000" dirty="0">
              <a:solidFill>
                <a:srgbClr val="FD8284"/>
              </a:solidFill>
            </a:endParaRPr>
          </a:p>
          <a:p>
            <a:r>
              <a:rPr lang="el-GR" sz="1000" dirty="0">
                <a:solidFill>
                  <a:schemeClr val="tx1"/>
                </a:solidFill>
              </a:rPr>
              <a:t>Παρέχετε κίνητρα σε άτομα που διαθέτουν κρίσιμη γνώση για να την αποκαλύψουν. Θυμηθείτε τη διαφάνεια σχετικά με τα εσωτερικά και εξωτερικά κίνητρα. (Για παράδειγμα, δώστε τους ένα χρονικό διάστημα κατά τη διάρκεια των συναντήσεων για να μιλήσουν).</a:t>
            </a:r>
            <a:endParaRPr lang="en-US" sz="1000" dirty="0">
              <a:solidFill>
                <a:schemeClr val="tx1"/>
              </a:solidFill>
            </a:endParaRPr>
          </a:p>
          <a:p>
            <a:r>
              <a:rPr lang="el-GR" sz="1000" dirty="0">
                <a:solidFill>
                  <a:schemeClr val="tx1"/>
                </a:solidFill>
              </a:rPr>
              <a:t>Αυτοματοποιήστε τη διαδικασία συλλογής και συνεισφοράς πληροφοριών σε «αποθήκες» γνώσης (π.χ. κουτιά για να παραδώσουν τις συνεισφορές τους, ή ακόμα και κοινόχρηστες μονάδες </a:t>
            </a:r>
            <a:r>
              <a:rPr lang="en-GB" sz="1000" dirty="0">
                <a:solidFill>
                  <a:schemeClr val="tx1"/>
                </a:solidFill>
              </a:rPr>
              <a:t>cloud/</a:t>
            </a:r>
            <a:r>
              <a:rPr lang="el-GR" sz="1000" dirty="0">
                <a:solidFill>
                  <a:schemeClr val="tx1"/>
                </a:solidFill>
              </a:rPr>
              <a:t>πύλες), παρέχετε πρότυπα/υπολογιστικά φύλλα για να διευκολύνετε την επικοινωνία πληροφοριών.</a:t>
            </a:r>
            <a:endParaRPr lang="en-US" sz="1000" dirty="0">
              <a:solidFill>
                <a:schemeClr val="tx1"/>
              </a:solidFill>
            </a:endParaRPr>
          </a:p>
          <a:p>
            <a:pPr marL="285750" lvl="0" indent="-285750">
              <a:spcAft>
                <a:spcPts val="600"/>
              </a:spcAft>
              <a:buFont typeface="Arial" panose="020B0604020202020204" pitchFamily="34" charset="0"/>
              <a:buChar char="•"/>
            </a:pPr>
            <a:endParaRPr lang="en-US" sz="1400" dirty="0">
              <a:solidFill>
                <a:schemeClr val="tx1"/>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rgbClr val="FD8284"/>
              </a:solidFill>
            </a:endParaRPr>
          </a:p>
          <a:p>
            <a:pPr marL="0" lvl="0" indent="0">
              <a:buNone/>
            </a:pPr>
            <a:endParaRPr lang="en-US" sz="18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464695" y="603774"/>
            <a:ext cx="8617164" cy="338554"/>
          </a:xfrm>
          <a:prstGeom prst="rect">
            <a:avLst/>
          </a:prstGeom>
        </p:spPr>
        <p:txBody>
          <a:bodyPr wrap="square">
            <a:spAutoFit/>
          </a:bodyPr>
          <a:lstStyle/>
          <a:p>
            <a:r>
              <a:rPr lang="el" sz="1600" b="1" dirty="0">
                <a:solidFill>
                  <a:srgbClr val="FD8284"/>
                </a:solidFill>
                <a:latin typeface="Comfortaa"/>
                <a:ea typeface="Comfortaa"/>
                <a:cs typeface="Comfortaa"/>
                <a:sym typeface="Comfortaa"/>
              </a:rPr>
              <a:t>Βήματα για την ανάπτυξη ενός σχεδίου μεταφοράς γνώσης στο χώρο εργασίας</a:t>
            </a:r>
            <a:endParaRPr lang="en-US" sz="1600"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422140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572436" y="901227"/>
            <a:ext cx="7222450" cy="4173565"/>
          </a:xfrm>
          <a:prstGeom prst="rect">
            <a:avLst/>
          </a:prstGeom>
        </p:spPr>
        <p:txBody>
          <a:bodyPr spcFirstLastPara="1" wrap="square" lIns="91425" tIns="91425" rIns="91425" bIns="91425" anchor="t" anchorCtr="0">
            <a:normAutofit fontScale="77500" lnSpcReduction="20000"/>
          </a:bodyPr>
          <a:lstStyle/>
          <a:p>
            <a:pPr marL="0" lvl="0" indent="0">
              <a:buNone/>
            </a:pPr>
            <a:r>
              <a:rPr lang="el-GR" sz="1600" dirty="0">
                <a:solidFill>
                  <a:srgbClr val="FD8284"/>
                </a:solidFill>
              </a:rPr>
              <a:t>Αποθηκεύστε και διανείμετε τη γνώση: </a:t>
            </a:r>
            <a:endParaRPr lang="en-US" sz="1600" dirty="0">
              <a:solidFill>
                <a:srgbClr val="FD8284"/>
              </a:solidFill>
            </a:endParaRPr>
          </a:p>
          <a:p>
            <a:pPr marL="285750" indent="-285750"/>
            <a:r>
              <a:rPr lang="el-GR" sz="1600" dirty="0">
                <a:solidFill>
                  <a:schemeClr val="tx1"/>
                </a:solidFill>
              </a:rPr>
              <a:t>Κάντε το με καλά οργανωμένο και εύκολα </a:t>
            </a:r>
            <a:r>
              <a:rPr lang="el-GR" sz="1600" dirty="0" err="1">
                <a:solidFill>
                  <a:schemeClr val="tx1"/>
                </a:solidFill>
              </a:rPr>
              <a:t>προσβάσιμο</a:t>
            </a:r>
            <a:r>
              <a:rPr lang="el-GR" sz="1600" dirty="0">
                <a:solidFill>
                  <a:schemeClr val="tx1"/>
                </a:solidFill>
              </a:rPr>
              <a:t> τρόπο και κάντε τη γνώση διαθέσιμη σε πολλές μορφές. </a:t>
            </a:r>
            <a:endParaRPr lang="en-US" sz="1600" dirty="0">
              <a:solidFill>
                <a:schemeClr val="tx1"/>
              </a:solidFill>
            </a:endParaRPr>
          </a:p>
          <a:p>
            <a:pPr marL="285750" indent="-285750"/>
            <a:r>
              <a:rPr lang="el-GR" sz="1600" dirty="0">
                <a:solidFill>
                  <a:schemeClr val="tx1"/>
                </a:solidFill>
              </a:rPr>
              <a:t>Χρησιμοποιήστε κανάλια που είναι καλύτερα για το προσωπικό σας με ειδικές ανάγκες (π.χ. ψηφιακές, μεταφορές από άτομο σε άτομο, γραφήματα και άλλες μορφές οπτικής τεκμηρίωσης).</a:t>
            </a:r>
          </a:p>
          <a:p>
            <a:pPr marL="0" lvl="0" indent="0">
              <a:buNone/>
            </a:pPr>
            <a:endParaRPr lang="el-GR" sz="1600" dirty="0">
              <a:solidFill>
                <a:srgbClr val="FD8284"/>
              </a:solidFill>
            </a:endParaRPr>
          </a:p>
          <a:p>
            <a:pPr marL="0" lvl="0" indent="0">
              <a:buNone/>
            </a:pPr>
            <a:r>
              <a:rPr lang="el-GR" sz="1600" dirty="0">
                <a:solidFill>
                  <a:srgbClr val="FD8284"/>
                </a:solidFill>
              </a:rPr>
              <a:t>Χρησιμοποιήστε την γνώση: </a:t>
            </a:r>
            <a:endParaRPr lang="en-US" sz="1600" dirty="0">
              <a:solidFill>
                <a:srgbClr val="FD8284"/>
              </a:solidFill>
            </a:endParaRPr>
          </a:p>
          <a:p>
            <a:pPr marL="285750" indent="-285750"/>
            <a:r>
              <a:rPr lang="el-GR" sz="1600" dirty="0">
                <a:solidFill>
                  <a:schemeClr val="tx1"/>
                </a:solidFill>
              </a:rPr>
              <a:t>Δώστε ένα παράδειγμα χρησιμοποιώντας τη συλλεγόμενη γνώση για να ενθαρρύνετε τους άλλους στον οργανισμό να ακολουθήσουν. </a:t>
            </a:r>
            <a:endParaRPr lang="en-US" sz="1600" dirty="0">
              <a:solidFill>
                <a:schemeClr val="tx1"/>
              </a:solidFill>
            </a:endParaRPr>
          </a:p>
          <a:p>
            <a:pPr marL="285750" indent="-285750"/>
            <a:r>
              <a:rPr lang="el-GR" sz="1600" dirty="0">
                <a:solidFill>
                  <a:schemeClr val="tx1"/>
                </a:solidFill>
              </a:rPr>
              <a:t>Πραγματοποιήστε εκπαιδευτικές συνεδρίες για να βοηθήσετε τους ανθρώπους να κατανοήσουν πώς να χρησιμοποιήσουν καλύτερα το αποθετήριο </a:t>
            </a:r>
            <a:r>
              <a:rPr lang="el-GR" sz="1600" dirty="0" err="1">
                <a:solidFill>
                  <a:schemeClr val="tx1"/>
                </a:solidFill>
              </a:rPr>
              <a:t>γνώσεών</a:t>
            </a:r>
            <a:r>
              <a:rPr lang="el-GR" sz="1600" dirty="0">
                <a:solidFill>
                  <a:schemeClr val="tx1"/>
                </a:solidFill>
              </a:rPr>
              <a:t> σας, για να απευθυνθείτε και να ενημερώσετε συναδέλφους με ειδικές ανάγκες (π.χ. χρησιμοποιήστε το παιχνίδι </a:t>
            </a:r>
            <a:r>
              <a:rPr lang="en-US" sz="1600" dirty="0">
                <a:solidFill>
                  <a:schemeClr val="tx1"/>
                </a:solidFill>
              </a:rPr>
              <a:t>HOST).</a:t>
            </a:r>
          </a:p>
          <a:p>
            <a:pPr marL="0" lvl="0" indent="0">
              <a:buNone/>
            </a:pPr>
            <a:endParaRPr lang="en-US" sz="1600" dirty="0">
              <a:solidFill>
                <a:schemeClr val="tx1"/>
              </a:solidFill>
            </a:endParaRPr>
          </a:p>
          <a:p>
            <a:pPr marL="0" lvl="0" indent="0">
              <a:buNone/>
            </a:pPr>
            <a:r>
              <a:rPr lang="el-GR" sz="1600" dirty="0">
                <a:solidFill>
                  <a:srgbClr val="FD8284"/>
                </a:solidFill>
              </a:rPr>
              <a:t>Συνεχίστε να μαθαίνετε και να συλλέγετε γνώσεις: </a:t>
            </a:r>
            <a:endParaRPr lang="en-US" sz="1600" dirty="0">
              <a:solidFill>
                <a:srgbClr val="FD8284"/>
              </a:solidFill>
            </a:endParaRPr>
          </a:p>
          <a:p>
            <a:pPr marL="285750" indent="-285750"/>
            <a:r>
              <a:rPr lang="el-GR" sz="1600" dirty="0">
                <a:solidFill>
                  <a:schemeClr val="tx1"/>
                </a:solidFill>
              </a:rPr>
              <a:t>Προσθέστε εξωτερικές γνώσεις από ειδικούς. </a:t>
            </a:r>
            <a:endParaRPr lang="en-US" sz="1600" dirty="0">
              <a:solidFill>
                <a:schemeClr val="tx1"/>
              </a:solidFill>
            </a:endParaRPr>
          </a:p>
          <a:p>
            <a:pPr marL="285750" indent="-285750"/>
            <a:r>
              <a:rPr lang="el-GR" sz="1600" dirty="0">
                <a:solidFill>
                  <a:schemeClr val="tx1"/>
                </a:solidFill>
              </a:rPr>
              <a:t>Διοργανώστε συναντήσεις καταιγισμού ιδεών για να επιλύσετε τυχόν προκλήσεις κατά τη διαδικασία διαχείρισης της αλλαγής. Με την πάροδο του χρόνου, συνεχίστε να διατηρείτε και να ενημερώνετε το σχέδιο αποθετηρίου πληροφοριών και γνώσης για τη συλλογή γνώσης, ώστε να γίνει μέρος της </a:t>
            </a:r>
            <a:r>
              <a:rPr lang="el-GR" sz="1600" dirty="0" err="1">
                <a:solidFill>
                  <a:schemeClr val="tx1"/>
                </a:solidFill>
              </a:rPr>
              <a:t>οργανωσιακής</a:t>
            </a:r>
            <a:r>
              <a:rPr lang="el-GR" sz="1600" dirty="0">
                <a:solidFill>
                  <a:schemeClr val="tx1"/>
                </a:solidFill>
              </a:rPr>
              <a:t> κουλτούρας.</a:t>
            </a:r>
            <a:endParaRPr lang="en-US" sz="16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572435" y="568262"/>
            <a:ext cx="7630271" cy="307777"/>
          </a:xfrm>
          <a:prstGeom prst="rect">
            <a:avLst/>
          </a:prstGeom>
        </p:spPr>
        <p:txBody>
          <a:bodyPr wrap="square">
            <a:spAutoFit/>
          </a:bodyPr>
          <a:lstStyle/>
          <a:p>
            <a:r>
              <a:rPr lang="el" b="1" dirty="0">
                <a:solidFill>
                  <a:srgbClr val="FD8284"/>
                </a:solidFill>
                <a:latin typeface="Comfortaa"/>
                <a:ea typeface="Comfortaa"/>
                <a:cs typeface="Comfortaa"/>
                <a:sym typeface="Comfortaa"/>
              </a:rPr>
              <a:t>Βήματα για την ανάπτυξη ενός σχεδίου μεταφοράς γνώσης στο χώρο εργασίας</a:t>
            </a:r>
            <a:endParaRPr lang="en-US" b="1" dirty="0">
              <a:solidFill>
                <a:srgbClr val="FD8284"/>
              </a:solidFill>
              <a:latin typeface="Comfortaa"/>
              <a:ea typeface="Comfortaa"/>
              <a:cs typeface="Comfortaa"/>
              <a:sym typeface="Comfortaa"/>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982203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1835078" y="305221"/>
            <a:ext cx="7109179" cy="694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l" sz="2400" b="1" dirty="0">
                <a:solidFill>
                  <a:srgbClr val="FD8284"/>
                </a:solidFill>
                <a:latin typeface="Comfortaa"/>
              </a:rPr>
              <a:t>Διαχείριση πόρων για την </a:t>
            </a:r>
            <a:br>
              <a:rPr lang="en-US" sz="2400" b="1" dirty="0">
                <a:solidFill>
                  <a:srgbClr val="FD8284"/>
                </a:solidFill>
                <a:latin typeface="Comfortaa"/>
              </a:rPr>
            </a:br>
            <a:r>
              <a:rPr lang="el" sz="2400" b="1" dirty="0">
                <a:solidFill>
                  <a:srgbClr val="FD8284"/>
                </a:solidFill>
                <a:latin typeface="Comfortaa"/>
              </a:rPr>
              <a:t>προβλεπόμενη Διαχείριση Αλλαγών</a:t>
            </a:r>
            <a:endParaRPr lang="en-US" sz="2400" b="1" dirty="0">
              <a:solidFill>
                <a:srgbClr val="FD8284"/>
              </a:solidFill>
              <a:latin typeface="Comfortaa"/>
            </a:endParaRPr>
          </a:p>
        </p:txBody>
      </p:sp>
      <p:sp>
        <p:nvSpPr>
          <p:cNvPr id="2" name="Rechteck 1"/>
          <p:cNvSpPr/>
          <p:nvPr/>
        </p:nvSpPr>
        <p:spPr>
          <a:xfrm>
            <a:off x="2114718" y="1366972"/>
            <a:ext cx="5777604" cy="2458430"/>
          </a:xfrm>
          <a:prstGeom prst="rect">
            <a:avLst/>
          </a:prstGeom>
        </p:spPr>
        <p:txBody>
          <a:bodyPr wrap="square">
            <a:spAutoFit/>
          </a:bodyPr>
          <a:lstStyle/>
          <a:p>
            <a:pPr marL="285750" indent="-285750">
              <a:lnSpc>
                <a:spcPct val="115000"/>
              </a:lnSpc>
              <a:spcAft>
                <a:spcPts val="600"/>
              </a:spcAft>
              <a:buClr>
                <a:srgbClr val="F58C8D"/>
              </a:buClr>
              <a:buSzPts val="2100"/>
              <a:buFont typeface="Arial" panose="020B0604020202020204" pitchFamily="34" charset="0"/>
              <a:buChar char="•"/>
            </a:pPr>
            <a:r>
              <a:rPr lang="el-GR" b="1" dirty="0">
                <a:solidFill>
                  <a:schemeClr val="tx1"/>
                </a:solidFill>
                <a:latin typeface="Comfortaa"/>
                <a:ea typeface="Comfortaa"/>
                <a:cs typeface="Comfortaa"/>
                <a:sym typeface="Comfortaa"/>
              </a:rPr>
              <a:t>Η διαχείριση πόρων είναι η πρακτική του προγραμματισμού, του προγραμματισμού και της κατανομής ανθρώπων, χρημάτων και τεχνολογίας σε ένα έργο/πρόγραμμα.</a:t>
            </a:r>
          </a:p>
          <a:p>
            <a:pPr marL="285750" indent="-285750">
              <a:lnSpc>
                <a:spcPct val="115000"/>
              </a:lnSpc>
              <a:spcAft>
                <a:spcPts val="600"/>
              </a:spcAft>
              <a:buClr>
                <a:srgbClr val="F58C8D"/>
              </a:buClr>
              <a:buSzPts val="2100"/>
              <a:buFont typeface="Arial" panose="020B0604020202020204" pitchFamily="34" charset="0"/>
              <a:buChar char="•"/>
            </a:pPr>
            <a:r>
              <a:rPr lang="el-GR" b="1" dirty="0">
                <a:solidFill>
                  <a:schemeClr val="tx1"/>
                </a:solidFill>
                <a:latin typeface="Comfortaa"/>
                <a:ea typeface="Comfortaa"/>
                <a:cs typeface="Comfortaa"/>
                <a:sym typeface="Comfortaa"/>
              </a:rPr>
              <a:t>Είναι η διαδικασία κατανομής πόρων για την επίτευξη της μεγαλύτερης οργανωτικής αξίας: Η καλή διαχείριση πόρων έχει ως αποτέλεσμα οι σωστοί πόροι να είναι διαθέσιμοι την κατάλληλη στιγμή, για τη σωστή εργασία.</a:t>
            </a:r>
          </a:p>
          <a:p>
            <a:pPr marL="285750" indent="-285750">
              <a:lnSpc>
                <a:spcPct val="115000"/>
              </a:lnSpc>
              <a:spcAft>
                <a:spcPts val="600"/>
              </a:spcAft>
              <a:buClr>
                <a:srgbClr val="F58C8D"/>
              </a:buClr>
              <a:buSzPts val="2100"/>
              <a:buFont typeface="Arial" panose="020B0604020202020204" pitchFamily="34" charset="0"/>
              <a:buChar char="•"/>
            </a:pPr>
            <a:r>
              <a:rPr lang="el-GR" b="1" dirty="0">
                <a:solidFill>
                  <a:schemeClr val="tx1"/>
                </a:solidFill>
                <a:latin typeface="Comfortaa"/>
                <a:ea typeface="Comfortaa"/>
                <a:cs typeface="Comfortaa"/>
                <a:sym typeface="Comfortaa"/>
              </a:rPr>
              <a:t>Πόροι είναι τα οικονομικά, το προσωπικό, ο φυσικός χώρος, ο εξοπλισμός, η τεχνολογία και ο χρόνος.</a:t>
            </a:r>
            <a:endParaRPr lang="el" b="1" dirty="0">
              <a:solidFill>
                <a:schemeClr val="tx1"/>
              </a:solidFill>
              <a:latin typeface="Comfortaa"/>
              <a:ea typeface="Comfortaa"/>
              <a:cs typeface="Comfortaa"/>
              <a:sym typeface="Comfortaa"/>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369591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8"/>
          <p:cNvSpPr txBox="1">
            <a:spLocks noGrp="1"/>
          </p:cNvSpPr>
          <p:nvPr>
            <p:ph type="body" idx="1"/>
          </p:nvPr>
        </p:nvSpPr>
        <p:spPr>
          <a:xfrm>
            <a:off x="3380510" y="552712"/>
            <a:ext cx="5229821" cy="4064112"/>
          </a:xfrm>
          <a:prstGeom prst="rect">
            <a:avLst/>
          </a:prstGeom>
        </p:spPr>
        <p:txBody>
          <a:bodyPr spcFirstLastPara="1" wrap="square" lIns="91425" tIns="91425" rIns="91425" bIns="91425" anchor="t" anchorCtr="0">
            <a:noAutofit/>
          </a:bodyPr>
          <a:lstStyle/>
          <a:p>
            <a:pPr marL="0" lvl="0" indent="0" algn="ctr">
              <a:lnSpc>
                <a:spcPct val="150000"/>
              </a:lnSpc>
              <a:buNone/>
            </a:pPr>
            <a:endParaRPr lang="en-GB" sz="1200" dirty="0">
              <a:latin typeface="Calibri" panose="020F0502020204030204" pitchFamily="34" charset="0"/>
              <a:ea typeface="Calibri"/>
              <a:cs typeface="Calibri" panose="020F0502020204030204" pitchFamily="34" charset="0"/>
              <a:sym typeface="Calibri"/>
            </a:endParaRPr>
          </a:p>
          <a:p>
            <a:pPr marL="0" lvl="0" indent="0" algn="ctr">
              <a:lnSpc>
                <a:spcPct val="150000"/>
              </a:lnSpc>
              <a:buNone/>
            </a:pPr>
            <a:r>
              <a:rPr lang="el-GR" sz="1050" dirty="0">
                <a:latin typeface="Comfortaa" panose="020B0604020202020204" charset="0"/>
                <a:ea typeface="Calibri"/>
                <a:cs typeface="Calibri" panose="020F0502020204030204" pitchFamily="34" charset="0"/>
                <a:sym typeface="Calibri"/>
              </a:rPr>
              <a:t>Στόχοι Ενότητας</a:t>
            </a:r>
            <a:endParaRPr lang="en-GB" sz="1050" dirty="0">
              <a:latin typeface="Comfortaa" panose="020B0604020202020204" charset="0"/>
              <a:cs typeface="Calibri" panose="020F0502020204030204" pitchFamily="34" charset="0"/>
            </a:endParaRPr>
          </a:p>
          <a:p>
            <a:pPr marL="0" lvl="0" indent="0">
              <a:lnSpc>
                <a:spcPct val="150000"/>
              </a:lnSpc>
              <a:buNone/>
            </a:pPr>
            <a:r>
              <a:rPr lang="el" sz="1050" b="0" dirty="0">
                <a:latin typeface="Comfortaa" panose="020B0604020202020204" charset="0"/>
                <a:ea typeface="Calibri"/>
                <a:cs typeface="Calibri" panose="020F0502020204030204" pitchFamily="34" charset="0"/>
                <a:sym typeface="Calibri"/>
              </a:rPr>
              <a:t>Αυτή η ενότητα θέλει να προσφέρει μια εισαγωγή στο θέμα της «διαχείρισης αλλαγής» σε εταιρείες /οργανισμούς και να διευκρινίσει ερωτήσεις όπως «Τι είναι η διαχείριση αλλαγής » και «πώς μπορεί να εφαρμοστεί αποτελεσματικά - ειδικά όταν οι υπάλληλοι/συνάδελφοι έχουν </a:t>
            </a:r>
            <a:r>
              <a:rPr lang="el-GR" sz="1050" b="0" dirty="0" err="1">
                <a:latin typeface="Comfortaa" panose="020B0604020202020204" charset="0"/>
                <a:ea typeface="Calibri"/>
                <a:cs typeface="Calibri" panose="020F0502020204030204" pitchFamily="34" charset="0"/>
                <a:sym typeface="Calibri"/>
              </a:rPr>
              <a:t>αυτισμ</a:t>
            </a:r>
            <a:r>
              <a:rPr lang="en-US" sz="1050" b="0" dirty="0" err="1">
                <a:latin typeface="Comfortaa" panose="020B0604020202020204" charset="0"/>
                <a:ea typeface="Calibri"/>
                <a:cs typeface="Calibri" panose="020F0502020204030204" pitchFamily="34" charset="0"/>
                <a:sym typeface="Calibri"/>
              </a:rPr>
              <a:t>ό</a:t>
            </a:r>
            <a:r>
              <a:rPr lang="el" sz="1050" b="0" dirty="0">
                <a:latin typeface="Comfortaa" panose="020B0604020202020204" charset="0"/>
                <a:ea typeface="Calibri"/>
                <a:cs typeface="Calibri" panose="020F0502020204030204" pitchFamily="34" charset="0"/>
                <a:sym typeface="Calibri"/>
              </a:rPr>
              <a:t>;»</a:t>
            </a:r>
          </a:p>
          <a:p>
            <a:pPr marL="0" lvl="0" indent="0">
              <a:lnSpc>
                <a:spcPct val="150000"/>
              </a:lnSpc>
              <a:buNone/>
            </a:pPr>
            <a:r>
              <a:rPr lang="el" sz="1050" b="0" dirty="0">
                <a:latin typeface="Comfortaa" panose="020B0604020202020204" charset="0"/>
                <a:ea typeface="Calibri"/>
                <a:cs typeface="Calibri" panose="020F0502020204030204" pitchFamily="34" charset="0"/>
                <a:sym typeface="Calibri"/>
              </a:rPr>
              <a:t>Οι ακόλουθοι μαθησιακοί στόχοι είναι οι κατευθυντήριες αρχές για την απάντηση σε αυτές τις συγκεκριμένες καταστάσεις:</a:t>
            </a:r>
            <a:endParaRPr lang="en-GB" sz="1050" b="0" dirty="0">
              <a:latin typeface="Comfortaa" panose="020B0604020202020204" charset="0"/>
              <a:ea typeface="Calibri"/>
              <a:cs typeface="Calibri" panose="020F0502020204030204" pitchFamily="34" charset="0"/>
              <a:sym typeface="Calibri"/>
            </a:endParaRPr>
          </a:p>
          <a:p>
            <a:pPr marL="0" lvl="0" indent="0" algn="ctr">
              <a:lnSpc>
                <a:spcPct val="150000"/>
              </a:lnSpc>
              <a:buNone/>
            </a:pPr>
            <a:r>
              <a:rPr lang="el" sz="1050" dirty="0">
                <a:latin typeface="Comfortaa" panose="020B0604020202020204" charset="0"/>
                <a:cs typeface="Calibri" panose="020F0502020204030204" pitchFamily="34" charset="0"/>
              </a:rPr>
              <a:t>Μαθησιακά αποτελέσματα</a:t>
            </a:r>
          </a:p>
          <a:p>
            <a:pPr marL="514350" indent="-514350">
              <a:lnSpc>
                <a:spcPct val="150000"/>
              </a:lnSpc>
              <a:buFont typeface="+mj-lt"/>
              <a:buAutoNum type="arabicPeriod"/>
            </a:pPr>
            <a:r>
              <a:rPr lang="el" sz="1050" b="0" dirty="0">
                <a:latin typeface="Comfortaa" panose="020B0604020202020204" charset="0"/>
                <a:ea typeface="Calibri"/>
                <a:cs typeface="Calibri" panose="020F0502020204030204" pitchFamily="34" charset="0"/>
                <a:sym typeface="Calibri"/>
              </a:rPr>
              <a:t>Γνωρίστε πρακτικά μοντέλα, εργαλεία και τεχνικές διαχείρισης αλλαγών</a:t>
            </a:r>
          </a:p>
          <a:p>
            <a:pPr marL="514350" indent="-514350">
              <a:lnSpc>
                <a:spcPct val="150000"/>
              </a:lnSpc>
              <a:buFont typeface="+mj-lt"/>
              <a:buAutoNum type="arabicPeriod"/>
            </a:pPr>
            <a:r>
              <a:rPr lang="el" sz="1050" b="0" dirty="0">
                <a:latin typeface="Comfortaa" panose="020B0604020202020204" charset="0"/>
                <a:ea typeface="Calibri"/>
                <a:cs typeface="Calibri" panose="020F0502020204030204" pitchFamily="34" charset="0"/>
                <a:sym typeface="Calibri"/>
              </a:rPr>
              <a:t>Μάθετε πώς μπορείτε να παρακινήσετε και να οδηγήσετε το προσωπικό να λάβει τα απαραίτητα μέτρα</a:t>
            </a:r>
          </a:p>
          <a:p>
            <a:pPr marL="514350" indent="-514350">
              <a:lnSpc>
                <a:spcPct val="150000"/>
              </a:lnSpc>
              <a:buFont typeface="+mj-lt"/>
              <a:buAutoNum type="arabicPeriod"/>
            </a:pPr>
            <a:r>
              <a:rPr lang="el" sz="1050" b="0" dirty="0">
                <a:latin typeface="Comfortaa" panose="020B0604020202020204" charset="0"/>
                <a:ea typeface="Calibri"/>
                <a:cs typeface="Calibri" panose="020F0502020204030204" pitchFamily="34" charset="0"/>
                <a:sym typeface="Calibri"/>
              </a:rPr>
              <a:t>Εξουσιοδοτηθείτε να εφαρμόζετε ενεργά και βιώσιμα τα απαραίτητα μέτρα</a:t>
            </a:r>
            <a:endParaRPr lang="en-GB" sz="1050" b="0" dirty="0">
              <a:latin typeface="Comfortaa" panose="020B0604020202020204" charset="0"/>
              <a:ea typeface="Calibri"/>
              <a:cs typeface="Calibri" panose="020F0502020204030204" pitchFamily="34" charset="0"/>
              <a:sym typeface="Calibri"/>
            </a:endParaRPr>
          </a:p>
          <a:p>
            <a:pPr marL="0" lvl="0" indent="0">
              <a:lnSpc>
                <a:spcPct val="150000"/>
              </a:lnSpc>
              <a:buNone/>
            </a:pPr>
            <a:endParaRPr lang="en-US" sz="1200" b="0" dirty="0">
              <a:latin typeface="Calibri" panose="020F0502020204030204" pitchFamily="34" charset="0"/>
              <a:ea typeface="Calibri"/>
              <a:cs typeface="Calibri" panose="020F0502020204030204" pitchFamily="34" charset="0"/>
              <a:sym typeface="Calibri"/>
            </a:endParaRPr>
          </a:p>
          <a:p>
            <a:pPr marL="0" lvl="0" indent="0">
              <a:lnSpc>
                <a:spcPct val="150000"/>
              </a:lnSpc>
              <a:buNone/>
            </a:pPr>
            <a:endParaRPr lang="en-US" sz="1200" b="0" dirty="0">
              <a:latin typeface="Calibri" panose="020F0502020204030204" pitchFamily="34" charset="0"/>
              <a:ea typeface="Calibri"/>
              <a:cs typeface="Calibri" panose="020F0502020204030204" pitchFamily="34" charset="0"/>
              <a:sym typeface="Calibri"/>
            </a:endParaRPr>
          </a:p>
        </p:txBody>
      </p:sp>
      <p:sp>
        <p:nvSpPr>
          <p:cNvPr id="6" name="Rectangle 5"/>
          <p:cNvSpPr/>
          <p:nvPr/>
        </p:nvSpPr>
        <p:spPr>
          <a:xfrm>
            <a:off x="3201218" y="62262"/>
            <a:ext cx="2866490" cy="351315"/>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2" name="Grafik 1"/>
          <p:cNvPicPr>
            <a:picLocks noChangeAspect="1"/>
          </p:cNvPicPr>
          <p:nvPr/>
        </p:nvPicPr>
        <p:blipFill>
          <a:blip r:embed="rId3"/>
          <a:stretch>
            <a:fillRect/>
          </a:stretch>
        </p:blipFill>
        <p:spPr>
          <a:xfrm>
            <a:off x="-635277" y="413577"/>
            <a:ext cx="4078664" cy="314541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615868" y="1307342"/>
            <a:ext cx="7445054" cy="3539857"/>
          </a:xfrm>
          <a:prstGeom prst="rect">
            <a:avLst/>
          </a:prstGeom>
        </p:spPr>
        <p:txBody>
          <a:bodyPr spcFirstLastPara="1" wrap="square" lIns="91425" tIns="91425" rIns="91425" bIns="91425" anchor="t" anchorCtr="0">
            <a:normAutofit/>
          </a:bodyPr>
          <a:lstStyle/>
          <a:p>
            <a:pPr algn="l"/>
            <a:r>
              <a:rPr lang="el-GR" sz="1400" i="0" u="none" strike="noStrike" dirty="0">
                <a:solidFill>
                  <a:srgbClr val="000000"/>
                </a:solidFill>
                <a:effectLst/>
              </a:rPr>
              <a:t>Όταν έχετε νέο προσωπικό με αυτισμό για συμμετοχή στην ομάδα σας, πρέπει να σχεδιάσετε και να ξέρετε ποιοι συγκεκριμένοι πόροι θα απαιτηθούν για να το καλωσορίσετε, να το συμπεριλάβετε και να το εντάξετε καλά στην ομάδα σας.</a:t>
            </a:r>
          </a:p>
          <a:p>
            <a:pPr algn="l">
              <a:buFont typeface="Arial" panose="020B0604020202020204" pitchFamily="34" charset="0"/>
              <a:buChar char="•"/>
            </a:pPr>
            <a:r>
              <a:rPr lang="el-GR" sz="1400" i="0" u="none" strike="noStrike" dirty="0">
                <a:solidFill>
                  <a:srgbClr val="000000"/>
                </a:solidFill>
                <a:effectLst/>
              </a:rPr>
              <a:t>Ο καθορισμός των απαιτήσεων σε πόρους είναι το </a:t>
            </a:r>
            <a:r>
              <a:rPr lang="el-GR" sz="1400" i="0" u="none" strike="noStrike" dirty="0">
                <a:solidFill>
                  <a:srgbClr val="FD8284"/>
                </a:solidFill>
                <a:effectLst/>
              </a:rPr>
              <a:t>πρώτο στάδιο</a:t>
            </a:r>
            <a:r>
              <a:rPr lang="el-GR" sz="1400" i="0" u="none" strike="noStrike" dirty="0">
                <a:solidFill>
                  <a:srgbClr val="000000"/>
                </a:solidFill>
                <a:effectLst/>
              </a:rPr>
              <a:t>.</a:t>
            </a:r>
          </a:p>
          <a:p>
            <a:pPr algn="l">
              <a:buFont typeface="Arial" panose="020B0604020202020204" pitchFamily="34" charset="0"/>
              <a:buChar char="•"/>
            </a:pPr>
            <a:r>
              <a:rPr lang="el-GR" sz="1400" i="0" u="none" strike="noStrike" dirty="0">
                <a:solidFill>
                  <a:srgbClr val="FD8284"/>
                </a:solidFill>
                <a:effectLst/>
              </a:rPr>
              <a:t>Δεύτερο στάδιο:</a:t>
            </a:r>
          </a:p>
          <a:p>
            <a:pPr marL="742950" lvl="1" indent="-285750" algn="l">
              <a:buFont typeface="Arial" panose="020B0604020202020204" pitchFamily="34" charset="0"/>
              <a:buChar char="•"/>
            </a:pPr>
            <a:r>
              <a:rPr lang="el-GR" sz="1000" b="1" i="0" u="none" strike="noStrike" dirty="0">
                <a:solidFill>
                  <a:srgbClr val="000000"/>
                </a:solidFill>
                <a:effectLst/>
              </a:rPr>
              <a:t>Κινητοποιήστε την ομάδα σας, λαμβάνοντας υπόψη τις ξεχωριστές δεξιότητες που απαιτεί η αλλαγή σε κάθε στάδιο, σύμφωνα με το σχέδιο διαχείρισης αλλαγών σας, και τα διαθέσιμα άτομα με τις απαραίτητες δεξιότητες.</a:t>
            </a:r>
          </a:p>
          <a:p>
            <a:pPr marL="742950" lvl="1" indent="-285750" algn="l">
              <a:buFont typeface="Arial" panose="020B0604020202020204" pitchFamily="34" charset="0"/>
              <a:buChar char="•"/>
            </a:pPr>
            <a:r>
              <a:rPr lang="el-GR" sz="1000" b="1" i="0" u="none" strike="noStrike" dirty="0">
                <a:solidFill>
                  <a:srgbClr val="000000"/>
                </a:solidFill>
                <a:effectLst/>
              </a:rPr>
              <a:t>Εάν διαπιστώσετε ότι σας λείπουν ορισμένα σύνολα δεξιοτήτων, αποφασίστε εάν έχετε τον προϋπολογισμό να προσλάβετε εξωτερικούς ανθρώπους για να φέρουν αυτές τις δεξιότητες.</a:t>
            </a:r>
          </a:p>
          <a:p>
            <a:pPr algn="l">
              <a:buFont typeface="Arial" panose="020B0604020202020204" pitchFamily="34" charset="0"/>
              <a:buChar char="•"/>
            </a:pPr>
            <a:r>
              <a:rPr lang="el-GR" sz="1400" i="0" u="none" strike="noStrike" dirty="0">
                <a:solidFill>
                  <a:srgbClr val="000000"/>
                </a:solidFill>
                <a:effectLst/>
              </a:rPr>
              <a:t>Όλοι οι απαιτούμενοι πόροι θα διατεθούν σε αυτό το στάδιο.</a:t>
            </a: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615868" y="606711"/>
            <a:ext cx="9476688" cy="369332"/>
          </a:xfrm>
          <a:prstGeom prst="rect">
            <a:avLst/>
          </a:prstGeom>
        </p:spPr>
        <p:txBody>
          <a:bodyPr wrap="square">
            <a:spAutoFit/>
          </a:bodyPr>
          <a:lstStyle/>
          <a:p>
            <a:r>
              <a:rPr lang="el-GR" sz="1800" b="1" dirty="0">
                <a:solidFill>
                  <a:srgbClr val="FD8284"/>
                </a:solidFill>
                <a:latin typeface="Comfortaa"/>
                <a:ea typeface="Comfortaa"/>
                <a:cs typeface="Comfortaa"/>
                <a:sym typeface="Comfortaa"/>
              </a:rPr>
              <a:t>Στάδια Διαχείρισης Πόρων στη </a:t>
            </a:r>
            <a:r>
              <a:rPr lang="el" sz="1800" b="1" dirty="0">
                <a:solidFill>
                  <a:srgbClr val="FD8284"/>
                </a:solidFill>
                <a:latin typeface="Comfortaa"/>
              </a:rPr>
              <a:t>προβλεπόμενη</a:t>
            </a:r>
            <a:r>
              <a:rPr lang="el-GR" sz="1800" b="1" dirty="0">
                <a:solidFill>
                  <a:srgbClr val="FD8284"/>
                </a:solidFill>
                <a:latin typeface="Comfortaa"/>
                <a:ea typeface="Comfortaa"/>
                <a:cs typeface="Comfortaa"/>
                <a:sym typeface="Comfortaa"/>
              </a:rPr>
              <a:t> διαδικασία αλλαγής</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086534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736055" y="1307342"/>
            <a:ext cx="7306168" cy="3539857"/>
          </a:xfrm>
          <a:prstGeom prst="rect">
            <a:avLst/>
          </a:prstGeom>
        </p:spPr>
        <p:txBody>
          <a:bodyPr spcFirstLastPara="1" wrap="square" lIns="91425" tIns="91425" rIns="91425" bIns="91425" anchor="t" anchorCtr="0">
            <a:normAutofit lnSpcReduction="10000"/>
          </a:bodyPr>
          <a:lstStyle/>
          <a:p>
            <a:pPr marL="0" lvl="0" indent="0">
              <a:spcAft>
                <a:spcPts val="600"/>
              </a:spcAft>
              <a:buNone/>
            </a:pPr>
            <a:r>
              <a:rPr lang="el" sz="1600" dirty="0">
                <a:solidFill>
                  <a:srgbClr val="FD8284"/>
                </a:solidFill>
              </a:rPr>
              <a:t>Τρίτο στάδιο:</a:t>
            </a:r>
          </a:p>
          <a:p>
            <a:pPr marL="285750" lvl="0" indent="-285750">
              <a:spcAft>
                <a:spcPts val="600"/>
              </a:spcAft>
              <a:buFont typeface="Arial" panose="020B0604020202020204" pitchFamily="34" charset="0"/>
              <a:buChar char="•"/>
            </a:pPr>
            <a:r>
              <a:rPr lang="el" sz="1600" dirty="0">
                <a:solidFill>
                  <a:schemeClr val="tx1"/>
                </a:solidFill>
              </a:rPr>
              <a:t>Διαχειριστείτε τους πόρους που έχετε συγκεντρώσει, προσδιορίζοντας και επικοινωνώντας με σαφήνεια τους ρόλους και </a:t>
            </a:r>
            <a:r>
              <a:rPr lang="el" sz="1600" dirty="0" err="1">
                <a:solidFill>
                  <a:schemeClr val="tx1"/>
                </a:solidFill>
              </a:rPr>
              <a:t>τις ευθύνες </a:t>
            </a:r>
            <a:r>
              <a:rPr lang="el" sz="1600" dirty="0">
                <a:solidFill>
                  <a:schemeClr val="tx1"/>
                </a:solidFill>
              </a:rPr>
              <a:t>. Αυτό συμβαδίζει με τη φάση υλοποίησης της διαδικασίας διαχείρισης αλλαγών.</a:t>
            </a:r>
            <a:endParaRPr lang="en-US" sz="1600" dirty="0">
              <a:solidFill>
                <a:schemeClr val="tx1"/>
              </a:solidFill>
            </a:endParaRPr>
          </a:p>
          <a:p>
            <a:pPr marL="0" lvl="0" indent="0">
              <a:spcAft>
                <a:spcPts val="600"/>
              </a:spcAft>
              <a:buNone/>
            </a:pPr>
            <a:r>
              <a:rPr lang="el" sz="1600" dirty="0">
                <a:solidFill>
                  <a:srgbClr val="FD8284"/>
                </a:solidFill>
              </a:rPr>
              <a:t>Τελικό στάδιο:</a:t>
            </a:r>
          </a:p>
          <a:p>
            <a:pPr marL="285750" lvl="0" indent="-285750">
              <a:spcAft>
                <a:spcPts val="600"/>
              </a:spcAft>
              <a:buFont typeface="Arial" panose="020B0604020202020204" pitchFamily="34" charset="0"/>
              <a:buChar char="•"/>
            </a:pPr>
            <a:r>
              <a:rPr lang="el" sz="1600" dirty="0">
                <a:solidFill>
                  <a:schemeClr val="tx1"/>
                </a:solidFill>
              </a:rPr>
              <a:t>Παρακολουθήστε τους πόρους για την πρόοδο, την αποδοτικότητα και την αποτελεσματικότητα στην παροχή της αναμενόμενης συνεισφοράς τους στο έργο.</a:t>
            </a:r>
          </a:p>
          <a:p>
            <a:pPr marL="285750" lvl="0" indent="-285750">
              <a:spcAft>
                <a:spcPts val="600"/>
              </a:spcAft>
              <a:buFont typeface="Arial" panose="020B0604020202020204" pitchFamily="34" charset="0"/>
              <a:buChar char="•"/>
            </a:pPr>
            <a:r>
              <a:rPr lang="el" sz="1600" dirty="0">
                <a:solidFill>
                  <a:schemeClr val="tx1"/>
                </a:solidFill>
              </a:rPr>
              <a:t>Σχεδόν πάντα θα υπάρχουν ευκαιρίες για βελτίωση καθώς επιδιώκετε να βελτιστοποιείτε συνεχώς τους πόρους.</a:t>
            </a:r>
          </a:p>
          <a:p>
            <a:pPr marL="285750" lvl="0" indent="-285750">
              <a:spcAft>
                <a:spcPts val="600"/>
              </a:spcAft>
              <a:buFont typeface="Arial" panose="020B0604020202020204" pitchFamily="34" charset="0"/>
              <a:buChar char="•"/>
            </a:pPr>
            <a:endParaRPr lang="en-US" sz="1600" dirty="0">
              <a:solidFill>
                <a:schemeClr val="tx1"/>
              </a:solidFill>
            </a:endParaRPr>
          </a:p>
          <a:p>
            <a:pPr marL="0" lvl="0" indent="0">
              <a:spcAft>
                <a:spcPts val="600"/>
              </a:spcAft>
              <a:buNone/>
            </a:pPr>
            <a:endParaRPr lang="en-US" sz="1800" dirty="0">
              <a:solidFill>
                <a:schemeClr val="tx1"/>
              </a:solidFill>
            </a:endParaRPr>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6" name="Rechteck 5"/>
          <p:cNvSpPr/>
          <p:nvPr/>
        </p:nvSpPr>
        <p:spPr>
          <a:xfrm>
            <a:off x="736056" y="569235"/>
            <a:ext cx="7721108" cy="369332"/>
          </a:xfrm>
          <a:prstGeom prst="rect">
            <a:avLst/>
          </a:prstGeom>
        </p:spPr>
        <p:txBody>
          <a:bodyPr wrap="square">
            <a:spAutoFit/>
          </a:bodyPr>
          <a:lstStyle/>
          <a:p>
            <a:r>
              <a:rPr lang="el-GR" sz="1800" b="1" dirty="0">
                <a:solidFill>
                  <a:srgbClr val="FD8284"/>
                </a:solidFill>
                <a:latin typeface="Comfortaa"/>
                <a:ea typeface="Comfortaa"/>
                <a:cs typeface="Comfortaa"/>
                <a:sym typeface="Comfortaa"/>
              </a:rPr>
              <a:t>Στάδια Διαχείρισης Πόρων στη </a:t>
            </a:r>
            <a:r>
              <a:rPr lang="el" sz="1800" b="1" dirty="0">
                <a:solidFill>
                  <a:srgbClr val="FD8284"/>
                </a:solidFill>
                <a:latin typeface="Comfortaa"/>
              </a:rPr>
              <a:t>προβλεπόμενη</a:t>
            </a:r>
            <a:r>
              <a:rPr lang="el-GR" sz="1800" b="1" dirty="0">
                <a:solidFill>
                  <a:srgbClr val="FD8284"/>
                </a:solidFill>
                <a:latin typeface="Comfortaa"/>
                <a:ea typeface="Comfortaa"/>
                <a:cs typeface="Comfortaa"/>
                <a:sym typeface="Comfortaa"/>
              </a:rPr>
              <a:t> διαδικασία αλλαγής</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4797959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5" name="Google Shape;308;p37"/>
          <p:cNvSpPr txBox="1">
            <a:spLocks/>
          </p:cNvSpPr>
          <p:nvPr/>
        </p:nvSpPr>
        <p:spPr>
          <a:xfrm>
            <a:off x="1050546" y="263307"/>
            <a:ext cx="6309095" cy="635809"/>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l" sz="1600" b="1" dirty="0">
                <a:solidFill>
                  <a:srgbClr val="FD8284"/>
                </a:solidFill>
                <a:latin typeface="Comfortaa"/>
              </a:rPr>
              <a:t>Τεχνικές Διαχείρισης Πόρων για τη διαδικασία αλλαγής</a:t>
            </a:r>
          </a:p>
        </p:txBody>
      </p:sp>
      <p:sp>
        <p:nvSpPr>
          <p:cNvPr id="6" name="Textfeld 5"/>
          <p:cNvSpPr txBox="1"/>
          <p:nvPr/>
        </p:nvSpPr>
        <p:spPr>
          <a:xfrm>
            <a:off x="3316941" y="891818"/>
            <a:ext cx="4150461" cy="3219086"/>
          </a:xfrm>
          <a:prstGeom prst="rect">
            <a:avLst/>
          </a:prstGeom>
          <a:noFill/>
        </p:spPr>
        <p:txBody>
          <a:bodyPr wrap="square" rtlCol="0">
            <a:spAutoFit/>
          </a:bodyPr>
          <a:lstStyle/>
          <a:p>
            <a:pPr>
              <a:lnSpc>
                <a:spcPct val="115000"/>
              </a:lnSpc>
              <a:spcAft>
                <a:spcPts val="600"/>
              </a:spcAft>
              <a:buClr>
                <a:srgbClr val="F58C8D"/>
              </a:buClr>
              <a:buSzPts val="2100"/>
            </a:pPr>
            <a:r>
              <a:rPr lang="el-GR" sz="1000" b="1" dirty="0">
                <a:solidFill>
                  <a:schemeClr val="tx1"/>
                </a:solidFill>
                <a:latin typeface="Comfortaa" panose="020B0604020202020204" charset="0"/>
              </a:rPr>
              <a:t>Σημαντικά σημεία είναι:</a:t>
            </a:r>
          </a:p>
          <a:p>
            <a:pPr marL="171450" indent="-171450">
              <a:lnSpc>
                <a:spcPct val="115000"/>
              </a:lnSpc>
              <a:spcAft>
                <a:spcPts val="600"/>
              </a:spcAft>
              <a:buClr>
                <a:srgbClr val="F58C8D"/>
              </a:buClr>
              <a:buSzPts val="2100"/>
              <a:buFont typeface="Arial" panose="020B0604020202020204" pitchFamily="34" charset="0"/>
              <a:buChar char="•"/>
            </a:pPr>
            <a:r>
              <a:rPr lang="el-GR" sz="1000" b="1" dirty="0">
                <a:solidFill>
                  <a:srgbClr val="FD8284"/>
                </a:solidFill>
                <a:latin typeface="Comfortaa" panose="020B0604020202020204" charset="0"/>
              </a:rPr>
              <a:t>Κατανομή πόρων: </a:t>
            </a:r>
            <a:r>
              <a:rPr lang="el-GR" sz="1000" b="1" dirty="0">
                <a:solidFill>
                  <a:schemeClr val="tx1"/>
                </a:solidFill>
                <a:latin typeface="Comfortaa" panose="020B0604020202020204" charset="0"/>
              </a:rPr>
              <a:t>Οι δεξιότητες που φέρνει η ομάδα σας μαζί με τη διαθεσιμότητά τους, τον υπάρχοντα εξοπλισμό, τις δυνατότητες προσαρμογής.</a:t>
            </a:r>
          </a:p>
          <a:p>
            <a:pPr marL="171450" indent="-171450">
              <a:lnSpc>
                <a:spcPct val="115000"/>
              </a:lnSpc>
              <a:spcAft>
                <a:spcPts val="600"/>
              </a:spcAft>
              <a:buClr>
                <a:srgbClr val="F58C8D"/>
              </a:buClr>
              <a:buSzPts val="2100"/>
              <a:buFont typeface="Arial" panose="020B0604020202020204" pitchFamily="34" charset="0"/>
              <a:buChar char="•"/>
            </a:pPr>
            <a:r>
              <a:rPr lang="el-GR" sz="1000" b="1" dirty="0">
                <a:solidFill>
                  <a:srgbClr val="FD8284"/>
                </a:solidFill>
                <a:latin typeface="Comfortaa" panose="020B0604020202020204" charset="0"/>
              </a:rPr>
              <a:t>Αξιοποίηση πόρων: </a:t>
            </a:r>
            <a:r>
              <a:rPr lang="el-GR" sz="1000" b="1" dirty="0">
                <a:solidFill>
                  <a:schemeClr val="tx1"/>
                </a:solidFill>
                <a:latin typeface="Comfortaa" panose="020B0604020202020204" charset="0"/>
              </a:rPr>
              <a:t>Σας δίνει τη δυνατότητα να αποκτήσετε ορατότητα ως προς την ικανότητα της ομάδας σας σε μια χρονική περίοδο και να προσδιορίσετε εάν οι πόροι </a:t>
            </a:r>
            <a:r>
              <a:rPr lang="el-GR" sz="1000" b="1" dirty="0" err="1">
                <a:solidFill>
                  <a:schemeClr val="tx1"/>
                </a:solidFill>
                <a:latin typeface="Comfortaa" panose="020B0604020202020204" charset="0"/>
              </a:rPr>
              <a:t>υπερχρησιμοποιούνται</a:t>
            </a:r>
            <a:r>
              <a:rPr lang="el-GR" sz="1000" b="1" dirty="0">
                <a:solidFill>
                  <a:schemeClr val="tx1"/>
                </a:solidFill>
                <a:latin typeface="Comfortaa" panose="020B0604020202020204" charset="0"/>
              </a:rPr>
              <a:t> ή </a:t>
            </a:r>
            <a:r>
              <a:rPr lang="el-GR" sz="1000" b="1" dirty="0" err="1">
                <a:solidFill>
                  <a:schemeClr val="tx1"/>
                </a:solidFill>
                <a:latin typeface="Comfortaa" panose="020B0604020202020204" charset="0"/>
              </a:rPr>
              <a:t>υποχρησιμοποιούνται</a:t>
            </a:r>
            <a:r>
              <a:rPr lang="el-GR" sz="1000" b="1" dirty="0">
                <a:solidFill>
                  <a:schemeClr val="tx1"/>
                </a:solidFill>
                <a:latin typeface="Comfortaa" panose="020B0604020202020204" charset="0"/>
              </a:rPr>
              <a:t>.</a:t>
            </a:r>
          </a:p>
          <a:p>
            <a:pPr marL="171450" indent="-171450">
              <a:lnSpc>
                <a:spcPct val="115000"/>
              </a:lnSpc>
              <a:spcAft>
                <a:spcPts val="600"/>
              </a:spcAft>
              <a:buClr>
                <a:srgbClr val="F58C8D"/>
              </a:buClr>
              <a:buSzPts val="2100"/>
              <a:buFont typeface="Arial" panose="020B0604020202020204" pitchFamily="34" charset="0"/>
              <a:buChar char="•"/>
            </a:pPr>
            <a:r>
              <a:rPr lang="el-GR" sz="1000" b="1" dirty="0">
                <a:solidFill>
                  <a:srgbClr val="FD8284"/>
                </a:solidFill>
                <a:latin typeface="Comfortaa" panose="020B0604020202020204" charset="0"/>
              </a:rPr>
              <a:t>Η ισοπέδωση πόρων </a:t>
            </a:r>
            <a:r>
              <a:rPr lang="el-GR" sz="1000" b="1" dirty="0">
                <a:solidFill>
                  <a:schemeClr val="tx1"/>
                </a:solidFill>
                <a:latin typeface="Comfortaa" panose="020B0604020202020204" charset="0"/>
              </a:rPr>
              <a:t>είναι σημαντική για τη μεγιστοποίηση των πόρων σε όλη τη διαδικασία διαχείρισης αλλαγών για τη συμμετοχή των μελών του προσωπικού με αυτισμό και οποιεσδήποτε άλλες ανάγκες πόρων, αξιοποιώντας τη μέγιστη αξία από τους πόρους που ήδη διαθέτετε.</a:t>
            </a:r>
          </a:p>
          <a:p>
            <a:pPr marL="171450" indent="-171450">
              <a:lnSpc>
                <a:spcPct val="115000"/>
              </a:lnSpc>
              <a:spcAft>
                <a:spcPts val="600"/>
              </a:spcAft>
              <a:buClr>
                <a:srgbClr val="F58C8D"/>
              </a:buClr>
              <a:buSzPts val="2100"/>
              <a:buFont typeface="Arial" panose="020B0604020202020204" pitchFamily="34" charset="0"/>
              <a:buChar char="•"/>
            </a:pPr>
            <a:r>
              <a:rPr lang="el-GR" sz="1000" b="1" dirty="0">
                <a:solidFill>
                  <a:srgbClr val="FD8284"/>
                </a:solidFill>
                <a:latin typeface="Comfortaa" panose="020B0604020202020204" charset="0"/>
              </a:rPr>
              <a:t>Η πρόβλεψη πόρων</a:t>
            </a:r>
            <a:r>
              <a:rPr lang="el-GR" sz="1000" b="1" dirty="0">
                <a:solidFill>
                  <a:schemeClr val="tx1"/>
                </a:solidFill>
                <a:latin typeface="Comfortaa" panose="020B0604020202020204" charset="0"/>
              </a:rPr>
              <a:t> σάς δίνει τη δυνατότητα να κάνετε προβλέψεις, να εντοπίζετε πιθανές συγκρούσεις και να ιεραρχείτε τους πόρους σε ένα χρονοδιάγραμμα.</a:t>
            </a:r>
            <a:endParaRPr lang="el" sz="1000" b="1" dirty="0">
              <a:solidFill>
                <a:schemeClr val="tx1"/>
              </a:solidFill>
              <a:latin typeface="Comfortaa" panose="020B0604020202020204" charset="0"/>
            </a:endParaRPr>
          </a:p>
        </p:txBody>
      </p:sp>
      <p:sp>
        <p:nvSpPr>
          <p:cNvPr id="7" name="Wolke 6"/>
          <p:cNvSpPr/>
          <p:nvPr/>
        </p:nvSpPr>
        <p:spPr>
          <a:xfrm>
            <a:off x="537882" y="2124635"/>
            <a:ext cx="2895600" cy="2268696"/>
          </a:xfrm>
          <a:prstGeom prst="cloud">
            <a:avLst/>
          </a:prstGeom>
          <a:ln>
            <a:solidFill>
              <a:srgbClr val="FD828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de-AT" dirty="0"/>
          </a:p>
        </p:txBody>
      </p:sp>
      <p:sp>
        <p:nvSpPr>
          <p:cNvPr id="8" name="Textfeld 7"/>
          <p:cNvSpPr txBox="1"/>
          <p:nvPr/>
        </p:nvSpPr>
        <p:spPr>
          <a:xfrm>
            <a:off x="1050546" y="2436120"/>
            <a:ext cx="2031637" cy="1477328"/>
          </a:xfrm>
          <a:prstGeom prst="rect">
            <a:avLst/>
          </a:prstGeom>
          <a:noFill/>
        </p:spPr>
        <p:txBody>
          <a:bodyPr wrap="square" rtlCol="0">
            <a:spAutoFit/>
          </a:bodyPr>
          <a:lstStyle/>
          <a:p>
            <a:r>
              <a:rPr lang="el-GR" sz="900" b="1" dirty="0">
                <a:solidFill>
                  <a:schemeClr val="tx1"/>
                </a:solidFill>
                <a:latin typeface="Comfortaa"/>
                <a:ea typeface="Comfortaa"/>
                <a:cs typeface="Comfortaa"/>
                <a:sym typeface="Comfortaa"/>
              </a:rPr>
              <a:t>Οι οργανισμοί χρησιμοποιούν τεχνικές διαχείρισης πόρων για να μεγιστοποιήσουν την αποδοτικότητα των πόρων. Οι διευθυντές φιλοξενίας χρησιμοποιούν συχνά λογισμικό για να δημιουργήσουν διαφάνεια και να λάβουν πιο έξυπνες αποφάσεις σχετικά με τους πόρους.</a:t>
            </a:r>
            <a:endParaRPr lang="de-AT" sz="105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23083105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6" name="Google Shape;216;p8"/>
          <p:cNvSpPr txBox="1"/>
          <p:nvPr/>
        </p:nvSpPr>
        <p:spPr>
          <a:xfrm>
            <a:off x="2500161" y="1615297"/>
            <a:ext cx="3720376" cy="2119363"/>
          </a:xfrm>
          <a:prstGeom prst="rect">
            <a:avLst/>
          </a:prstGeom>
          <a:noFill/>
          <a:ln>
            <a:noFill/>
          </a:ln>
        </p:spPr>
        <p:txBody>
          <a:bodyPr spcFirstLastPara="1" wrap="square" lIns="0" tIns="0" rIns="0" bIns="0" anchor="t" anchorCtr="0">
            <a:spAutoFit/>
          </a:bodyPr>
          <a:lstStyle/>
          <a:p>
            <a:pPr marL="0" marR="0" lvl="0" indent="0" algn="ctr" rtl="0">
              <a:lnSpc>
                <a:spcPct val="312522"/>
              </a:lnSpc>
              <a:spcBef>
                <a:spcPts val="0"/>
              </a:spcBef>
              <a:spcAft>
                <a:spcPts val="0"/>
              </a:spcAft>
              <a:buNone/>
            </a:pPr>
            <a:r>
              <a:rPr lang="el" sz="4400" b="0" i="0" u="none" strike="noStrike" cap="none" dirty="0">
                <a:solidFill>
                  <a:srgbClr val="323232"/>
                </a:solidFill>
                <a:latin typeface="Arial"/>
                <a:ea typeface="Arial"/>
                <a:cs typeface="Arial"/>
                <a:sym typeface="Arial"/>
              </a:rPr>
              <a:t>Ευχαριστ</a:t>
            </a:r>
            <a:r>
              <a:rPr lang="el-GR" sz="4400" b="0" i="0" u="none" strike="noStrike" cap="none" dirty="0" err="1">
                <a:solidFill>
                  <a:srgbClr val="323232"/>
                </a:solidFill>
                <a:latin typeface="Arial"/>
                <a:ea typeface="Arial"/>
                <a:cs typeface="Arial"/>
                <a:sym typeface="Arial"/>
              </a:rPr>
              <a:t>ο</a:t>
            </a:r>
            <a:r>
              <a:rPr lang="el-GR" sz="4400" dirty="0" err="1">
                <a:solidFill>
                  <a:srgbClr val="323232"/>
                </a:solidFill>
              </a:rPr>
              <a:t>ύμε</a:t>
            </a:r>
            <a:r>
              <a:rPr lang="el" sz="4400" b="0" i="0" u="none" strike="noStrike" cap="none" dirty="0">
                <a:solidFill>
                  <a:srgbClr val="323232"/>
                </a:solidFill>
                <a:latin typeface="Arial"/>
                <a:ea typeface="Arial"/>
                <a:cs typeface="Arial"/>
                <a:sym typeface="Arial"/>
              </a:rPr>
              <a:t>!</a:t>
            </a:r>
            <a:endParaRPr sz="4400" b="0" i="0" u="none" strike="noStrike" cap="none" dirty="0">
              <a:solidFill>
                <a:srgbClr val="323232"/>
              </a:solidFill>
              <a:latin typeface="Arial"/>
              <a:ea typeface="Arial"/>
              <a:cs typeface="Arial"/>
              <a:sym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
        <p:nvSpPr>
          <p:cNvPr id="6" name="Rectangle 5"/>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Tree>
    <p:extLst>
      <p:ext uri="{BB962C8B-B14F-4D97-AF65-F5344CB8AC3E}">
        <p14:creationId xmlns:p14="http://schemas.microsoft.com/office/powerpoint/2010/main" val="2393223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483224" y="445445"/>
            <a:ext cx="5283350" cy="3714180"/>
          </a:xfrm>
          <a:prstGeom prst="rect">
            <a:avLst/>
          </a:prstGeom>
        </p:spPr>
        <p:txBody>
          <a:bodyPr spcFirstLastPara="1" wrap="square" lIns="91425" tIns="91425" rIns="91425" bIns="91425" anchor="t" anchorCtr="0">
            <a:normAutofit fontScale="62500" lnSpcReduction="20000"/>
          </a:bodyPr>
          <a:lstStyle/>
          <a:p>
            <a:pPr marL="95250" lvl="0" indent="0" algn="just">
              <a:lnSpc>
                <a:spcPct val="150000"/>
              </a:lnSpc>
              <a:buNone/>
            </a:pPr>
            <a:r>
              <a:rPr lang="el" sz="2400" dirty="0">
                <a:latin typeface="Comfortaa" panose="020B0604020202020204" charset="0"/>
                <a:ea typeface="Calibri"/>
                <a:cs typeface="Calibri" panose="020F0502020204030204" pitchFamily="34" charset="0"/>
                <a:sym typeface="Calibri"/>
              </a:rPr>
              <a:t>Περιεχόμενο ενότητας</a:t>
            </a:r>
            <a:endParaRPr lang="el-GR" sz="2000" b="0" dirty="0">
              <a:latin typeface="Comfortaa" panose="020B0604020202020204" charset="0"/>
              <a:cs typeface="Calibri" panose="020F0502020204030204" pitchFamily="34" charset="0"/>
              <a:sym typeface="Calibri"/>
            </a:endParaRP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Διαχείριση Αλλαγών – Ένας ορισμός</a:t>
            </a: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Σχεδιασμός, διαχείριση και καθοδήγηση αλλαγών στις εργασιακές διαδικασίες, την υποδομή και το περιβάλλον με στόχο την ένταξη του προσωπικού με αυτισμό</a:t>
            </a: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Εφαρμογή και επίβλεψη σχετικών προσαρμογών</a:t>
            </a: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Ομαδική εργασία και συνεργασία σε μια διαδικασία διαχείρισης αλλαγών </a:t>
            </a:r>
            <a:r>
              <a:rPr lang="en-GB" sz="2000" b="0" dirty="0">
                <a:latin typeface="Comfortaa" panose="020B0604020202020204" charset="0"/>
                <a:cs typeface="Calibri" panose="020F0502020204030204" pitchFamily="34" charset="0"/>
                <a:sym typeface="Calibri"/>
              </a:rPr>
              <a:t>HOST</a:t>
            </a: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Μεταφορά γνώσεων σε συναδέλφους και υφισταμένους σε μια διαδικασία διαχείρισης αλλαγών που στοχεύει στη συμμετοχή ατόμων με αυτισμό</a:t>
            </a:r>
          </a:p>
          <a:p>
            <a:pPr lvl="0" indent="-457200" algn="just">
              <a:lnSpc>
                <a:spcPct val="150000"/>
              </a:lnSpc>
              <a:buFont typeface="Arial" panose="020B0604020202020204" pitchFamily="34" charset="0"/>
              <a:buChar char="•"/>
            </a:pPr>
            <a:r>
              <a:rPr lang="el-GR" sz="2000" b="0" dirty="0">
                <a:latin typeface="Comfortaa" panose="020B0604020202020204" charset="0"/>
                <a:cs typeface="Calibri" panose="020F0502020204030204" pitchFamily="34" charset="0"/>
                <a:sym typeface="Calibri"/>
              </a:rPr>
              <a:t>Διαχείριση πόρων για την προβλεπόμενη Διαχείριση Αλλαγών</a:t>
            </a:r>
            <a:endParaRPr lang="en-GB" sz="2000" b="0" dirty="0">
              <a:latin typeface="Comfortaa" panose="020B0604020202020204" charset="0"/>
              <a:cs typeface="Calibri" panose="020F0502020204030204" pitchFamily="34" charset="0"/>
              <a:sym typeface="Calibri"/>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88585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883526" y="739507"/>
            <a:ext cx="6826566" cy="4012626"/>
          </a:xfrm>
          <a:prstGeom prst="rect">
            <a:avLst/>
          </a:prstGeom>
        </p:spPr>
        <p:txBody>
          <a:bodyPr spcFirstLastPara="1" wrap="square" lIns="91425" tIns="91425" rIns="91425" bIns="91425" anchor="t" anchorCtr="0">
            <a:noAutofit/>
          </a:bodyPr>
          <a:lstStyle/>
          <a:p>
            <a:pPr marL="0" lvl="0" indent="0">
              <a:buNone/>
            </a:pPr>
            <a:r>
              <a:rPr lang="el" sz="1200" dirty="0"/>
              <a:t>Η διαχείριση αλλαγής είναι μια συστηματική προσέγγιση αντιμετώπισης της μετάβασης ή του μετασχηματισμού των στόχων, των διαδικασιών ή των τεχνολογιών ενός οργανισμού .</a:t>
            </a:r>
          </a:p>
          <a:p>
            <a:pPr marL="0" lvl="0" indent="0">
              <a:buNone/>
            </a:pPr>
            <a:r>
              <a:rPr lang="el" sz="1200" dirty="0"/>
              <a:t>Σκοπός: να εφαρμόσει στρατηγικές για την πραγματοποίηση της αλλαγής, τον έλεγχο της αλλαγής, να βοηθήσει τους ανθρώπους να προσαρμοστούν στην αλλαγή .</a:t>
            </a:r>
          </a:p>
          <a:p>
            <a:pPr marL="0" lvl="0" indent="0">
              <a:buNone/>
            </a:pPr>
            <a:endParaRPr lang="en-US" sz="1200" dirty="0"/>
          </a:p>
          <a:p>
            <a:pPr marL="0" lvl="0" indent="0">
              <a:buNone/>
            </a:pPr>
            <a:r>
              <a:rPr lang="el-GR" sz="1600" dirty="0">
                <a:solidFill>
                  <a:srgbClr val="FD8284"/>
                </a:solidFill>
              </a:rPr>
              <a:t>Ατομική </a:t>
            </a:r>
            <a:r>
              <a:rPr lang="en-GB" sz="1600" dirty="0">
                <a:solidFill>
                  <a:srgbClr val="FD8284"/>
                </a:solidFill>
              </a:rPr>
              <a:t>vs. </a:t>
            </a:r>
            <a:r>
              <a:rPr lang="el-GR" sz="1600" dirty="0">
                <a:solidFill>
                  <a:srgbClr val="FD8284"/>
                </a:solidFill>
              </a:rPr>
              <a:t>Εταιρική Διαχείριση Αλλαγών</a:t>
            </a:r>
          </a:p>
          <a:p>
            <a:pPr algn="l"/>
            <a:endParaRPr lang="el-GR" sz="1050" b="0" i="0" u="none" strike="noStrike" dirty="0">
              <a:solidFill>
                <a:srgbClr val="000000"/>
              </a:solidFill>
              <a:effectLst/>
            </a:endParaRPr>
          </a:p>
          <a:p>
            <a:pPr marL="171450" indent="-171450"/>
            <a:r>
              <a:rPr lang="el-GR" sz="1200" dirty="0">
                <a:solidFill>
                  <a:srgbClr val="FD8284"/>
                </a:solidFill>
              </a:rPr>
              <a:t>Η ατομική διαχείριση αλλαγής </a:t>
            </a:r>
            <a:r>
              <a:rPr lang="el-GR" sz="1200" dirty="0">
                <a:solidFill>
                  <a:schemeClr val="tx1"/>
                </a:solidFill>
              </a:rPr>
              <a:t>δίνει έμφαση στην παροχή υποστήριξης και εκπαίδευσης στους εργαζομένους σε όλη τη διαδικασία με στόχο να τους βοηθήσει να προσαρμοστούν και να μειώσουν την αντίστασή τους στην αλλαγή. Αυτό θα βοηθήσει στη δημιουργία των βασικών απαιτούμενων για την υλοποίηση μεγάλων αλλαγών.</a:t>
            </a:r>
          </a:p>
          <a:p>
            <a:pPr marL="171450" indent="-171450"/>
            <a:r>
              <a:rPr lang="el" sz="1200" dirty="0">
                <a:solidFill>
                  <a:srgbClr val="FD8284"/>
                </a:solidFill>
              </a:rPr>
              <a:t>Η διαχείριση της εταίρικης αλλαγής </a:t>
            </a:r>
            <a:r>
              <a:rPr lang="el" sz="1200" dirty="0">
                <a:solidFill>
                  <a:schemeClr val="tx1"/>
                </a:solidFill>
              </a:rPr>
              <a:t>της </a:t>
            </a:r>
            <a:r>
              <a:rPr lang="el-GR" sz="1200" dirty="0">
                <a:solidFill>
                  <a:schemeClr val="tx1"/>
                </a:solidFill>
              </a:rPr>
              <a:t>αναφέρεται στον μετασχηματισμό ως σταθερό στοιχείο στον επιχειρηματικό κόσμο. Θα πρέπει να βοηθά τους οργανισμούς να είναι έτοιμοι να διαχειριστούν την αλλαγή σε οποιοδήποτε δεδομένο σημείο.</a:t>
            </a:r>
            <a:endParaRPr lang="el" sz="1200" dirty="0">
              <a:solidFill>
                <a:schemeClr val="tx1"/>
              </a:solidFill>
            </a:endParaRPr>
          </a:p>
          <a:p>
            <a:pPr marL="171450" indent="-171450"/>
            <a:endParaRPr lang="el" sz="1200" dirty="0"/>
          </a:p>
          <a:p>
            <a:pPr marL="0" lvl="0" indent="0">
              <a:buNone/>
            </a:pPr>
            <a:endParaRPr sz="1200" dirty="0"/>
          </a:p>
        </p:txBody>
      </p:sp>
      <p:sp>
        <p:nvSpPr>
          <p:cNvPr id="308" name="Google Shape;308;p37"/>
          <p:cNvSpPr txBox="1">
            <a:spLocks noGrp="1"/>
          </p:cNvSpPr>
          <p:nvPr>
            <p:ph type="title"/>
          </p:nvPr>
        </p:nvSpPr>
        <p:spPr>
          <a:xfrm>
            <a:off x="883526" y="355348"/>
            <a:ext cx="6905150" cy="6945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l" sz="1800" dirty="0"/>
              <a:t>Διαχείριση Αλλαγών – Ένας ορισμός</a:t>
            </a:r>
            <a:endParaRPr sz="1800" dirty="0"/>
          </a:p>
        </p:txBody>
      </p:sp>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2" name="Pfeil nach rechts 1"/>
          <p:cNvSpPr/>
          <p:nvPr/>
        </p:nvSpPr>
        <p:spPr>
          <a:xfrm>
            <a:off x="526870" y="1953617"/>
            <a:ext cx="385482" cy="161365"/>
          </a:xfrm>
          <a:prstGeom prst="rightArrow">
            <a:avLst/>
          </a:prstGeom>
          <a:solidFill>
            <a:srgbClr val="FD8284"/>
          </a:solidFill>
          <a:ln>
            <a:solidFill>
              <a:srgbClr val="FD82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324250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353498" y="537029"/>
            <a:ext cx="5237825" cy="3975619"/>
          </a:xfrm>
          <a:prstGeom prst="rect">
            <a:avLst/>
          </a:prstGeom>
        </p:spPr>
        <p:txBody>
          <a:bodyPr spcFirstLastPara="1" wrap="square" lIns="91425" tIns="91425" rIns="91425" bIns="91425" anchor="t" anchorCtr="0">
            <a:noAutofit/>
          </a:bodyPr>
          <a:lstStyle/>
          <a:p>
            <a:pPr marL="0" lvl="0" indent="0">
              <a:buNone/>
            </a:pPr>
            <a:r>
              <a:rPr lang="el" sz="1400" dirty="0"/>
              <a:t>Ένα παραδοσιακό μοντέλο διαχείρισης εταιρικής αλλαγής έχει </a:t>
            </a:r>
            <a:r>
              <a:rPr lang="el" sz="1400" dirty="0">
                <a:solidFill>
                  <a:srgbClr val="FD8284"/>
                </a:solidFill>
              </a:rPr>
              <a:t>τρία κύρια στοιχεία :</a:t>
            </a:r>
          </a:p>
          <a:p>
            <a:pPr marL="171450" indent="-171450"/>
            <a:r>
              <a:rPr lang="el-GR" sz="1400" dirty="0"/>
              <a:t>Τη δημιουργία ενός τυπικού συνόλου διαδικασιών και εργαλείων για τη διαχείριση της αλλαγής.</a:t>
            </a:r>
          </a:p>
          <a:p>
            <a:pPr marL="171450" indent="-171450"/>
            <a:r>
              <a:rPr lang="el-GR" sz="1400" dirty="0"/>
              <a:t>Την εξασφάλιση ηγετικής ικανότητας σε όλα τα επίπεδα του οργανισμού.</a:t>
            </a:r>
          </a:p>
          <a:p>
            <a:pPr marL="171450" indent="-171450"/>
            <a:r>
              <a:rPr lang="el-GR" sz="1400" dirty="0"/>
              <a:t>Τη δημιουργία στρατηγικών που επιτρέπουν στον οργανισμό να προσαρμοστεί στις αλλαγές της αγοράς.</a:t>
            </a:r>
          </a:p>
          <a:p>
            <a:pPr marL="0" lvl="0" indent="0">
              <a:buNone/>
            </a:pPr>
            <a:r>
              <a:rPr lang="el" sz="1600" dirty="0">
                <a:solidFill>
                  <a:srgbClr val="FD8284"/>
                </a:solidFill>
              </a:rPr>
              <a:t>Δημοφιλή μοντέλα διαχείρισης αλλαγής</a:t>
            </a:r>
            <a:endParaRPr lang="en-US" sz="1600" dirty="0"/>
          </a:p>
          <a:p>
            <a:pPr marL="0" indent="0">
              <a:buNone/>
            </a:pPr>
            <a:r>
              <a:rPr lang="el" sz="1400" dirty="0"/>
              <a:t>Τα μοντέλα βέλτιστης πρακτικής μπορούν να παρέχουν κατευθυντήριες αρχές και να βοηθήσουν τους </a:t>
            </a:r>
            <a:r>
              <a:rPr lang="el-GR" sz="1400" dirty="0"/>
              <a:t>διευθυντές</a:t>
            </a:r>
            <a:r>
              <a:rPr lang="el" sz="1400" dirty="0"/>
              <a:t> φιλοξενίας να ευθυγραμμίσουν το εύρος των προτεινόμενων αλλαγών με τα διαθέσιμα ψηφιακά και μη ψηφιακά εργαλεία.</a:t>
            </a:r>
          </a:p>
          <a:p>
            <a:pPr marL="0" indent="0">
              <a:buNone/>
            </a:pPr>
            <a:endParaRPr lang="el" sz="1400" dirty="0"/>
          </a:p>
          <a:p>
            <a:pPr marL="0" indent="0">
              <a:buNone/>
            </a:pPr>
            <a:endParaRPr lang="el" sz="1400" dirty="0"/>
          </a:p>
          <a:p>
            <a:pPr marL="0" lvl="0" indent="0">
              <a:buNone/>
            </a:pPr>
            <a:endParaRPr lang="en-US" sz="1400" dirty="0"/>
          </a:p>
          <a:p>
            <a:pPr marL="342900" lvl="0" indent="-342900">
              <a:buFont typeface="Arial" panose="020B0604020202020204" pitchFamily="34" charset="0"/>
              <a:buChar char="•"/>
            </a:pPr>
            <a:endParaRPr lang="en-US" sz="1400" dirty="0"/>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655257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357718" y="-98612"/>
            <a:ext cx="5056095" cy="4572000"/>
          </a:xfrm>
        </p:spPr>
        <p:txBody>
          <a:bodyPr>
            <a:normAutofit/>
          </a:bodyPr>
          <a:lstStyle/>
          <a:p>
            <a:pPr marL="95250" indent="0">
              <a:buNone/>
            </a:pPr>
            <a:endParaRPr lang="en-US" sz="1050" dirty="0">
              <a:solidFill>
                <a:srgbClr val="FD8284"/>
              </a:solidFill>
            </a:endParaRPr>
          </a:p>
          <a:p>
            <a:pPr marL="95250" indent="0">
              <a:buNone/>
            </a:pPr>
            <a:endParaRPr lang="en-US" sz="1050" dirty="0">
              <a:solidFill>
                <a:srgbClr val="FD8284"/>
              </a:solidFill>
            </a:endParaRPr>
          </a:p>
          <a:p>
            <a:pPr marL="95250" indent="0">
              <a:buNone/>
            </a:pPr>
            <a:endParaRPr lang="el" sz="1050" dirty="0">
              <a:solidFill>
                <a:srgbClr val="FD8284"/>
              </a:solidFill>
            </a:endParaRPr>
          </a:p>
          <a:p>
            <a:pPr marL="95250" indent="0">
              <a:buNone/>
            </a:pPr>
            <a:endParaRPr lang="el" sz="1050" dirty="0">
              <a:solidFill>
                <a:srgbClr val="FD8284"/>
              </a:solidFill>
            </a:endParaRPr>
          </a:p>
          <a:p>
            <a:pPr marL="95250" indent="0">
              <a:buNone/>
            </a:pPr>
            <a:r>
              <a:rPr lang="el" sz="1200" dirty="0">
                <a:solidFill>
                  <a:srgbClr val="FD8284"/>
                </a:solidFill>
              </a:rPr>
              <a:t>Μοντέλο Διαχείρισης Αλλαγών</a:t>
            </a:r>
            <a:endParaRPr lang="en-US" sz="1200" dirty="0">
              <a:solidFill>
                <a:srgbClr val="FD8284"/>
              </a:solidFill>
            </a:endParaRPr>
          </a:p>
          <a:p>
            <a:pPr marL="95250" indent="0">
              <a:buNone/>
            </a:pPr>
            <a:r>
              <a:rPr lang="el" sz="1050" dirty="0"/>
              <a:t>είναι μια διαδικασία τριών βημάτων για τη διαχείριση της αλλαγής σε οργανισμούς με τα ακόλουθα βήματα :</a:t>
            </a:r>
          </a:p>
          <a:p>
            <a:pPr marL="95250" indent="0">
              <a:buNone/>
            </a:pPr>
            <a:endParaRPr lang="en-US" sz="1050" dirty="0"/>
          </a:p>
          <a:p>
            <a:pPr marL="285750" indent="-285750"/>
            <a:r>
              <a:rPr lang="el" sz="1050" dirty="0">
                <a:solidFill>
                  <a:srgbClr val="FD8284"/>
                </a:solidFill>
              </a:rPr>
              <a:t>Ξεπάγωμα</a:t>
            </a:r>
            <a:r>
              <a:rPr lang="el" sz="1050" dirty="0"/>
              <a:t> – Το στάδιο προετοιμασίας όπου οι εργοδότες αναλύουν πώς λειτουργεί η τρέχουσα κατάσταση και τι πρέπει να αλλάξει, γιατί είναι απαραίτητη η αλλαγή</a:t>
            </a:r>
            <a:endParaRPr lang="en-US" sz="1050" dirty="0"/>
          </a:p>
          <a:p>
            <a:pPr marL="285750" indent="-285750"/>
            <a:r>
              <a:rPr lang="el" sz="1050" dirty="0">
                <a:solidFill>
                  <a:srgbClr val="FD8284"/>
                </a:solidFill>
              </a:rPr>
              <a:t>Αλλαγή </a:t>
            </a:r>
            <a:r>
              <a:rPr lang="el" sz="1050" dirty="0"/>
              <a:t>– Το στάδιο υλοποίησης, η εφαρμογή των επιθυμητών αλλαγών όπως νέες διαδικασίες ή τεχνολογίες και η επικοινωνία με τους εργαζόμενους</a:t>
            </a:r>
            <a:endParaRPr lang="en-US" sz="1050" dirty="0"/>
          </a:p>
          <a:p>
            <a:pPr marL="285750" indent="-285750"/>
            <a:r>
              <a:rPr lang="el" sz="1050" dirty="0">
                <a:solidFill>
                  <a:srgbClr val="FD8284"/>
                </a:solidFill>
              </a:rPr>
              <a:t>Επανακατάψυξη </a:t>
            </a:r>
            <a:r>
              <a:rPr lang="el" sz="1050" dirty="0"/>
              <a:t>– Το προχωρημένο στάδιο που περιλαμβάνει</a:t>
            </a:r>
            <a:r>
              <a:rPr lang="el" sz="1050" dirty="0">
                <a:solidFill>
                  <a:schemeClr val="tx1"/>
                </a:solidFill>
              </a:rPr>
              <a:t> εμπεδώνοντας τις αλλαγές, διασφαλίζοντας ότι θα γίνουν αποδεκτές και θα γίνουν ο νέος κανόνας. Αυτό περιλαμβάνει την αξιολόγηση της αποτελεσματικότητας των αλλαγών, την ενίσχυση της επιθυμητής συμπεριφοράς και την παροχή υποστήριξης και αναγνώρισης</a:t>
            </a:r>
            <a:endParaRPr lang="en-US" sz="1050" dirty="0"/>
          </a:p>
          <a:p>
            <a:endParaRPr lang="en-US" sz="1050" dirty="0">
              <a:solidFill>
                <a:srgbClr val="FD8284"/>
              </a:solidFill>
            </a:endParaRPr>
          </a:p>
          <a:p>
            <a:endParaRPr lang="de-AT" sz="1100" dirty="0"/>
          </a:p>
        </p:txBody>
      </p:sp>
      <p:sp>
        <p:nvSpPr>
          <p:cNvPr id="3" name="Pfeil nach rechts 2"/>
          <p:cNvSpPr/>
          <p:nvPr/>
        </p:nvSpPr>
        <p:spPr>
          <a:xfrm>
            <a:off x="2053608" y="750448"/>
            <a:ext cx="385483" cy="134471"/>
          </a:xfrm>
          <a:prstGeom prst="rightArrow">
            <a:avLst/>
          </a:prstGeom>
          <a:solidFill>
            <a:srgbClr val="FD8284"/>
          </a:solidFill>
          <a:ln>
            <a:solidFill>
              <a:srgbClr val="FD82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
        <p:nvSpPr>
          <p:cNvPr id="5" name="Rectangle 4">
            <a:extLst>
              <a:ext uri="{FF2B5EF4-FFF2-40B4-BE49-F238E27FC236}">
                <a16:creationId xmlns:a16="http://schemas.microsoft.com/office/drawing/2014/main" id="{0A54D789-B391-F420-29E8-DFB7F6FA7752}"/>
              </a:ext>
            </a:extLst>
          </p:cNvPr>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Tree>
    <p:extLst>
      <p:ext uri="{BB962C8B-B14F-4D97-AF65-F5344CB8AC3E}">
        <p14:creationId xmlns:p14="http://schemas.microsoft.com/office/powerpoint/2010/main" val="3040110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body" idx="1"/>
          </p:nvPr>
        </p:nvSpPr>
        <p:spPr>
          <a:xfrm>
            <a:off x="2347545" y="324192"/>
            <a:ext cx="5294567" cy="3658724"/>
          </a:xfrm>
          <a:prstGeom prst="rect">
            <a:avLst/>
          </a:prstGeom>
        </p:spPr>
        <p:txBody>
          <a:bodyPr spcFirstLastPara="1" wrap="square" lIns="91425" tIns="91425" rIns="91425" bIns="91425" anchor="t" anchorCtr="0">
            <a:noAutofit/>
          </a:bodyPr>
          <a:lstStyle/>
          <a:p>
            <a:pPr marL="0" indent="0">
              <a:buNone/>
            </a:pPr>
            <a:r>
              <a:rPr lang="el" sz="1400" dirty="0">
                <a:solidFill>
                  <a:srgbClr val="FD8284"/>
                </a:solidFill>
              </a:rPr>
              <a:t>Δημοφιλή μοντέλα διαχείρισης αλλαγής</a:t>
            </a:r>
          </a:p>
          <a:p>
            <a:pPr marL="95250" indent="0" algn="l">
              <a:buNone/>
            </a:pPr>
            <a:endParaRPr lang="en-US" sz="1400" dirty="0">
              <a:solidFill>
                <a:srgbClr val="FD8284"/>
              </a:solidFill>
            </a:endParaRPr>
          </a:p>
          <a:p>
            <a:pPr marL="95250" indent="0" algn="l">
              <a:buNone/>
            </a:pPr>
            <a:r>
              <a:rPr lang="el-GR" sz="1050" i="0" u="none" strike="noStrike" dirty="0">
                <a:solidFill>
                  <a:srgbClr val="000000"/>
                </a:solidFill>
                <a:effectLst/>
              </a:rPr>
              <a:t>Το </a:t>
            </a:r>
            <a:r>
              <a:rPr lang="el-GR" sz="1050" i="0" u="none" strike="noStrike" dirty="0">
                <a:solidFill>
                  <a:srgbClr val="FD8284"/>
                </a:solidFill>
                <a:effectLst/>
              </a:rPr>
              <a:t>μοντέλο </a:t>
            </a:r>
            <a:r>
              <a:rPr lang="en-GB" sz="1050" i="0" u="none" strike="noStrike" dirty="0">
                <a:solidFill>
                  <a:srgbClr val="FD8284"/>
                </a:solidFill>
                <a:effectLst/>
              </a:rPr>
              <a:t>ADKAR </a:t>
            </a:r>
            <a:r>
              <a:rPr lang="el-GR" sz="1050" i="0" u="none" strike="noStrike" dirty="0">
                <a:solidFill>
                  <a:srgbClr val="000000"/>
                </a:solidFill>
                <a:effectLst/>
              </a:rPr>
              <a:t>από τον </a:t>
            </a:r>
            <a:r>
              <a:rPr lang="en-GB" sz="1050" i="0" u="none" strike="noStrike" dirty="0">
                <a:solidFill>
                  <a:srgbClr val="000000"/>
                </a:solidFill>
                <a:effectLst/>
              </a:rPr>
              <a:t>Jeff Hiatt </a:t>
            </a:r>
            <a:r>
              <a:rPr lang="el-GR" sz="1050" i="0" u="none" strike="noStrike" dirty="0">
                <a:solidFill>
                  <a:srgbClr val="000000"/>
                </a:solidFill>
                <a:effectLst/>
              </a:rPr>
              <a:t>στοχεύει στη συμμετοχή των εργαζομένων σε όλη τη διαδικασία αλλαγής. Χωρίζεται στα ακόλουθα πέντε στάδια:</a:t>
            </a:r>
          </a:p>
          <a:p>
            <a:pPr algn="l">
              <a:buFont typeface="Arial" panose="020B0604020202020204" pitchFamily="34" charset="0"/>
              <a:buChar char="•"/>
            </a:pPr>
            <a:r>
              <a:rPr lang="el-GR" sz="1000" i="0" u="none" strike="noStrike" dirty="0">
                <a:solidFill>
                  <a:srgbClr val="000000"/>
                </a:solidFill>
                <a:effectLst/>
              </a:rPr>
              <a:t>Επίγνωση: Ευαισθητοποίηση των εργαζομένων για την ανάγκη αλλαγής.</a:t>
            </a:r>
          </a:p>
          <a:p>
            <a:pPr algn="l">
              <a:buFont typeface="Arial" panose="020B0604020202020204" pitchFamily="34" charset="0"/>
              <a:buChar char="•"/>
            </a:pPr>
            <a:r>
              <a:rPr lang="el-GR" sz="1000" i="0" u="none" strike="noStrike" dirty="0">
                <a:solidFill>
                  <a:srgbClr val="000000"/>
                </a:solidFill>
                <a:effectLst/>
              </a:rPr>
              <a:t>Επιθυμία: Προθυμία να συμμετάσχουν και να υποστηρίξουν την αλλαγή.</a:t>
            </a:r>
          </a:p>
          <a:p>
            <a:pPr algn="l">
              <a:buFont typeface="Arial" panose="020B0604020202020204" pitchFamily="34" charset="0"/>
              <a:buChar char="•"/>
            </a:pPr>
            <a:r>
              <a:rPr lang="el-GR" sz="1000" i="0" u="none" strike="noStrike" dirty="0">
                <a:solidFill>
                  <a:srgbClr val="000000"/>
                </a:solidFill>
                <a:effectLst/>
              </a:rPr>
              <a:t>Γνώσεις: Εξοπλισμός του προσωπικού με τις απαραίτητες γνώσεις.</a:t>
            </a:r>
          </a:p>
          <a:p>
            <a:pPr algn="l">
              <a:buFont typeface="Arial" panose="020B0604020202020204" pitchFamily="34" charset="0"/>
              <a:buChar char="•"/>
            </a:pPr>
            <a:r>
              <a:rPr lang="el-GR" sz="1000" i="0" u="none" strike="noStrike" dirty="0">
                <a:solidFill>
                  <a:srgbClr val="000000"/>
                </a:solidFill>
                <a:effectLst/>
              </a:rPr>
              <a:t>Ικανότητα: Το προσωπικό εξασκεί τις νέες δεξιότητες που απαιτούνται για την αλλαγή.</a:t>
            </a:r>
          </a:p>
          <a:p>
            <a:pPr algn="l">
              <a:buFont typeface="Arial" panose="020B0604020202020204" pitchFamily="34" charset="0"/>
              <a:buChar char="•"/>
            </a:pPr>
            <a:r>
              <a:rPr lang="el-GR" sz="1000" i="0" u="none" strike="noStrike" dirty="0">
                <a:solidFill>
                  <a:srgbClr val="000000"/>
                </a:solidFill>
                <a:effectLst/>
              </a:rPr>
              <a:t>Ενίσχυση: Παρουσίαση των αρχικών επιτυχιών για την εδραίωση της δέσμευσης των εργαζομένων.</a:t>
            </a:r>
          </a:p>
          <a:p>
            <a:pPr marL="0" lvl="0" indent="0">
              <a:buNone/>
            </a:pPr>
            <a:endParaRPr lang="en-US" sz="1600" dirty="0">
              <a:solidFill>
                <a:schemeClr val="tx1"/>
              </a:solidFill>
            </a:endParaRPr>
          </a:p>
          <a:p>
            <a:pPr marL="0" lvl="0" indent="0">
              <a:spcAft>
                <a:spcPts val="300"/>
              </a:spcAft>
              <a:buNone/>
            </a:pPr>
            <a:r>
              <a:rPr lang="el" sz="1000" dirty="0">
                <a:solidFill>
                  <a:srgbClr val="000000"/>
                </a:solidFill>
              </a:rPr>
              <a:t>Σας προτείνουμε να παρακολουθήσετε το βίντεο για το μοντέλο ADKAR:</a:t>
            </a:r>
            <a:endParaRPr lang="en-US" sz="1000" dirty="0">
              <a:solidFill>
                <a:srgbClr val="000000"/>
              </a:solidFill>
              <a:hlinkClick r:id="rId3">
                <a:extLst>
                  <a:ext uri="{A12FA001-AC4F-418D-AE19-62706E023703}">
                    <ahyp:hlinkClr xmlns:ahyp="http://schemas.microsoft.com/office/drawing/2018/hyperlinkcolor" val="tx"/>
                  </a:ext>
                </a:extLst>
              </a:hlinkClick>
            </a:endParaRPr>
          </a:p>
          <a:p>
            <a:pPr marL="0" lvl="0" indent="0">
              <a:spcAft>
                <a:spcPts val="300"/>
              </a:spcAft>
              <a:buNone/>
            </a:pPr>
            <a:r>
              <a:rPr lang="el" sz="1000" dirty="0">
                <a:solidFill>
                  <a:srgbClr val="000000"/>
                </a:solidFill>
                <a:hlinkClick r:id="rId3">
                  <a:extLst>
                    <a:ext uri="{A12FA001-AC4F-418D-AE19-62706E023703}">
                      <ahyp:hlinkClr xmlns:ahyp="http://schemas.microsoft.com/office/drawing/2018/hyperlinkcolor" val="tx"/>
                    </a:ext>
                  </a:extLst>
                </a:hlinkClick>
              </a:rPr>
              <a:t>https ://www.youtube.com/watch?v=9hci51w8xhkV </a:t>
            </a:r>
            <a:r>
              <a:rPr lang="el" sz="1000" dirty="0">
                <a:solidFill>
                  <a:srgbClr val="000000"/>
                </a:solidFill>
              </a:rPr>
              <a:t>και σημειώστε τα πιο σημαντικά ορόσημα και επιλογές υλοποίησης στη διαδικασία διαχείρισης αλλαγών.</a:t>
            </a:r>
          </a:p>
          <a:p>
            <a:pPr marL="0" lvl="0" indent="0">
              <a:buNone/>
            </a:pPr>
            <a:endParaRPr lang="en-US" sz="1400" dirty="0">
              <a:solidFill>
                <a:schemeClr val="tx1"/>
              </a:solidFill>
            </a:endParaRPr>
          </a:p>
          <a:p>
            <a:pPr marL="342900" lvl="0" indent="-342900">
              <a:buFont typeface="Arial" panose="020B0604020202020204" pitchFamily="34" charset="0"/>
              <a:buChar char="•"/>
            </a:pPr>
            <a:endParaRPr lang="en-US" sz="2400" dirty="0">
              <a:solidFill>
                <a:srgbClr val="FD8284"/>
              </a:solidFill>
            </a:endParaRPr>
          </a:p>
        </p:txBody>
      </p:sp>
      <p:sp>
        <p:nvSpPr>
          <p:cNvPr id="4" name="Rectangle 3"/>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pic>
        <p:nvPicPr>
          <p:cNvPr id="10" name="Grafik 9"/>
          <p:cNvPicPr>
            <a:picLocks noChangeAspect="1"/>
          </p:cNvPicPr>
          <p:nvPr/>
        </p:nvPicPr>
        <p:blipFill>
          <a:blip r:embed="rId4"/>
          <a:stretch>
            <a:fillRect/>
          </a:stretch>
        </p:blipFill>
        <p:spPr>
          <a:xfrm>
            <a:off x="1501888" y="3230455"/>
            <a:ext cx="445047" cy="475529"/>
          </a:xfrm>
          <a:prstGeom prst="rect">
            <a:avLst/>
          </a:prstGeom>
        </p:spPr>
      </p:pic>
      <p:sp>
        <p:nvSpPr>
          <p:cNvPr id="11" name="Pfeil nach rechts 10"/>
          <p:cNvSpPr/>
          <p:nvPr/>
        </p:nvSpPr>
        <p:spPr>
          <a:xfrm>
            <a:off x="1849691" y="888861"/>
            <a:ext cx="497854" cy="206188"/>
          </a:xfrm>
          <a:prstGeom prst="rightArrow">
            <a:avLst/>
          </a:prstGeom>
          <a:solidFill>
            <a:srgbClr val="FD8284"/>
          </a:solidFill>
          <a:ln>
            <a:solidFill>
              <a:srgbClr val="FD82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1531674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7"/>
          <p:cNvSpPr txBox="1">
            <a:spLocks noGrp="1"/>
          </p:cNvSpPr>
          <p:nvPr>
            <p:ph type="body" idx="1"/>
          </p:nvPr>
        </p:nvSpPr>
        <p:spPr>
          <a:xfrm>
            <a:off x="1402663" y="552223"/>
            <a:ext cx="6889691" cy="3981046"/>
          </a:xfrm>
          <a:prstGeom prst="rect">
            <a:avLst/>
          </a:prstGeom>
        </p:spPr>
        <p:txBody>
          <a:bodyPr spcFirstLastPara="1" wrap="square" lIns="91425" tIns="91425" rIns="91425" bIns="91425" anchor="t" anchorCtr="0">
            <a:normAutofit/>
          </a:bodyPr>
          <a:lstStyle/>
          <a:p>
            <a:pPr marL="0" lvl="0" indent="0">
              <a:spcAft>
                <a:spcPts val="300"/>
              </a:spcAft>
              <a:buNone/>
            </a:pPr>
            <a:r>
              <a:rPr lang="el" dirty="0">
                <a:solidFill>
                  <a:srgbClr val="FD8284"/>
                </a:solidFill>
              </a:rPr>
              <a:t>Άλλα δημοφιλή μοντέλα Διαχείρισης Αλλαγών</a:t>
            </a:r>
          </a:p>
          <a:p>
            <a:pPr marL="0" lvl="0" indent="0">
              <a:spcAft>
                <a:spcPts val="300"/>
              </a:spcAft>
              <a:buNone/>
            </a:pPr>
            <a:endParaRPr lang="en-US" dirty="0"/>
          </a:p>
          <a:p>
            <a:pPr marL="0" lvl="0" indent="0">
              <a:spcAft>
                <a:spcPts val="300"/>
              </a:spcAft>
              <a:buNone/>
            </a:pPr>
            <a:r>
              <a:rPr lang="el" dirty="0"/>
              <a:t>Βρείτε περισσότερες πληροφορίες εδώ για το</a:t>
            </a:r>
          </a:p>
          <a:p>
            <a:pPr marL="0" lvl="0" indent="0">
              <a:spcAft>
                <a:spcPts val="300"/>
              </a:spcAft>
              <a:buNone/>
            </a:pPr>
            <a:r>
              <a:rPr lang="el" dirty="0">
                <a:solidFill>
                  <a:schemeClr val="tx1"/>
                </a:solidFill>
              </a:rPr>
              <a:t>Το πενταφασικό μοντέλο Krüger</a:t>
            </a:r>
            <a:r>
              <a:rPr lang="el" sz="2000" dirty="0">
                <a:solidFill>
                  <a:schemeClr val="tx1"/>
                </a:solidFill>
              </a:rPr>
              <a:t> </a:t>
            </a:r>
            <a:br>
              <a:rPr lang="en-US" sz="2000" dirty="0">
                <a:solidFill>
                  <a:schemeClr val="tx1"/>
                </a:solidFill>
              </a:rPr>
            </a:br>
            <a:r>
              <a:rPr lang="el" sz="1500" dirty="0">
                <a:solidFill>
                  <a:schemeClr val="tx1"/>
                </a:solidFill>
              </a:rPr>
              <a:t>Διαθέσιμο στη διεύθυνση: </a:t>
            </a:r>
            <a:r>
              <a:rPr lang="el" sz="1500" dirty="0">
                <a:solidFill>
                  <a:schemeClr val="tx1"/>
                </a:solidFill>
                <a:hlinkClick r:id="rId3"/>
              </a:rPr>
              <a:t>https ://www.qmbase.com/en/introduction-to-the-concepts-of-change-management /#Section-6</a:t>
            </a:r>
            <a:endParaRPr lang="en-US" sz="1500" dirty="0">
              <a:solidFill>
                <a:schemeClr val="tx1"/>
              </a:solidFill>
            </a:endParaRPr>
          </a:p>
          <a:p>
            <a:pPr marL="0" lvl="0" indent="0">
              <a:spcAft>
                <a:spcPts val="300"/>
              </a:spcAft>
              <a:buNone/>
            </a:pPr>
            <a:endParaRPr lang="en-US" sz="1500" dirty="0">
              <a:solidFill>
                <a:schemeClr val="tx1"/>
              </a:solidFill>
            </a:endParaRPr>
          </a:p>
          <a:p>
            <a:pPr marL="0" lvl="0" indent="0">
              <a:spcAft>
                <a:spcPts val="300"/>
              </a:spcAft>
              <a:buNone/>
            </a:pPr>
            <a:r>
              <a:rPr lang="el" dirty="0">
                <a:solidFill>
                  <a:schemeClr val="tx1"/>
                </a:solidFill>
              </a:rPr>
              <a:t>Η διαδικασία 8 βημάτων Kotter για την ηγετική αλλαγή</a:t>
            </a:r>
            <a:r>
              <a:rPr lang="el" sz="2000" dirty="0">
                <a:solidFill>
                  <a:schemeClr val="tx1"/>
                </a:solidFill>
              </a:rPr>
              <a:t> </a:t>
            </a:r>
            <a:br>
              <a:rPr lang="en-US" sz="2000" dirty="0">
                <a:solidFill>
                  <a:schemeClr val="tx1"/>
                </a:solidFill>
              </a:rPr>
            </a:br>
            <a:r>
              <a:rPr lang="el" sz="1500" dirty="0">
                <a:solidFill>
                  <a:schemeClr val="tx1"/>
                </a:solidFill>
              </a:rPr>
              <a:t>Διαθέσιμο στη διεύθυνση: </a:t>
            </a:r>
            <a:r>
              <a:rPr lang="el" sz="1500" dirty="0">
                <a:solidFill>
                  <a:schemeClr val="tx1"/>
                </a:solidFill>
                <a:hlinkClick r:id="rId4"/>
              </a:rPr>
              <a:t>https ://www.qmbase.com/en/introduction-to-the-concepts-of-change-management /#Section-5</a:t>
            </a:r>
            <a:endParaRPr lang="en-US" sz="1500" dirty="0">
              <a:solidFill>
                <a:schemeClr val="tx1"/>
              </a:solidFill>
            </a:endParaRPr>
          </a:p>
        </p:txBody>
      </p:sp>
      <p:pic>
        <p:nvPicPr>
          <p:cNvPr id="2" name="Grafik 1"/>
          <p:cNvPicPr>
            <a:picLocks noChangeAspect="1"/>
          </p:cNvPicPr>
          <p:nvPr/>
        </p:nvPicPr>
        <p:blipFill>
          <a:blip r:embed="rId5"/>
          <a:stretch>
            <a:fillRect/>
          </a:stretch>
        </p:blipFill>
        <p:spPr>
          <a:xfrm>
            <a:off x="993965" y="1327728"/>
            <a:ext cx="445047" cy="475529"/>
          </a:xfrm>
          <a:prstGeom prst="rect">
            <a:avLst/>
          </a:prstGeom>
        </p:spPr>
      </p:pic>
      <p:sp>
        <p:nvSpPr>
          <p:cNvPr id="5" name="Rectangle 4"/>
          <p:cNvSpPr/>
          <p:nvPr/>
        </p:nvSpPr>
        <p:spPr>
          <a:xfrm>
            <a:off x="3201218" y="62262"/>
            <a:ext cx="2866490" cy="383182"/>
          </a:xfrm>
          <a:prstGeom prst="rect">
            <a:avLst/>
          </a:prstGeom>
        </p:spPr>
        <p:txBody>
          <a:bodyPr wrap="none">
            <a:spAutoFit/>
          </a:bodyPr>
          <a:lstStyle/>
          <a:p>
            <a:pPr lvl="0">
              <a:lnSpc>
                <a:spcPct val="135000"/>
              </a:lnSpc>
              <a:buSzPts val="3600"/>
            </a:pPr>
            <a:r>
              <a:rPr lang="el" b="1" dirty="0">
                <a:solidFill>
                  <a:srgbClr val="002060"/>
                </a:solidFill>
                <a:ea typeface="Calibri"/>
                <a:cs typeface="Calibri"/>
                <a:sym typeface="Calibri"/>
              </a:rPr>
              <a:t>Ενότητα 3: Διαχείριση Αλλαγών</a:t>
            </a:r>
            <a:endParaRPr lang="en-GB" b="1" dirty="0">
              <a:solidFill>
                <a:srgbClr val="002060"/>
              </a:solidFill>
            </a:endParaRPr>
          </a:p>
        </p:txBody>
      </p:sp>
      <p:sp>
        <p:nvSpPr>
          <p:cNvPr id="3" name="Pfeil nach rechts 2"/>
          <p:cNvSpPr/>
          <p:nvPr/>
        </p:nvSpPr>
        <p:spPr>
          <a:xfrm>
            <a:off x="1030315" y="1968845"/>
            <a:ext cx="372348" cy="170330"/>
          </a:xfrm>
          <a:prstGeom prst="rightArrow">
            <a:avLst/>
          </a:prstGeom>
          <a:solidFill>
            <a:srgbClr val="FD8284"/>
          </a:solidFill>
          <a:ln>
            <a:solidFill>
              <a:srgbClr val="FD82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Pfeil nach rechts 5"/>
          <p:cNvSpPr/>
          <p:nvPr/>
        </p:nvSpPr>
        <p:spPr>
          <a:xfrm>
            <a:off x="1030314" y="3149819"/>
            <a:ext cx="408697" cy="176088"/>
          </a:xfrm>
          <a:prstGeom prst="rightArrow">
            <a:avLst/>
          </a:prstGeom>
          <a:solidFill>
            <a:srgbClr val="FD8284"/>
          </a:solidFill>
          <a:ln>
            <a:solidFill>
              <a:srgbClr val="FD82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054" y="4768850"/>
            <a:ext cx="1121410" cy="223108"/>
          </a:xfrm>
          <a:prstGeom prst="rect">
            <a:avLst/>
          </a:prstGeom>
        </p:spPr>
      </p:pic>
    </p:spTree>
    <p:extLst>
      <p:ext uri="{BB962C8B-B14F-4D97-AF65-F5344CB8AC3E}">
        <p14:creationId xmlns:p14="http://schemas.microsoft.com/office/powerpoint/2010/main" val="367808513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3826</Words>
  <Application>Microsoft Macintosh PowerPoint</Application>
  <PresentationFormat>On-screen Show (16:9)</PresentationFormat>
  <Paragraphs>308</Paragraphs>
  <Slides>33</Slides>
  <Notes>32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33</vt:i4>
      </vt:variant>
    </vt:vector>
  </HeadingPairs>
  <TitlesOfParts>
    <vt:vector size="40" baseType="lpstr">
      <vt:lpstr>Arial</vt:lpstr>
      <vt:lpstr>Comfortaa Medium</vt:lpstr>
      <vt:lpstr>Comfortaa</vt:lpstr>
      <vt:lpstr>Calibri</vt:lpstr>
      <vt:lpstr>Wingdings</vt:lpstr>
      <vt:lpstr>Simple Light</vt:lpstr>
      <vt:lpstr>Simple Light</vt:lpstr>
      <vt:lpstr>PowerPoint Presentation</vt:lpstr>
      <vt:lpstr>PowerPoint Presentation</vt:lpstr>
      <vt:lpstr>PowerPoint Presentation</vt:lpstr>
      <vt:lpstr>PowerPoint Presentation</vt:lpstr>
      <vt:lpstr>Διαχείριση Αλλαγών – Ένας ορισμός</vt:lpstr>
      <vt:lpstr>PowerPoint Presentation</vt:lpstr>
      <vt:lpstr>PowerPoint Presentation</vt:lpstr>
      <vt:lpstr>PowerPoint Presentation</vt:lpstr>
      <vt:lpstr>PowerPoint Presentation</vt:lpstr>
      <vt:lpstr>PowerPoint Presentation</vt:lpstr>
      <vt:lpstr>Πρακτικά εργαλεία: Βασικά μη ψηφιακά εργαλεία   Οι υπεύθυνοι διευθυντές στον τομέα της φιλοξενίας που ασχολούνται με τη συμπερίληψη προσωπικού με αυτισμό μπορούν να χρησιμοποιήσουν :   </vt:lpstr>
      <vt:lpstr>PowerPoint Presentation</vt:lpstr>
      <vt:lpstr>Βασικές φάσεις μιας αποτελεσματικής Διαδικασίας Διαχείρισης Αλλαγών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Prasch-Hofer</dc:creator>
  <cp:lastModifiedBy>Anastasios Kondos</cp:lastModifiedBy>
  <cp:revision>199</cp:revision>
  <dcterms:modified xsi:type="dcterms:W3CDTF">2024-06-16T22:05:51Z</dcterms:modified>
</cp:coreProperties>
</file>