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y="5143500" cx="9144000"/>
  <p:notesSz cx="6858000" cy="9144000"/>
  <p:embeddedFontLst>
    <p:embeddedFont>
      <p:font typeface="Comfortaa Medium"/>
      <p:regular r:id="rId39"/>
      <p:bold r:id="rId40"/>
    </p:embeddedFont>
    <p:embeddedFont>
      <p:font typeface="Comfortaa"/>
      <p:regular r:id="rId41"/>
      <p:bold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43" roundtripDataSignature="AMtx7mi8V0H8F/sZiN9QiCUDse982k8xi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omfortaaMedium-bold.fntdata"/><Relationship Id="rId20" Type="http://schemas.openxmlformats.org/officeDocument/2006/relationships/slide" Target="slides/slide15.xml"/><Relationship Id="rId42" Type="http://schemas.openxmlformats.org/officeDocument/2006/relationships/font" Target="fonts/Comfortaa-bold.fntdata"/><Relationship Id="rId41" Type="http://schemas.openxmlformats.org/officeDocument/2006/relationships/font" Target="fonts/Comfortaa-regular.fntdata"/><Relationship Id="rId22" Type="http://schemas.openxmlformats.org/officeDocument/2006/relationships/slide" Target="slides/slide17.xml"/><Relationship Id="rId21" Type="http://schemas.openxmlformats.org/officeDocument/2006/relationships/slide" Target="slides/slide16.xml"/><Relationship Id="rId43" Type="http://customschemas.google.com/relationships/presentationmetadata" Target="meta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font" Target="fonts/ComfortaaMedium-regular.fntdata"/><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5" name="Google Shape;18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3" name="Google Shape;19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Google Shape;20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2" name="Google Shape;222;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8" name="Google Shape;238;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6" name="Google Shape;246;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4" name="Google Shape;25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0" name="Google Shape;270;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6" name="Google Shape;286;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4" name="Google Shape;294;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0" name="Google Shape;310;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d3a1622c8a_0_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g2d3a1622c8a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6" name="Google Shape;326;p3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4" name="Google Shape;334;p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d3a1622c8a_0_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g2d3a1622c8a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8" name="Google Shape;11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5" name="Google Shape;125;p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4" name="Google Shape;134;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14.png"/><Relationship Id="rId6" Type="http://schemas.openxmlformats.org/officeDocument/2006/relationships/image" Target="../media/image5.png"/><Relationship Id="rId7" Type="http://schemas.openxmlformats.org/officeDocument/2006/relationships/image" Target="../media/image15.png"/><Relationship Id="rId8"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14.png"/><Relationship Id="rId6" Type="http://schemas.openxmlformats.org/officeDocument/2006/relationships/image" Target="../media/image5.png"/><Relationship Id="rId7" Type="http://schemas.openxmlformats.org/officeDocument/2006/relationships/image" Target="../media/image15.png"/><Relationship Id="rId8"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2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g2d3a1622c8a_0_36"/>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g2d3a1622c8a_0_36"/>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g2d3a1622c8a_0_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g2d3a1622c8a_0_7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g2d3a1622c8a_0_7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g2d3a1622c8a_0_7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g2d3a1622c8a_0_7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50" name="Shape 50"/>
        <p:cNvGrpSpPr/>
        <p:nvPr/>
      </p:nvGrpSpPr>
      <p:grpSpPr>
        <a:xfrm>
          <a:off x="0" y="0"/>
          <a:ext cx="0" cy="0"/>
          <a:chOff x="0" y="0"/>
          <a:chExt cx="0" cy="0"/>
        </a:xfrm>
      </p:grpSpPr>
      <p:pic>
        <p:nvPicPr>
          <p:cNvPr id="51" name="Google Shape;51;g2d3a1622c8a_0_77"/>
          <p:cNvPicPr preferRelativeResize="0"/>
          <p:nvPr/>
        </p:nvPicPr>
        <p:blipFill rotWithShape="1">
          <a:blip r:embed="rId2">
            <a:alphaModFix/>
          </a:blip>
          <a:srcRect b="0" l="41318" r="0" t="0"/>
          <a:stretch/>
        </p:blipFill>
        <p:spPr>
          <a:xfrm>
            <a:off x="-59925" y="874725"/>
            <a:ext cx="2494950" cy="4742225"/>
          </a:xfrm>
          <a:prstGeom prst="rect">
            <a:avLst/>
          </a:prstGeom>
          <a:noFill/>
          <a:ln>
            <a:noFill/>
          </a:ln>
        </p:spPr>
      </p:pic>
      <p:pic>
        <p:nvPicPr>
          <p:cNvPr id="52" name="Google Shape;52;g2d3a1622c8a_0_77"/>
          <p:cNvPicPr preferRelativeResize="0"/>
          <p:nvPr/>
        </p:nvPicPr>
        <p:blipFill rotWithShape="1">
          <a:blip r:embed="rId3">
            <a:alphaModFix/>
          </a:blip>
          <a:srcRect b="0" l="50913" r="0" t="23989"/>
          <a:stretch/>
        </p:blipFill>
        <p:spPr>
          <a:xfrm>
            <a:off x="-2" y="-12"/>
            <a:ext cx="2375100" cy="3677875"/>
          </a:xfrm>
          <a:prstGeom prst="rect">
            <a:avLst/>
          </a:prstGeom>
          <a:noFill/>
          <a:ln>
            <a:noFill/>
          </a:ln>
        </p:spPr>
      </p:pic>
      <p:pic>
        <p:nvPicPr>
          <p:cNvPr id="53" name="Google Shape;53;g2d3a1622c8a_0_77"/>
          <p:cNvPicPr preferRelativeResize="0"/>
          <p:nvPr/>
        </p:nvPicPr>
        <p:blipFill rotWithShape="1">
          <a:blip r:embed="rId4">
            <a:alphaModFix/>
          </a:blip>
          <a:srcRect b="0" l="0" r="0" t="0"/>
          <a:stretch/>
        </p:blipFill>
        <p:spPr>
          <a:xfrm>
            <a:off x="3000376" y="1372200"/>
            <a:ext cx="3143250" cy="933450"/>
          </a:xfrm>
          <a:prstGeom prst="rect">
            <a:avLst/>
          </a:prstGeom>
          <a:noFill/>
          <a:ln>
            <a:noFill/>
          </a:ln>
        </p:spPr>
      </p:pic>
      <p:pic>
        <p:nvPicPr>
          <p:cNvPr id="54" name="Google Shape;54;g2d3a1622c8a_0_77"/>
          <p:cNvPicPr preferRelativeResize="0"/>
          <p:nvPr/>
        </p:nvPicPr>
        <p:blipFill rotWithShape="1">
          <a:blip r:embed="rId5">
            <a:alphaModFix/>
          </a:blip>
          <a:srcRect b="0" l="0" r="0" t="0"/>
          <a:stretch/>
        </p:blipFill>
        <p:spPr>
          <a:xfrm flipH="1" rot="10800000">
            <a:off x="0" y="4054301"/>
            <a:ext cx="6661301" cy="420500"/>
          </a:xfrm>
          <a:prstGeom prst="rect">
            <a:avLst/>
          </a:prstGeom>
          <a:noFill/>
          <a:ln>
            <a:noFill/>
          </a:ln>
        </p:spPr>
      </p:pic>
      <p:pic>
        <p:nvPicPr>
          <p:cNvPr id="55" name="Google Shape;55;g2d3a1622c8a_0_77"/>
          <p:cNvPicPr preferRelativeResize="0"/>
          <p:nvPr/>
        </p:nvPicPr>
        <p:blipFill rotWithShape="1">
          <a:blip r:embed="rId6">
            <a:alphaModFix/>
          </a:blip>
          <a:srcRect b="0" l="0" r="0" t="0"/>
          <a:stretch/>
        </p:blipFill>
        <p:spPr>
          <a:xfrm>
            <a:off x="7916326" y="1595425"/>
            <a:ext cx="352425" cy="1952625"/>
          </a:xfrm>
          <a:prstGeom prst="rect">
            <a:avLst/>
          </a:prstGeom>
          <a:noFill/>
          <a:ln>
            <a:noFill/>
          </a:ln>
        </p:spPr>
      </p:pic>
      <p:pic>
        <p:nvPicPr>
          <p:cNvPr id="56" name="Google Shape;56;g2d3a1622c8a_0_77"/>
          <p:cNvPicPr preferRelativeResize="0"/>
          <p:nvPr/>
        </p:nvPicPr>
        <p:blipFill rotWithShape="1">
          <a:blip r:embed="rId7">
            <a:alphaModFix/>
          </a:blip>
          <a:srcRect b="0" l="0" r="0" t="0"/>
          <a:stretch/>
        </p:blipFill>
        <p:spPr>
          <a:xfrm>
            <a:off x="8701525" y="-82375"/>
            <a:ext cx="442475" cy="4079124"/>
          </a:xfrm>
          <a:prstGeom prst="rect">
            <a:avLst/>
          </a:prstGeom>
          <a:noFill/>
          <a:ln>
            <a:noFill/>
          </a:ln>
        </p:spPr>
      </p:pic>
      <p:pic>
        <p:nvPicPr>
          <p:cNvPr id="57" name="Google Shape;57;g2d3a1622c8a_0_77"/>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58" name="Google Shape;58;g2d3a1622c8a_0_77"/>
          <p:cNvSpPr txBox="1"/>
          <p:nvPr>
            <p:ph idx="1" type="subTitle"/>
          </p:nvPr>
        </p:nvSpPr>
        <p:spPr>
          <a:xfrm>
            <a:off x="1994400" y="2453100"/>
            <a:ext cx="5155200" cy="7932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1pPr>
            <a:lvl2pPr lvl="1"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2pPr>
            <a:lvl3pPr lvl="2"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3pPr>
            <a:lvl4pPr lvl="3"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4pPr>
            <a:lvl5pPr lvl="4"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5pPr>
            <a:lvl6pPr lvl="5"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6pPr>
            <a:lvl7pPr lvl="6"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7pPr>
            <a:lvl8pPr lvl="7"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8pPr>
            <a:lvl9pPr lvl="8" algn="ctr">
              <a:lnSpc>
                <a:spcPct val="100000"/>
              </a:lnSpc>
              <a:spcBef>
                <a:spcPts val="0"/>
              </a:spcBef>
              <a:spcAft>
                <a:spcPts val="0"/>
              </a:spcAft>
              <a:buClr>
                <a:schemeClr val="dk1"/>
              </a:buClr>
              <a:buSzPts val="2100"/>
              <a:buFont typeface="Comfortaa"/>
              <a:buNone/>
              <a:defRPr b="1" sz="2100">
                <a:solidFill>
                  <a:schemeClr val="dk1"/>
                </a:solidFill>
                <a:latin typeface="Comfortaa"/>
                <a:ea typeface="Comfortaa"/>
                <a:cs typeface="Comfortaa"/>
                <a:sym typeface="Comfortaa"/>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CUSTOM_4">
    <p:spTree>
      <p:nvGrpSpPr>
        <p:cNvPr id="59" name="Shape 59"/>
        <p:cNvGrpSpPr/>
        <p:nvPr/>
      </p:nvGrpSpPr>
      <p:grpSpPr>
        <a:xfrm>
          <a:off x="0" y="0"/>
          <a:ext cx="0" cy="0"/>
          <a:chOff x="0" y="0"/>
          <a:chExt cx="0" cy="0"/>
        </a:xfrm>
      </p:grpSpPr>
      <p:pic>
        <p:nvPicPr>
          <p:cNvPr id="60" name="Google Shape;60;g2d3a1622c8a_0_86"/>
          <p:cNvPicPr preferRelativeResize="0"/>
          <p:nvPr/>
        </p:nvPicPr>
        <p:blipFill rotWithShape="1">
          <a:blip r:embed="rId2">
            <a:alphaModFix/>
          </a:blip>
          <a:srcRect b="0" l="41318" r="0" t="0"/>
          <a:stretch/>
        </p:blipFill>
        <p:spPr>
          <a:xfrm>
            <a:off x="-70625" y="993850"/>
            <a:ext cx="2565574" cy="4742225"/>
          </a:xfrm>
          <a:prstGeom prst="rect">
            <a:avLst/>
          </a:prstGeom>
          <a:noFill/>
          <a:ln>
            <a:noFill/>
          </a:ln>
        </p:spPr>
      </p:pic>
      <p:pic>
        <p:nvPicPr>
          <p:cNvPr id="61" name="Google Shape;61;g2d3a1622c8a_0_86"/>
          <p:cNvPicPr preferRelativeResize="0"/>
          <p:nvPr/>
        </p:nvPicPr>
        <p:blipFill rotWithShape="1">
          <a:blip r:embed="rId3">
            <a:alphaModFix/>
          </a:blip>
          <a:srcRect b="0" l="50913" r="0" t="23989"/>
          <a:stretch/>
        </p:blipFill>
        <p:spPr>
          <a:xfrm>
            <a:off x="-2" y="142675"/>
            <a:ext cx="2375100" cy="3677875"/>
          </a:xfrm>
          <a:prstGeom prst="rect">
            <a:avLst/>
          </a:prstGeom>
          <a:noFill/>
          <a:ln>
            <a:noFill/>
          </a:ln>
        </p:spPr>
      </p:pic>
      <p:pic>
        <p:nvPicPr>
          <p:cNvPr id="62" name="Google Shape;62;g2d3a1622c8a_0_86"/>
          <p:cNvPicPr preferRelativeResize="0"/>
          <p:nvPr/>
        </p:nvPicPr>
        <p:blipFill rotWithShape="1">
          <a:blip r:embed="rId4">
            <a:alphaModFix/>
          </a:blip>
          <a:srcRect b="0" l="0" r="0" t="0"/>
          <a:stretch/>
        </p:blipFill>
        <p:spPr>
          <a:xfrm>
            <a:off x="7332175" y="3705420"/>
            <a:ext cx="1174800" cy="348879"/>
          </a:xfrm>
          <a:prstGeom prst="rect">
            <a:avLst/>
          </a:prstGeom>
          <a:noFill/>
          <a:ln>
            <a:noFill/>
          </a:ln>
        </p:spPr>
      </p:pic>
      <p:pic>
        <p:nvPicPr>
          <p:cNvPr id="63" name="Google Shape;63;g2d3a1622c8a_0_86"/>
          <p:cNvPicPr preferRelativeResize="0"/>
          <p:nvPr/>
        </p:nvPicPr>
        <p:blipFill rotWithShape="1">
          <a:blip r:embed="rId5">
            <a:alphaModFix/>
          </a:blip>
          <a:srcRect b="0" l="0" r="0" t="0"/>
          <a:stretch/>
        </p:blipFill>
        <p:spPr>
          <a:xfrm flipH="1" rot="10800000">
            <a:off x="0" y="4225026"/>
            <a:ext cx="6661301" cy="420500"/>
          </a:xfrm>
          <a:prstGeom prst="rect">
            <a:avLst/>
          </a:prstGeom>
          <a:noFill/>
          <a:ln>
            <a:noFill/>
          </a:ln>
        </p:spPr>
      </p:pic>
      <p:pic>
        <p:nvPicPr>
          <p:cNvPr id="64" name="Google Shape;64;g2d3a1622c8a_0_86"/>
          <p:cNvPicPr preferRelativeResize="0"/>
          <p:nvPr/>
        </p:nvPicPr>
        <p:blipFill rotWithShape="1">
          <a:blip r:embed="rId6">
            <a:alphaModFix/>
          </a:blip>
          <a:srcRect b="0" l="0" r="0" t="0"/>
          <a:stretch/>
        </p:blipFill>
        <p:spPr>
          <a:xfrm>
            <a:off x="7986100" y="1595425"/>
            <a:ext cx="282650" cy="1566075"/>
          </a:xfrm>
          <a:prstGeom prst="rect">
            <a:avLst/>
          </a:prstGeom>
          <a:noFill/>
          <a:ln>
            <a:noFill/>
          </a:ln>
        </p:spPr>
      </p:pic>
      <p:pic>
        <p:nvPicPr>
          <p:cNvPr id="65" name="Google Shape;65;g2d3a1622c8a_0_86"/>
          <p:cNvPicPr preferRelativeResize="0"/>
          <p:nvPr/>
        </p:nvPicPr>
        <p:blipFill rotWithShape="1">
          <a:blip r:embed="rId7">
            <a:alphaModFix/>
          </a:blip>
          <a:srcRect b="0" l="0" r="0" t="0"/>
          <a:stretch/>
        </p:blipFill>
        <p:spPr>
          <a:xfrm>
            <a:off x="8701525" y="-988725"/>
            <a:ext cx="549725" cy="5067851"/>
          </a:xfrm>
          <a:prstGeom prst="rect">
            <a:avLst/>
          </a:prstGeom>
          <a:noFill/>
          <a:ln>
            <a:noFill/>
          </a:ln>
        </p:spPr>
      </p:pic>
      <p:pic>
        <p:nvPicPr>
          <p:cNvPr id="66" name="Google Shape;66;g2d3a1622c8a_0_86"/>
          <p:cNvPicPr preferRelativeResize="0"/>
          <p:nvPr/>
        </p:nvPicPr>
        <p:blipFill rotWithShape="1">
          <a:blip r:embed="rId8">
            <a:alphaModFix/>
          </a:blip>
          <a:srcRect b="0" l="0" r="0" t="0"/>
          <a:stretch/>
        </p:blipFill>
        <p:spPr>
          <a:xfrm>
            <a:off x="7332175" y="307651"/>
            <a:ext cx="1106525" cy="1034075"/>
          </a:xfrm>
          <a:prstGeom prst="rect">
            <a:avLst/>
          </a:prstGeom>
          <a:noFill/>
          <a:ln>
            <a:noFill/>
          </a:ln>
        </p:spPr>
      </p:pic>
      <p:sp>
        <p:nvSpPr>
          <p:cNvPr id="67" name="Google Shape;67;g2d3a1622c8a_0_86"/>
          <p:cNvSpPr txBox="1"/>
          <p:nvPr>
            <p:ph idx="1" type="body"/>
          </p:nvPr>
        </p:nvSpPr>
        <p:spPr>
          <a:xfrm>
            <a:off x="2813025" y="1341725"/>
            <a:ext cx="4542900" cy="24129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CUSTOM_2">
    <p:spTree>
      <p:nvGrpSpPr>
        <p:cNvPr id="68" name="Shape 68"/>
        <p:cNvGrpSpPr/>
        <p:nvPr/>
      </p:nvGrpSpPr>
      <p:grpSpPr>
        <a:xfrm>
          <a:off x="0" y="0"/>
          <a:ext cx="0" cy="0"/>
          <a:chOff x="0" y="0"/>
          <a:chExt cx="0" cy="0"/>
        </a:xfrm>
      </p:grpSpPr>
      <p:pic>
        <p:nvPicPr>
          <p:cNvPr id="69" name="Google Shape;69;g2d3a1622c8a_0_95"/>
          <p:cNvPicPr preferRelativeResize="0"/>
          <p:nvPr/>
        </p:nvPicPr>
        <p:blipFill rotWithShape="1">
          <a:blip r:embed="rId2">
            <a:alphaModFix/>
          </a:blip>
          <a:srcRect b="0" l="0" r="0" t="0"/>
          <a:stretch/>
        </p:blipFill>
        <p:spPr>
          <a:xfrm>
            <a:off x="7763332" y="282765"/>
            <a:ext cx="981627" cy="289935"/>
          </a:xfrm>
          <a:prstGeom prst="rect">
            <a:avLst/>
          </a:prstGeom>
          <a:noFill/>
          <a:ln>
            <a:noFill/>
          </a:ln>
        </p:spPr>
      </p:pic>
      <p:sp>
        <p:nvSpPr>
          <p:cNvPr id="70" name="Google Shape;70;g2d3a1622c8a_0_95"/>
          <p:cNvSpPr/>
          <p:nvPr/>
        </p:nvSpPr>
        <p:spPr>
          <a:xfrm rot="10800000">
            <a:off x="6963600" y="-110"/>
            <a:ext cx="2180400" cy="177300"/>
          </a:xfrm>
          <a:prstGeom prst="rect">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1" name="Google Shape;71;g2d3a1622c8a_0_95"/>
          <p:cNvPicPr preferRelativeResize="0"/>
          <p:nvPr/>
        </p:nvPicPr>
        <p:blipFill rotWithShape="1">
          <a:blip r:embed="rId3">
            <a:alphaModFix/>
          </a:blip>
          <a:srcRect b="0" l="74506" r="12189" t="45438"/>
          <a:stretch/>
        </p:blipFill>
        <p:spPr>
          <a:xfrm rot="10800000">
            <a:off x="0" y="2251252"/>
            <a:ext cx="604500" cy="2656098"/>
          </a:xfrm>
          <a:prstGeom prst="rect">
            <a:avLst/>
          </a:prstGeom>
          <a:noFill/>
          <a:ln>
            <a:noFill/>
          </a:ln>
        </p:spPr>
      </p:pic>
      <p:sp>
        <p:nvSpPr>
          <p:cNvPr id="72" name="Google Shape;72;g2d3a1622c8a_0_95"/>
          <p:cNvSpPr/>
          <p:nvPr/>
        </p:nvSpPr>
        <p:spPr>
          <a:xfrm>
            <a:off x="8150425" y="3465450"/>
            <a:ext cx="604500" cy="604500"/>
          </a:xfrm>
          <a:prstGeom prst="ellipse">
            <a:avLst/>
          </a:prstGeom>
          <a:solidFill>
            <a:srgbClr val="F58C8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73" name="Google Shape;73;g2d3a1622c8a_0_95"/>
          <p:cNvPicPr preferRelativeResize="0"/>
          <p:nvPr/>
        </p:nvPicPr>
        <p:blipFill rotWithShape="1">
          <a:blip r:embed="rId4">
            <a:alphaModFix/>
          </a:blip>
          <a:srcRect b="0" l="0" r="0" t="0"/>
          <a:stretch/>
        </p:blipFill>
        <p:spPr>
          <a:xfrm flipH="1">
            <a:off x="8343975" y="2571750"/>
            <a:ext cx="217400" cy="713525"/>
          </a:xfrm>
          <a:prstGeom prst="rect">
            <a:avLst/>
          </a:prstGeom>
          <a:noFill/>
          <a:ln>
            <a:noFill/>
          </a:ln>
        </p:spPr>
      </p:pic>
      <p:sp>
        <p:nvSpPr>
          <p:cNvPr id="74" name="Google Shape;74;g2d3a1622c8a_0_95"/>
          <p:cNvSpPr/>
          <p:nvPr/>
        </p:nvSpPr>
        <p:spPr>
          <a:xfrm>
            <a:off x="7763313" y="3628050"/>
            <a:ext cx="819000" cy="819000"/>
          </a:xfrm>
          <a:prstGeom prst="donut">
            <a:avLst>
              <a:gd fmla="val 1940" name="adj"/>
            </a:avLst>
          </a:prstGeom>
          <a:solidFill>
            <a:srgbClr val="23456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g2d3a1622c8a_0_95"/>
          <p:cNvSpPr txBox="1"/>
          <p:nvPr>
            <p:ph idx="1" type="body"/>
          </p:nvPr>
        </p:nvSpPr>
        <p:spPr>
          <a:xfrm>
            <a:off x="965148" y="1577175"/>
            <a:ext cx="6390900" cy="2702100"/>
          </a:xfrm>
          <a:prstGeom prst="rect">
            <a:avLst/>
          </a:prstGeom>
          <a:noFill/>
          <a:ln>
            <a:noFill/>
          </a:ln>
        </p:spPr>
        <p:txBody>
          <a:bodyPr anchorCtr="0" anchor="t" bIns="91425" lIns="91425" spcFirstLastPara="1" rIns="91425" wrap="square" tIns="91425">
            <a:normAutofit/>
          </a:bodyPr>
          <a:lstStyle>
            <a:lvl1pPr indent="-361950" lvl="0" marL="457200" algn="l">
              <a:lnSpc>
                <a:spcPct val="115000"/>
              </a:lnSpc>
              <a:spcBef>
                <a:spcPts val="0"/>
              </a:spcBef>
              <a:spcAft>
                <a:spcPts val="0"/>
              </a:spcAft>
              <a:buClr>
                <a:srgbClr val="F58C8D"/>
              </a:buClr>
              <a:buSzPts val="2100"/>
              <a:buFont typeface="Comfortaa"/>
              <a:buChar char="●"/>
              <a:defRPr b="1" sz="2100">
                <a:solidFill>
                  <a:schemeClr val="dk1"/>
                </a:solidFill>
                <a:latin typeface="Comfortaa"/>
                <a:ea typeface="Comfortaa"/>
                <a:cs typeface="Comfortaa"/>
                <a:sym typeface="Comfortaa"/>
              </a:defRPr>
            </a:lvl1pPr>
            <a:lvl2pPr indent="-317500" lvl="1" marL="914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2pPr>
            <a:lvl3pPr indent="-317500" lvl="2" marL="1371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3pPr>
            <a:lvl4pPr indent="-317500" lvl="3" marL="1828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4pPr>
            <a:lvl5pPr indent="-317500" lvl="4" marL="22860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5pPr>
            <a:lvl6pPr indent="-317500" lvl="5" marL="27432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6pPr>
            <a:lvl7pPr indent="-317500" lvl="6" marL="32004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7pPr>
            <a:lvl8pPr indent="-317500" lvl="7" marL="36576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8pPr>
            <a:lvl9pPr indent="-317500" lvl="8" marL="4114800" algn="l">
              <a:lnSpc>
                <a:spcPct val="115000"/>
              </a:lnSpc>
              <a:spcBef>
                <a:spcPts val="0"/>
              </a:spcBef>
              <a:spcAft>
                <a:spcPts val="0"/>
              </a:spcAft>
              <a:buClr>
                <a:srgbClr val="F58C8D"/>
              </a:buClr>
              <a:buSzPts val="1400"/>
              <a:buFont typeface="Comfortaa Medium"/>
              <a:buChar char="■"/>
              <a:defRPr>
                <a:solidFill>
                  <a:schemeClr val="dk1"/>
                </a:solidFill>
                <a:latin typeface="Comfortaa Medium"/>
                <a:ea typeface="Comfortaa Medium"/>
                <a:cs typeface="Comfortaa Medium"/>
                <a:sym typeface="Comfortaa Medium"/>
              </a:defRPr>
            </a:lvl9pPr>
          </a:lstStyle>
          <a:p/>
        </p:txBody>
      </p:sp>
      <p:sp>
        <p:nvSpPr>
          <p:cNvPr id="76" name="Google Shape;76;g2d3a1622c8a_0_95"/>
          <p:cNvSpPr txBox="1"/>
          <p:nvPr>
            <p:ph type="title"/>
          </p:nvPr>
        </p:nvSpPr>
        <p:spPr>
          <a:xfrm>
            <a:off x="918050" y="847450"/>
            <a:ext cx="6367800" cy="694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1pPr>
            <a:lvl2pPr lvl="1"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2pPr>
            <a:lvl3pPr lvl="2"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3pPr>
            <a:lvl4pPr lvl="3"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4pPr>
            <a:lvl5pPr lvl="4"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5pPr>
            <a:lvl6pPr lvl="5"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6pPr>
            <a:lvl7pPr lvl="6"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7pPr>
            <a:lvl8pPr lvl="7"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8pPr>
            <a:lvl9pPr lvl="8" algn="l">
              <a:lnSpc>
                <a:spcPct val="100000"/>
              </a:lnSpc>
              <a:spcBef>
                <a:spcPts val="0"/>
              </a:spcBef>
              <a:spcAft>
                <a:spcPts val="0"/>
              </a:spcAft>
              <a:buClr>
                <a:srgbClr val="FD8284"/>
              </a:buClr>
              <a:buSzPts val="3100"/>
              <a:buFont typeface="Comfortaa"/>
              <a:buNone/>
              <a:defRPr b="1" sz="3100">
                <a:solidFill>
                  <a:srgbClr val="FD8284"/>
                </a:solidFill>
                <a:latin typeface="Comfortaa"/>
                <a:ea typeface="Comfortaa"/>
                <a:cs typeface="Comfortaa"/>
                <a:sym typeface="Comfortaa"/>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g2d3a1622c8a_0_40"/>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g2d3a1622c8a_0_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g2d3a1622c8a_0_43"/>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g2d3a1622c8a_0_4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g2d3a1622c8a_0_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g2d3a1622c8a_0_4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g2d3a1622c8a_0_47"/>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g2d3a1622c8a_0_47"/>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g2d3a1622c8a_0_4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g2d3a1622c8a_0_52"/>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g2d3a1622c8a_0_5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g2d3a1622c8a_0_55"/>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g2d3a1622c8a_0_55"/>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g2d3a1622c8a_0_5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g2d3a1622c8a_0_5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g2d3a1622c8a_0_5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g2d3a1622c8a_0_6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g2d3a1622c8a_0_6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g2d3a1622c8a_0_6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g2d3a1622c8a_0_6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g2d3a1622c8a_0_6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g2d3a1622c8a_0_68"/>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g2d3a1622c8a_0_6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g2d3a1622c8a_0_3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g2d3a1622c8a_0_3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g2d3a1622c8a_0_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hyperlink" Target="https://www.youtube.com/watch?v=wxVgd8h1svU" TargetMode="External"/><Relationship Id="rId4" Type="http://schemas.openxmlformats.org/officeDocument/2006/relationships/image" Target="../media/image18.png"/><Relationship Id="rId5" Type="http://schemas.openxmlformats.org/officeDocument/2006/relationships/image" Target="../media/image3.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3.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image" Target="../media/image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3.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 Id="rId3" Type="http://schemas.openxmlformats.org/officeDocument/2006/relationships/image" Target="../media/image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 Id="rId3" Type="http://schemas.openxmlformats.org/officeDocument/2006/relationships/image" Target="../media/image3.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 Id="rId3" Type="http://schemas.openxmlformats.org/officeDocument/2006/relationships/image" Target="../media/image3.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 Id="rId3" Type="http://schemas.openxmlformats.org/officeDocument/2006/relationships/image" Target="../media/image3.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image" Target="../media/image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hyperlink" Target="https://www.youtube.com/watch?v=9hci51w8xhkV" TargetMode="External"/><Relationship Id="rId4" Type="http://schemas.openxmlformats.org/officeDocument/2006/relationships/image" Target="../media/image18.png"/><Relationship Id="rId5"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hyperlink" Target="https://www.qmbase.com/en/introduction-to-the-concepts-of-change-management/#Section-6" TargetMode="External"/><Relationship Id="rId4" Type="http://schemas.openxmlformats.org/officeDocument/2006/relationships/hyperlink" Target="https://www.qmbase.com/en/introduction-to-the-concepts-of-change-management/#Section-5" TargetMode="External"/><Relationship Id="rId5" Type="http://schemas.openxmlformats.org/officeDocument/2006/relationships/image" Target="../media/image18.png"/><Relationship Id="rId6"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
          <p:cNvSpPr txBox="1"/>
          <p:nvPr>
            <p:ph idx="1" type="subTitle"/>
          </p:nvPr>
        </p:nvSpPr>
        <p:spPr>
          <a:xfrm>
            <a:off x="1240464" y="2658662"/>
            <a:ext cx="6627628" cy="124703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100"/>
              <a:buNone/>
            </a:pPr>
            <a:r>
              <a:rPr lang="en-US"/>
              <a:t>Viesmīlības spektrs</a:t>
            </a:r>
            <a:endParaRPr/>
          </a:p>
          <a:p>
            <a:pPr indent="0" lvl="0" marL="0" rtl="0" algn="ctr">
              <a:lnSpc>
                <a:spcPct val="100000"/>
              </a:lnSpc>
              <a:spcBef>
                <a:spcPts val="0"/>
              </a:spcBef>
              <a:spcAft>
                <a:spcPts val="0"/>
              </a:spcAft>
              <a:buSzPts val="2100"/>
              <a:buNone/>
            </a:pPr>
            <a:r>
              <a:t/>
            </a:r>
            <a:endParaRPr/>
          </a:p>
          <a:p>
            <a:pPr indent="0" lvl="0" marL="0" rtl="0" algn="ctr">
              <a:lnSpc>
                <a:spcPct val="100000"/>
              </a:lnSpc>
              <a:spcBef>
                <a:spcPts val="0"/>
              </a:spcBef>
              <a:spcAft>
                <a:spcPts val="0"/>
              </a:spcAft>
              <a:buSzPts val="2100"/>
              <a:buNone/>
            </a:pPr>
            <a:r>
              <a:rPr lang="en-US" sz="1000"/>
              <a:t>Projekta numurs: 2022-1-CY01-KA220-VET-000086365</a:t>
            </a:r>
            <a:endParaRPr sz="1000"/>
          </a:p>
        </p:txBody>
      </p:sp>
      <p:pic>
        <p:nvPicPr>
          <p:cNvPr id="82" name="Google Shape;82;p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83" name="Google Shape;83;p1"/>
          <p:cNvSpPr/>
          <p:nvPr/>
        </p:nvSpPr>
        <p:spPr>
          <a:xfrm>
            <a:off x="1353878" y="4589502"/>
            <a:ext cx="6906300" cy="554100"/>
          </a:xfrm>
          <a:prstGeom prst="rect">
            <a:avLst/>
          </a:prstGeom>
          <a:noFill/>
          <a:ln>
            <a:noFill/>
          </a:ln>
        </p:spPr>
        <p:txBody>
          <a:bodyPr anchorCtr="0" anchor="t" bIns="45700" lIns="91425" spcFirstLastPara="1" rIns="91425" wrap="square" tIns="45700">
            <a:spAutoFit/>
          </a:bodyPr>
          <a:lstStyle/>
          <a:p>
            <a:pPr indent="0" lvl="0" marL="0" marR="0" rtl="0" algn="just">
              <a:lnSpc>
                <a:spcPct val="150000"/>
              </a:lnSpc>
              <a:spcBef>
                <a:spcPts val="0"/>
              </a:spcBef>
              <a:spcAft>
                <a:spcPts val="0"/>
              </a:spcAft>
              <a:buClr>
                <a:srgbClr val="000000"/>
              </a:buClr>
              <a:buSzPts val="1000"/>
              <a:buFont typeface="Arial"/>
              <a:buNone/>
            </a:pPr>
            <a:r>
              <a:rPr b="1" lang="en-US" sz="1000">
                <a:solidFill>
                  <a:srgbClr val="1F4E79"/>
                </a:solidFill>
                <a:latin typeface="Calibri"/>
                <a:ea typeface="Calibri"/>
                <a:cs typeface="Calibri"/>
                <a:sym typeface="Calibri"/>
              </a:rPr>
              <a:t>Šis projekts finansēts ar Eiropas Komisijas atbalstu. Šī publikācija atspoguļo tikai autora viedokli, un Komisija nav atbildīga par tajā ietvertās informācijas iespējamo izmantošanu.</a:t>
            </a:r>
            <a:endParaRPr b="0" i="0" sz="1200" u="none" cap="none" strike="noStrike">
              <a:solidFill>
                <a:srgbClr val="000000"/>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0"/>
          <p:cNvSpPr txBox="1"/>
          <p:nvPr>
            <p:ph idx="1" type="body"/>
          </p:nvPr>
        </p:nvSpPr>
        <p:spPr>
          <a:xfrm>
            <a:off x="2326150" y="889950"/>
            <a:ext cx="5653200" cy="336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rPr lang="en-US" sz="1500">
                <a:solidFill>
                  <a:srgbClr val="000000"/>
                </a:solidFill>
              </a:rPr>
              <a:t>Digitālie un nedigitālie pārmaiņu vadības rīki var palīdzēt viesmīlības nozares vadītājiem, kas atbildīgi par jebkuru pārmaiņu vadību, izpētīt, analizēt, sagatavot un īstenot uzdevumus.</a:t>
            </a:r>
            <a:endParaRPr sz="1500">
              <a:solidFill>
                <a:srgbClr val="000000"/>
              </a:solidFill>
            </a:endParaRPr>
          </a:p>
          <a:p>
            <a:pPr indent="0" lvl="0" marL="0" rtl="0" algn="l">
              <a:spcBef>
                <a:spcPts val="0"/>
              </a:spcBef>
              <a:spcAft>
                <a:spcPts val="0"/>
              </a:spcAft>
              <a:buSzPts val="1100"/>
              <a:buNone/>
            </a:pPr>
            <a:r>
              <a:t/>
            </a:r>
            <a:endParaRPr sz="1500">
              <a:solidFill>
                <a:srgbClr val="000000"/>
              </a:solidFill>
            </a:endParaRPr>
          </a:p>
          <a:p>
            <a:pPr indent="-323850" lvl="0" marL="457200" rtl="0" algn="l">
              <a:spcBef>
                <a:spcPts val="0"/>
              </a:spcBef>
              <a:spcAft>
                <a:spcPts val="0"/>
              </a:spcAft>
              <a:buClr>
                <a:srgbClr val="000000"/>
              </a:buClr>
              <a:buSzPts val="1500"/>
              <a:buChar char="●"/>
            </a:pPr>
            <a:r>
              <a:rPr lang="en-US" sz="1500">
                <a:solidFill>
                  <a:srgbClr val="FD8284"/>
                </a:solidFill>
              </a:rPr>
              <a:t>Mazā uzņēmumā</a:t>
            </a:r>
            <a:r>
              <a:rPr lang="en-US" sz="1500">
                <a:solidFill>
                  <a:srgbClr val="000000"/>
                </a:solidFill>
              </a:rPr>
              <a:t> izmantotie digitālie rīki var būt tikai izklājlapas, Ganta diagrammas vai shēmas.</a:t>
            </a:r>
            <a:endParaRPr sz="1500">
              <a:solidFill>
                <a:srgbClr val="000000"/>
              </a:solidFill>
            </a:endParaRPr>
          </a:p>
          <a:p>
            <a:pPr indent="-323850" lvl="0" marL="457200" rtl="0" algn="l">
              <a:spcBef>
                <a:spcPts val="0"/>
              </a:spcBef>
              <a:spcAft>
                <a:spcPts val="0"/>
              </a:spcAft>
              <a:buClr>
                <a:srgbClr val="000000"/>
              </a:buClr>
              <a:buSzPts val="1500"/>
              <a:buChar char="●"/>
            </a:pPr>
            <a:r>
              <a:rPr lang="en-US" sz="1500">
                <a:solidFill>
                  <a:srgbClr val="FD8284"/>
                </a:solidFill>
              </a:rPr>
              <a:t>Lielākās organizācijas</a:t>
            </a:r>
            <a:r>
              <a:rPr lang="en-US" sz="1500">
                <a:solidFill>
                  <a:srgbClr val="000000"/>
                </a:solidFill>
              </a:rPr>
              <a:t> parasti izmanto programmatūras komplektus, lai digitāli uzturētu pārmaiņu žurnālus un sniegtu darbiniekiem integrētu, visaptverošu pārskatu par</a:t>
            </a:r>
            <a:endParaRPr sz="1500">
              <a:solidFill>
                <a:srgbClr val="000000"/>
              </a:solidFill>
            </a:endParaRPr>
          </a:p>
          <a:p>
            <a:pPr indent="0" lvl="0" marL="457200" rtl="0" algn="l">
              <a:spcBef>
                <a:spcPts val="0"/>
              </a:spcBef>
              <a:spcAft>
                <a:spcPts val="0"/>
              </a:spcAft>
              <a:buNone/>
            </a:pPr>
            <a:r>
              <a:rPr lang="en-US" sz="1500">
                <a:solidFill>
                  <a:srgbClr val="000000"/>
                </a:solidFill>
              </a:rPr>
              <a:t>pārmaiņām un to ietekmi.</a:t>
            </a:r>
            <a:endParaRPr sz="1500">
              <a:solidFill>
                <a:srgbClr val="000000"/>
              </a:solidFill>
            </a:endParaRPr>
          </a:p>
        </p:txBody>
      </p:sp>
      <p:pic>
        <p:nvPicPr>
          <p:cNvPr id="163" name="Google Shape;163;p1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64" name="Google Shape;164;p10"/>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
        <p:nvSpPr>
          <p:cNvPr id="165" name="Google Shape;165;p10"/>
          <p:cNvSpPr txBox="1"/>
          <p:nvPr>
            <p:ph idx="4294967295" type="title"/>
          </p:nvPr>
        </p:nvSpPr>
        <p:spPr>
          <a:xfrm>
            <a:off x="1122325" y="380625"/>
            <a:ext cx="6348900" cy="459900"/>
          </a:xfrm>
          <a:prstGeom prst="rect">
            <a:avLst/>
          </a:prstGeom>
        </p:spPr>
        <p:txBody>
          <a:bodyPr anchorCtr="0" anchor="t" bIns="91425" lIns="91425" spcFirstLastPara="1" rIns="91425" wrap="square" tIns="91425">
            <a:noAutofit/>
          </a:bodyPr>
          <a:lstStyle/>
          <a:p>
            <a:pPr indent="0" lvl="0" marL="95250" rtl="0" algn="ctr">
              <a:lnSpc>
                <a:spcPct val="115000"/>
              </a:lnSpc>
              <a:spcBef>
                <a:spcPts val="0"/>
              </a:spcBef>
              <a:spcAft>
                <a:spcPts val="0"/>
              </a:spcAft>
              <a:buSzPts val="990"/>
              <a:buNone/>
            </a:pPr>
            <a:r>
              <a:rPr lang="en-US" sz="2200">
                <a:solidFill>
                  <a:srgbClr val="FD8284"/>
                </a:solidFill>
                <a:latin typeface="Comfortaa"/>
                <a:ea typeface="Comfortaa"/>
                <a:cs typeface="Comfortaa"/>
                <a:sym typeface="Comfortaa"/>
              </a:rPr>
              <a:t>Praktiski rīki mūsu pārmaiņu vadībā</a:t>
            </a:r>
            <a:endParaRPr sz="2200">
              <a:solidFill>
                <a:srgbClr val="FD8284"/>
              </a:solidFill>
              <a:latin typeface="Comfortaa"/>
              <a:ea typeface="Comfortaa"/>
              <a:cs typeface="Comfortaa"/>
              <a:sym typeface="Comforta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1"/>
          <p:cNvSpPr txBox="1"/>
          <p:nvPr>
            <p:ph idx="1" type="body"/>
          </p:nvPr>
        </p:nvSpPr>
        <p:spPr>
          <a:xfrm>
            <a:off x="732625" y="840525"/>
            <a:ext cx="7128300" cy="3675000"/>
          </a:xfrm>
          <a:prstGeom prst="rect">
            <a:avLst/>
          </a:prstGeom>
          <a:noFill/>
          <a:ln>
            <a:noFill/>
          </a:ln>
        </p:spPr>
        <p:txBody>
          <a:bodyPr anchorCtr="0" anchor="t" bIns="91425" lIns="91425" spcFirstLastPara="1" rIns="91425" wrap="square" tIns="91425">
            <a:noAutofit/>
          </a:bodyPr>
          <a:lstStyle/>
          <a:p>
            <a:pPr indent="0" lvl="0" marL="0" rtl="0" algn="l">
              <a:lnSpc>
                <a:spcPct val="135000"/>
              </a:lnSpc>
              <a:spcBef>
                <a:spcPts val="0"/>
              </a:spcBef>
              <a:spcAft>
                <a:spcPts val="0"/>
              </a:spcAft>
              <a:buNone/>
            </a:pPr>
            <a:r>
              <a:rPr lang="en-US" sz="1600">
                <a:solidFill>
                  <a:srgbClr val="000000"/>
                </a:solidFill>
              </a:rPr>
              <a:t>Lūk, daži galvenie ne-digitālie rīki, ko vadītāji viesmīlības nozarē varētu izmantot:</a:t>
            </a:r>
            <a:endParaRPr sz="1600">
              <a:solidFill>
                <a:srgbClr val="000000"/>
              </a:solidFill>
            </a:endParaRPr>
          </a:p>
          <a:p>
            <a:pPr indent="-349250" lvl="0" marL="457200" rtl="0" algn="l">
              <a:lnSpc>
                <a:spcPct val="135000"/>
              </a:lnSpc>
              <a:spcBef>
                <a:spcPts val="0"/>
              </a:spcBef>
              <a:spcAft>
                <a:spcPts val="0"/>
              </a:spcAft>
              <a:buClr>
                <a:srgbClr val="FD8284"/>
              </a:buClr>
              <a:buSzPts val="1900"/>
              <a:buFont typeface="Arial"/>
              <a:buChar char="•"/>
            </a:pPr>
            <a:r>
              <a:rPr lang="en-US" sz="1600">
                <a:solidFill>
                  <a:srgbClr val="FD8284"/>
                </a:solidFill>
              </a:rPr>
              <a:t>Kultūras analīze</a:t>
            </a:r>
            <a:r>
              <a:rPr lang="en-US" sz="1600">
                <a:solidFill>
                  <a:srgbClr val="000000"/>
                </a:solidFill>
              </a:rPr>
              <a:t>: Lai noteiktu šķēršļus pārmaiņām.</a:t>
            </a:r>
            <a:endParaRPr sz="1600">
              <a:solidFill>
                <a:srgbClr val="000000"/>
              </a:solidFill>
            </a:endParaRPr>
          </a:p>
          <a:p>
            <a:pPr indent="-349250" lvl="0" marL="457200" rtl="0" algn="l">
              <a:lnSpc>
                <a:spcPct val="135000"/>
              </a:lnSpc>
              <a:spcBef>
                <a:spcPts val="0"/>
              </a:spcBef>
              <a:spcAft>
                <a:spcPts val="0"/>
              </a:spcAft>
              <a:buClr>
                <a:srgbClr val="FD8284"/>
              </a:buClr>
              <a:buSzPts val="1900"/>
              <a:buFont typeface="Arial"/>
              <a:buChar char="•"/>
            </a:pPr>
            <a:r>
              <a:rPr lang="en-US" sz="1600">
                <a:solidFill>
                  <a:srgbClr val="FD8284"/>
                </a:solidFill>
              </a:rPr>
              <a:t>Konfliktu pārvaldība</a:t>
            </a:r>
            <a:r>
              <a:rPr lang="en-US" sz="1600">
                <a:solidFill>
                  <a:srgbClr val="000000"/>
                </a:solidFill>
              </a:rPr>
              <a:t>: Mediācija saspīlējuma eskalācijas gadījumā.</a:t>
            </a:r>
            <a:endParaRPr sz="1600">
              <a:solidFill>
                <a:srgbClr val="000000"/>
              </a:solidFill>
            </a:endParaRPr>
          </a:p>
          <a:p>
            <a:pPr indent="-349250" lvl="0" marL="457200" rtl="0" algn="l">
              <a:lnSpc>
                <a:spcPct val="135000"/>
              </a:lnSpc>
              <a:spcBef>
                <a:spcPts val="0"/>
              </a:spcBef>
              <a:spcAft>
                <a:spcPts val="0"/>
              </a:spcAft>
              <a:buClr>
                <a:srgbClr val="FD8284"/>
              </a:buClr>
              <a:buSzPts val="1900"/>
              <a:buFont typeface="Arial"/>
              <a:buChar char="•"/>
            </a:pPr>
            <a:r>
              <a:rPr lang="en-US" sz="1600">
                <a:solidFill>
                  <a:srgbClr val="FD8284"/>
                </a:solidFill>
              </a:rPr>
              <a:t>Komandas veidošana</a:t>
            </a:r>
            <a:r>
              <a:rPr lang="en-US" sz="1600">
                <a:solidFill>
                  <a:srgbClr val="000000"/>
                </a:solidFill>
              </a:rPr>
              <a:t>: Lai stiprinātu komandas saliedētību nemierīgos laikos.</a:t>
            </a:r>
            <a:endParaRPr sz="1600">
              <a:solidFill>
                <a:srgbClr val="000000"/>
              </a:solidFill>
            </a:endParaRPr>
          </a:p>
          <a:p>
            <a:pPr indent="-349250" lvl="0" marL="457200" rtl="0" algn="l">
              <a:lnSpc>
                <a:spcPct val="135000"/>
              </a:lnSpc>
              <a:spcBef>
                <a:spcPts val="0"/>
              </a:spcBef>
              <a:spcAft>
                <a:spcPts val="0"/>
              </a:spcAft>
              <a:buClr>
                <a:srgbClr val="FD8284"/>
              </a:buClr>
              <a:buSzPts val="1900"/>
              <a:buFont typeface="Arial"/>
              <a:buChar char="•"/>
            </a:pPr>
            <a:r>
              <a:rPr lang="en-US" sz="1600">
                <a:solidFill>
                  <a:srgbClr val="FD8284"/>
                </a:solidFill>
              </a:rPr>
              <a:t>Ziņošana par pārmaiņām</a:t>
            </a:r>
            <a:r>
              <a:rPr lang="en-US" sz="1600">
                <a:solidFill>
                  <a:srgbClr val="000000"/>
                </a:solidFill>
              </a:rPr>
              <a:t>: Lai dokumentētu progresu attiecībā pret galvenajiem darbības rādītājiem.</a:t>
            </a:r>
            <a:endParaRPr sz="1600">
              <a:solidFill>
                <a:srgbClr val="000000"/>
              </a:solidFill>
            </a:endParaRPr>
          </a:p>
          <a:p>
            <a:pPr indent="-349250" lvl="0" marL="457200" rtl="0" algn="l">
              <a:lnSpc>
                <a:spcPct val="135000"/>
              </a:lnSpc>
              <a:spcBef>
                <a:spcPts val="0"/>
              </a:spcBef>
              <a:spcAft>
                <a:spcPts val="0"/>
              </a:spcAft>
              <a:buClr>
                <a:srgbClr val="FD8284"/>
              </a:buClr>
              <a:buSzPts val="1900"/>
              <a:buFont typeface="Arial"/>
              <a:buChar char="•"/>
            </a:pPr>
            <a:r>
              <a:rPr lang="en-US" sz="1600">
                <a:solidFill>
                  <a:srgbClr val="FD8284"/>
                </a:solidFill>
              </a:rPr>
              <a:t>Koučings</a:t>
            </a:r>
            <a:r>
              <a:rPr lang="en-US" sz="1600">
                <a:solidFill>
                  <a:srgbClr val="000000"/>
                </a:solidFill>
              </a:rPr>
              <a:t>: Lai palīdzētu darbiniekiem pielāgoties jaunajām lomām.</a:t>
            </a:r>
            <a:endParaRPr sz="1600">
              <a:solidFill>
                <a:srgbClr val="000000"/>
              </a:solidFill>
            </a:endParaRPr>
          </a:p>
        </p:txBody>
      </p:sp>
      <p:pic>
        <p:nvPicPr>
          <p:cNvPr id="171" name="Google Shape;171;p1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72" name="Google Shape;172;p11"/>
          <p:cNvSpPr txBox="1"/>
          <p:nvPr>
            <p:ph type="title"/>
          </p:nvPr>
        </p:nvSpPr>
        <p:spPr>
          <a:xfrm>
            <a:off x="1122325" y="380625"/>
            <a:ext cx="6348900" cy="459900"/>
          </a:xfrm>
          <a:prstGeom prst="rect">
            <a:avLst/>
          </a:prstGeom>
        </p:spPr>
        <p:txBody>
          <a:bodyPr anchorCtr="0" anchor="t" bIns="91425" lIns="91425" spcFirstLastPara="1" rIns="91425" wrap="square" tIns="91425">
            <a:noAutofit/>
          </a:bodyPr>
          <a:lstStyle/>
          <a:p>
            <a:pPr indent="0" lvl="0" marL="95250" rtl="0" algn="ctr">
              <a:lnSpc>
                <a:spcPct val="115000"/>
              </a:lnSpc>
              <a:spcBef>
                <a:spcPts val="0"/>
              </a:spcBef>
              <a:spcAft>
                <a:spcPts val="0"/>
              </a:spcAft>
              <a:buSzPts val="990"/>
              <a:buNone/>
            </a:pPr>
            <a:r>
              <a:rPr lang="en-US" sz="2200">
                <a:solidFill>
                  <a:srgbClr val="FD8284"/>
                </a:solidFill>
                <a:latin typeface="Comfortaa"/>
                <a:ea typeface="Comfortaa"/>
                <a:cs typeface="Comfortaa"/>
                <a:sym typeface="Comfortaa"/>
              </a:rPr>
              <a:t>Praktiski rīki</a:t>
            </a:r>
            <a:r>
              <a:rPr lang="en-US" sz="2200"/>
              <a:t>: Galvenie ne-digitālie rīki</a:t>
            </a:r>
            <a:endParaRPr sz="2200">
              <a:solidFill>
                <a:srgbClr val="FD8284"/>
              </a:solidFill>
              <a:latin typeface="Comfortaa"/>
              <a:ea typeface="Comfortaa"/>
              <a:cs typeface="Comfortaa"/>
              <a:sym typeface="Comfortaa"/>
            </a:endParaRPr>
          </a:p>
        </p:txBody>
      </p:sp>
      <p:sp>
        <p:nvSpPr>
          <p:cNvPr id="173" name="Google Shape;173;p11"/>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2"/>
          <p:cNvSpPr txBox="1"/>
          <p:nvPr>
            <p:ph idx="1" type="body"/>
          </p:nvPr>
        </p:nvSpPr>
        <p:spPr>
          <a:xfrm>
            <a:off x="2230350" y="976500"/>
            <a:ext cx="5878800" cy="416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rPr lang="en-US" sz="1500">
                <a:solidFill>
                  <a:srgbClr val="FD8284"/>
                </a:solidFill>
              </a:rPr>
              <a:t>Efektīva pārmaiņu vadības procesa galvenie posmi:</a:t>
            </a:r>
            <a:endParaRPr sz="1500">
              <a:solidFill>
                <a:srgbClr val="FD8284"/>
              </a:solidFill>
            </a:endParaRPr>
          </a:p>
          <a:p>
            <a:pPr indent="0" lvl="0" marL="0" rtl="0" algn="l">
              <a:spcBef>
                <a:spcPts val="0"/>
              </a:spcBef>
              <a:spcAft>
                <a:spcPts val="0"/>
              </a:spcAft>
              <a:buSzPts val="1100"/>
              <a:buNone/>
            </a:pPr>
            <a:r>
              <a:t/>
            </a:r>
            <a:endParaRPr sz="1500">
              <a:solidFill>
                <a:srgbClr val="FD8284"/>
              </a:solidFill>
            </a:endParaRPr>
          </a:p>
          <a:p>
            <a:pPr indent="-342900" lvl="0" marL="457200" rtl="0" algn="l">
              <a:spcBef>
                <a:spcPts val="0"/>
              </a:spcBef>
              <a:spcAft>
                <a:spcPts val="0"/>
              </a:spcAft>
              <a:buSzPts val="1800"/>
              <a:buFont typeface="Arial"/>
              <a:buChar char="•"/>
            </a:pPr>
            <a:r>
              <a:rPr lang="en-US" sz="1500"/>
              <a:t>Identificēt jomas, kurās nepieciešamas izmaiņas </a:t>
            </a:r>
            <a:endParaRPr sz="1500"/>
          </a:p>
          <a:p>
            <a:pPr indent="-342900" lvl="0" marL="457200" rtl="0" algn="l">
              <a:spcBef>
                <a:spcPts val="0"/>
              </a:spcBef>
              <a:spcAft>
                <a:spcPts val="0"/>
              </a:spcAft>
              <a:buSzPts val="1800"/>
              <a:buFont typeface="Arial"/>
              <a:buChar char="•"/>
            </a:pPr>
            <a:r>
              <a:rPr lang="en-US" sz="1500"/>
              <a:t>Ģenerēt idejas (</a:t>
            </a:r>
            <a:r>
              <a:rPr i="1" lang="en-US" sz="1500"/>
              <a:t>brainstorming</a:t>
            </a:r>
            <a:r>
              <a:rPr lang="en-US" sz="1500"/>
              <a:t>) izmaiņu īstenošanai</a:t>
            </a:r>
            <a:endParaRPr sz="1500"/>
          </a:p>
          <a:p>
            <a:pPr indent="-342900" lvl="0" marL="457200" rtl="0" algn="l">
              <a:spcBef>
                <a:spcPts val="0"/>
              </a:spcBef>
              <a:spcAft>
                <a:spcPts val="0"/>
              </a:spcAft>
              <a:buSzPts val="1800"/>
              <a:buFont typeface="Arial"/>
              <a:buChar char="•"/>
            </a:pPr>
            <a:r>
              <a:rPr lang="en-US" sz="1500"/>
              <a:t>Izveidot pārmaiņu vadības darbplūsmu</a:t>
            </a:r>
            <a:endParaRPr sz="1500"/>
          </a:p>
          <a:p>
            <a:pPr indent="-342900" lvl="0" marL="457200" rtl="0" algn="l">
              <a:spcBef>
                <a:spcPts val="0"/>
              </a:spcBef>
              <a:spcAft>
                <a:spcPts val="0"/>
              </a:spcAft>
              <a:buSzPts val="1800"/>
              <a:buFont typeface="Arial"/>
              <a:buChar char="•"/>
            </a:pPr>
            <a:r>
              <a:rPr lang="en-US" sz="1500"/>
              <a:t>Īstenot pārmaiņu procesu, pārraudzīt tā rezultātus</a:t>
            </a:r>
            <a:endParaRPr sz="1500"/>
          </a:p>
          <a:p>
            <a:pPr indent="-342900" lvl="0" marL="457200" rtl="0" algn="l">
              <a:spcBef>
                <a:spcPts val="0"/>
              </a:spcBef>
              <a:spcAft>
                <a:spcPts val="0"/>
              </a:spcAft>
              <a:buSzPts val="1800"/>
              <a:buFont typeface="Arial"/>
              <a:buChar char="•"/>
            </a:pPr>
            <a:r>
              <a:rPr lang="en-US" sz="1500"/>
              <a:t>Laika gaitā izvērtēt un optimizēt procesus</a:t>
            </a:r>
            <a:endParaRPr sz="1500"/>
          </a:p>
          <a:p>
            <a:pPr indent="0" lvl="0" marL="0" rtl="0" algn="l">
              <a:lnSpc>
                <a:spcPct val="115000"/>
              </a:lnSpc>
              <a:spcBef>
                <a:spcPts val="0"/>
              </a:spcBef>
              <a:spcAft>
                <a:spcPts val="0"/>
              </a:spcAft>
              <a:buSzPts val="2100"/>
              <a:buNone/>
            </a:pPr>
            <a:r>
              <a:t/>
            </a:r>
            <a:endParaRPr sz="1400">
              <a:solidFill>
                <a:schemeClr val="dk1"/>
              </a:solidFill>
            </a:endParaRPr>
          </a:p>
          <a:p>
            <a:pPr indent="0" lvl="0" marL="0" rtl="0" algn="l">
              <a:lnSpc>
                <a:spcPct val="115000"/>
              </a:lnSpc>
              <a:spcBef>
                <a:spcPts val="0"/>
              </a:spcBef>
              <a:spcAft>
                <a:spcPts val="0"/>
              </a:spcAft>
              <a:buSzPts val="2100"/>
              <a:buNone/>
            </a:pPr>
            <a:r>
              <a:rPr lang="en-US" sz="1500"/>
              <a:t>I</a:t>
            </a:r>
            <a:r>
              <a:rPr lang="en-US" sz="1400"/>
              <a:t>esakām noskatīties video “5 soļi pārmaiņu vadības procesā” (</a:t>
            </a:r>
            <a:r>
              <a:rPr i="1" lang="en-US" sz="1400"/>
              <a:t>5 Steps in the Change Management Process</a:t>
            </a:r>
            <a:r>
              <a:rPr lang="en-US" sz="1400"/>
              <a:t>). Saite: </a:t>
            </a:r>
            <a:r>
              <a:rPr lang="en-US" sz="1400" u="sng">
                <a:solidFill>
                  <a:schemeClr val="hlink"/>
                </a:solidFill>
                <a:hlinkClick r:id="rId3"/>
              </a:rPr>
              <a:t>https://www.youtube.com/watch?v=wxVgd8h1svU</a:t>
            </a:r>
            <a:endParaRPr sz="1400"/>
          </a:p>
          <a:p>
            <a:pPr indent="0" lvl="0" marL="0" rtl="0" algn="l">
              <a:lnSpc>
                <a:spcPct val="115000"/>
              </a:lnSpc>
              <a:spcBef>
                <a:spcPts val="300"/>
              </a:spcBef>
              <a:spcAft>
                <a:spcPts val="0"/>
              </a:spcAft>
              <a:buSzPts val="2100"/>
              <a:buNone/>
            </a:pPr>
            <a:r>
              <a:t/>
            </a:r>
            <a:endParaRPr sz="1400">
              <a:solidFill>
                <a:schemeClr val="dk1"/>
              </a:solidFill>
            </a:endParaRPr>
          </a:p>
          <a:p>
            <a:pPr indent="0" lvl="0" marL="0" rtl="0" algn="l">
              <a:lnSpc>
                <a:spcPct val="115000"/>
              </a:lnSpc>
              <a:spcBef>
                <a:spcPts val="0"/>
              </a:spcBef>
              <a:spcAft>
                <a:spcPts val="0"/>
              </a:spcAft>
              <a:buSzPts val="2100"/>
              <a:buNone/>
            </a:pPr>
            <a:r>
              <a:t/>
            </a:r>
            <a:endParaRPr sz="1400">
              <a:solidFill>
                <a:schemeClr val="dk1"/>
              </a:solidFill>
            </a:endParaRPr>
          </a:p>
        </p:txBody>
      </p:sp>
      <p:sp>
        <p:nvSpPr>
          <p:cNvPr id="179" name="Google Shape;179;p12"/>
          <p:cNvSpPr txBox="1"/>
          <p:nvPr/>
        </p:nvSpPr>
        <p:spPr>
          <a:xfrm>
            <a:off x="1955999" y="445450"/>
            <a:ext cx="5232000" cy="450900"/>
          </a:xfrm>
          <a:prstGeom prst="rect">
            <a:avLst/>
          </a:prstGeom>
          <a:noFill/>
          <a:ln>
            <a:noFill/>
          </a:ln>
        </p:spPr>
        <p:txBody>
          <a:bodyPr anchorCtr="0" anchor="t" bIns="91425" lIns="91425" spcFirstLastPara="1" rIns="91425" wrap="square" tIns="91425">
            <a:normAutofit fontScale="92500" lnSpcReduction="10000"/>
          </a:bodyPr>
          <a:lstStyle/>
          <a:p>
            <a:pPr indent="0" lvl="0" marL="0" marR="0" rtl="0" algn="ctr">
              <a:lnSpc>
                <a:spcPct val="100000"/>
              </a:lnSpc>
              <a:spcBef>
                <a:spcPts val="0"/>
              </a:spcBef>
              <a:spcAft>
                <a:spcPts val="0"/>
              </a:spcAft>
              <a:buClr>
                <a:srgbClr val="000000"/>
              </a:buClr>
              <a:buSzPct val="100000"/>
              <a:buFont typeface="Arial"/>
              <a:buNone/>
            </a:pPr>
            <a:r>
              <a:rPr b="1" lang="en-US" sz="2000">
                <a:solidFill>
                  <a:srgbClr val="FD8284"/>
                </a:solidFill>
                <a:latin typeface="Comfortaa"/>
                <a:ea typeface="Comfortaa"/>
                <a:cs typeface="Comfortaa"/>
                <a:sym typeface="Comfortaa"/>
              </a:rPr>
              <a:t>Pielāgojumu ieviešana un pārraudzība</a:t>
            </a:r>
            <a:endParaRPr b="1" i="0" sz="2000" u="none" cap="none" strike="noStrike">
              <a:solidFill>
                <a:srgbClr val="FD8284"/>
              </a:solidFill>
              <a:latin typeface="Comfortaa"/>
              <a:ea typeface="Comfortaa"/>
              <a:cs typeface="Comfortaa"/>
              <a:sym typeface="Comfortaa"/>
            </a:endParaRPr>
          </a:p>
        </p:txBody>
      </p:sp>
      <p:pic>
        <p:nvPicPr>
          <p:cNvPr id="180" name="Google Shape;180;p12"/>
          <p:cNvPicPr preferRelativeResize="0"/>
          <p:nvPr/>
        </p:nvPicPr>
        <p:blipFill rotWithShape="1">
          <a:blip r:embed="rId4">
            <a:alphaModFix/>
          </a:blip>
          <a:srcRect b="0" l="0" r="0" t="0"/>
          <a:stretch/>
        </p:blipFill>
        <p:spPr>
          <a:xfrm>
            <a:off x="1785301" y="3265216"/>
            <a:ext cx="445047" cy="475529"/>
          </a:xfrm>
          <a:prstGeom prst="rect">
            <a:avLst/>
          </a:prstGeom>
          <a:noFill/>
          <a:ln>
            <a:noFill/>
          </a:ln>
        </p:spPr>
      </p:pic>
      <p:pic>
        <p:nvPicPr>
          <p:cNvPr id="181" name="Google Shape;181;p12"/>
          <p:cNvPicPr preferRelativeResize="0"/>
          <p:nvPr/>
        </p:nvPicPr>
        <p:blipFill rotWithShape="1">
          <a:blip r:embed="rId5">
            <a:alphaModFix/>
          </a:blip>
          <a:srcRect b="0" l="0" r="0" t="0"/>
          <a:stretch/>
        </p:blipFill>
        <p:spPr>
          <a:xfrm>
            <a:off x="119054" y="4768850"/>
            <a:ext cx="1121410" cy="223108"/>
          </a:xfrm>
          <a:prstGeom prst="rect">
            <a:avLst/>
          </a:prstGeom>
          <a:noFill/>
          <a:ln>
            <a:noFill/>
          </a:ln>
        </p:spPr>
      </p:pic>
      <p:sp>
        <p:nvSpPr>
          <p:cNvPr id="182" name="Google Shape;182;p12"/>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3"/>
          <p:cNvSpPr txBox="1"/>
          <p:nvPr>
            <p:ph type="title"/>
          </p:nvPr>
        </p:nvSpPr>
        <p:spPr>
          <a:xfrm>
            <a:off x="1000900" y="445450"/>
            <a:ext cx="7034100" cy="550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US" sz="2000"/>
              <a:t>Efektīva pārmaiņu vadības procesa galvenie posmi</a:t>
            </a:r>
            <a:endParaRPr sz="2700"/>
          </a:p>
        </p:txBody>
      </p:sp>
      <p:sp>
        <p:nvSpPr>
          <p:cNvPr id="188" name="Google Shape;188;p13"/>
          <p:cNvSpPr txBox="1"/>
          <p:nvPr>
            <p:ph idx="1" type="body"/>
          </p:nvPr>
        </p:nvSpPr>
        <p:spPr>
          <a:xfrm>
            <a:off x="516925" y="922850"/>
            <a:ext cx="7225500" cy="3846000"/>
          </a:xfrm>
          <a:prstGeom prst="rect">
            <a:avLst/>
          </a:prstGeom>
          <a:noFill/>
          <a:ln>
            <a:noFill/>
          </a:ln>
        </p:spPr>
        <p:txBody>
          <a:bodyPr anchorCtr="0" anchor="t" bIns="91425" lIns="91425" spcFirstLastPara="1" rIns="91425" wrap="square" tIns="91425">
            <a:noAutofit/>
          </a:bodyPr>
          <a:lstStyle/>
          <a:p>
            <a:pPr indent="0" lvl="0" marL="0" rtl="0" algn="just">
              <a:lnSpc>
                <a:spcPct val="135000"/>
              </a:lnSpc>
              <a:spcBef>
                <a:spcPts val="0"/>
              </a:spcBef>
              <a:spcAft>
                <a:spcPts val="0"/>
              </a:spcAft>
              <a:buSzPts val="1100"/>
              <a:buNone/>
            </a:pPr>
            <a:r>
              <a:rPr lang="en-US" sz="1200">
                <a:solidFill>
                  <a:srgbClr val="FD8284"/>
                </a:solidFill>
              </a:rPr>
              <a:t>Identificēt jomas, kurās nepieciešamas izmaiņas</a:t>
            </a:r>
            <a:r>
              <a:rPr lang="en-US" sz="1200">
                <a:solidFill>
                  <a:srgbClr val="000000"/>
                </a:solidFill>
              </a:rPr>
              <a:t>: Lai iekļautu darbiniekus ar autismu, nepieciešamās pārmaiņas var būt, piem., jaunu tehnoloģiju ieviešana, organizatoriskās struktūras pielāgošana, darba ētikas uzlabošana, organizācijas kultūras maiņa, darbinieku apmācību nodrošināšana un izmaiņas darbavietā un darba procedūrās. </a:t>
            </a:r>
            <a:endParaRPr sz="1200">
              <a:solidFill>
                <a:srgbClr val="000000"/>
              </a:solidFill>
            </a:endParaRPr>
          </a:p>
          <a:p>
            <a:pPr indent="0" lvl="0" marL="0" rtl="0" algn="just">
              <a:lnSpc>
                <a:spcPct val="135000"/>
              </a:lnSpc>
              <a:spcBef>
                <a:spcPts val="0"/>
              </a:spcBef>
              <a:spcAft>
                <a:spcPts val="0"/>
              </a:spcAft>
              <a:buSzPts val="1100"/>
              <a:buNone/>
            </a:pPr>
            <a:r>
              <a:rPr lang="en-US" sz="1200">
                <a:solidFill>
                  <a:srgbClr val="FD8284"/>
                </a:solidFill>
              </a:rPr>
              <a:t>Ģenerēt idejas (</a:t>
            </a:r>
            <a:r>
              <a:rPr i="1" lang="en-US" sz="1200">
                <a:solidFill>
                  <a:srgbClr val="FD8284"/>
                </a:solidFill>
              </a:rPr>
              <a:t>brainstorming</a:t>
            </a:r>
            <a:r>
              <a:rPr lang="en-US" sz="1200">
                <a:solidFill>
                  <a:srgbClr val="FD8284"/>
                </a:solidFill>
              </a:rPr>
              <a:t>) izmaiņu īstenošanai</a:t>
            </a:r>
            <a:r>
              <a:rPr lang="en-US" sz="1200">
                <a:solidFill>
                  <a:srgbClr val="000000"/>
                </a:solidFill>
              </a:rPr>
              <a:t>: Apdomājiet pārmaiņas, ko gatavojaties veikt, un apsvērumus par to, kā jūs un, ideālā gadījumā, jūsu pārmaiņu vadības komanda plānojat tās īstenot.</a:t>
            </a:r>
            <a:endParaRPr sz="1200">
              <a:solidFill>
                <a:srgbClr val="000000"/>
              </a:solidFill>
            </a:endParaRPr>
          </a:p>
          <a:p>
            <a:pPr indent="0" lvl="0" marL="0" rtl="0" algn="just">
              <a:lnSpc>
                <a:spcPct val="135000"/>
              </a:lnSpc>
              <a:spcBef>
                <a:spcPts val="0"/>
              </a:spcBef>
              <a:spcAft>
                <a:spcPts val="0"/>
              </a:spcAft>
              <a:buClr>
                <a:schemeClr val="dk1"/>
              </a:buClr>
              <a:buSzPts val="1100"/>
              <a:buFont typeface="Arial"/>
              <a:buNone/>
            </a:pPr>
            <a:r>
              <a:rPr lang="en-US" sz="1200">
                <a:solidFill>
                  <a:srgbClr val="FD8284"/>
                </a:solidFill>
              </a:rPr>
              <a:t>Izveidot pārmaiņu vadības darbplūsmu</a:t>
            </a:r>
            <a:r>
              <a:rPr lang="en-US" sz="1200">
                <a:solidFill>
                  <a:srgbClr val="000000"/>
                </a:solidFill>
              </a:rPr>
              <a:t>: Izstrādājiet rūpīgu pārmaiņu vadības darbplūsmu, kurā detalizēti aprakstīti visi pārmaiņām nepieciešamie soļi.</a:t>
            </a:r>
            <a:endParaRPr sz="1200">
              <a:solidFill>
                <a:srgbClr val="000000"/>
              </a:solidFill>
            </a:endParaRPr>
          </a:p>
          <a:p>
            <a:pPr indent="0" lvl="0" marL="0" rtl="0" algn="just">
              <a:lnSpc>
                <a:spcPct val="135000"/>
              </a:lnSpc>
              <a:spcBef>
                <a:spcPts val="0"/>
              </a:spcBef>
              <a:spcAft>
                <a:spcPts val="0"/>
              </a:spcAft>
              <a:buClr>
                <a:schemeClr val="dk1"/>
              </a:buClr>
              <a:buSzPts val="1100"/>
              <a:buFont typeface="Arial"/>
              <a:buNone/>
            </a:pPr>
            <a:r>
              <a:rPr lang="en-US" sz="1200">
                <a:solidFill>
                  <a:srgbClr val="FD8284"/>
                </a:solidFill>
              </a:rPr>
              <a:t>Uzsākt pārmaiņu procesu un uzraudzīt tā panākumus</a:t>
            </a:r>
            <a:r>
              <a:rPr lang="en-US" sz="1200">
                <a:solidFill>
                  <a:srgbClr val="000000"/>
                </a:solidFill>
              </a:rPr>
              <a:t>: Ir svarīgi uzraudzīt katru procesa posmu un izvērtēt tā panākumus. Ja pārmaiņu vadības stratēģijā ir paredzēta elastība, tā būs ceļvedis uz panākumiem. </a:t>
            </a:r>
            <a:endParaRPr sz="1200">
              <a:solidFill>
                <a:srgbClr val="000000"/>
              </a:solidFill>
            </a:endParaRPr>
          </a:p>
          <a:p>
            <a:pPr indent="0" lvl="0" marL="0" rtl="0" algn="just">
              <a:lnSpc>
                <a:spcPct val="135000"/>
              </a:lnSpc>
              <a:spcBef>
                <a:spcPts val="0"/>
              </a:spcBef>
              <a:spcAft>
                <a:spcPts val="0"/>
              </a:spcAft>
              <a:buClr>
                <a:schemeClr val="dk1"/>
              </a:buClr>
              <a:buSzPts val="1100"/>
              <a:buFont typeface="Arial"/>
              <a:buNone/>
            </a:pPr>
            <a:r>
              <a:rPr lang="en-US" sz="1200">
                <a:solidFill>
                  <a:srgbClr val="FD8284"/>
                </a:solidFill>
              </a:rPr>
              <a:t>Laika gaitā novērtēt un optimizēt procesus</a:t>
            </a:r>
            <a:r>
              <a:rPr lang="en-US" sz="1200">
                <a:solidFill>
                  <a:srgbClr val="000000"/>
                </a:solidFill>
              </a:rPr>
              <a:t>: Izpildes pamatrādītāju (angliski KPI) apsekošana laika gaitā palīdz novērtēt un optimizēt uzņēmējdarbības procesus. Izmantojiet uz datiem balstītu pieeju, lai precizētu jebkādas procesu korekcijas.</a:t>
            </a:r>
            <a:endParaRPr sz="1200">
              <a:solidFill>
                <a:srgbClr val="000000"/>
              </a:solidFill>
            </a:endParaRPr>
          </a:p>
          <a:p>
            <a:pPr indent="0" lvl="0" marL="0" rtl="0" algn="just">
              <a:lnSpc>
                <a:spcPct val="135000"/>
              </a:lnSpc>
              <a:spcBef>
                <a:spcPts val="0"/>
              </a:spcBef>
              <a:spcAft>
                <a:spcPts val="0"/>
              </a:spcAft>
              <a:buClr>
                <a:schemeClr val="dk1"/>
              </a:buClr>
              <a:buSzPts val="1100"/>
              <a:buFont typeface="Arial"/>
              <a:buNone/>
            </a:pPr>
            <a:r>
              <a:t/>
            </a:r>
            <a:endParaRPr sz="1200">
              <a:solidFill>
                <a:srgbClr val="000000"/>
              </a:solidFill>
            </a:endParaRPr>
          </a:p>
          <a:p>
            <a:pPr indent="0" lvl="0" marL="0" rtl="0" algn="just">
              <a:lnSpc>
                <a:spcPct val="135000"/>
              </a:lnSpc>
              <a:spcBef>
                <a:spcPts val="0"/>
              </a:spcBef>
              <a:spcAft>
                <a:spcPts val="0"/>
              </a:spcAft>
              <a:buSzPts val="2100"/>
              <a:buNone/>
            </a:pPr>
            <a:r>
              <a:t/>
            </a:r>
            <a:endParaRPr sz="1200">
              <a:solidFill>
                <a:srgbClr val="000000"/>
              </a:solidFill>
            </a:endParaRPr>
          </a:p>
        </p:txBody>
      </p:sp>
      <p:pic>
        <p:nvPicPr>
          <p:cNvPr id="189" name="Google Shape;189;p1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90" name="Google Shape;190;p13"/>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4"/>
          <p:cNvSpPr txBox="1"/>
          <p:nvPr>
            <p:ph idx="1" type="body"/>
          </p:nvPr>
        </p:nvSpPr>
        <p:spPr>
          <a:xfrm>
            <a:off x="398700" y="611650"/>
            <a:ext cx="4002900" cy="4077600"/>
          </a:xfrm>
          <a:prstGeom prst="rect">
            <a:avLst/>
          </a:prstGeom>
          <a:noFill/>
          <a:ln>
            <a:noFill/>
          </a:ln>
        </p:spPr>
        <p:txBody>
          <a:bodyPr anchorCtr="0" anchor="t" bIns="91425" lIns="91425" spcFirstLastPara="1" rIns="91425" wrap="square" tIns="91425">
            <a:normAutofit fontScale="40000" lnSpcReduction="10000"/>
          </a:bodyPr>
          <a:lstStyle/>
          <a:p>
            <a:pPr indent="0" lvl="0" marL="0" rtl="0" algn="l">
              <a:lnSpc>
                <a:spcPct val="150000"/>
              </a:lnSpc>
              <a:spcBef>
                <a:spcPts val="0"/>
              </a:spcBef>
              <a:spcAft>
                <a:spcPts val="0"/>
              </a:spcAft>
              <a:buSzPct val="54901"/>
              <a:buNone/>
            </a:pPr>
            <a:r>
              <a:rPr lang="en-US" sz="4500">
                <a:solidFill>
                  <a:srgbClr val="FD8284"/>
                </a:solidFill>
              </a:rPr>
              <a:t>Kā izveidot pārmaiņu vadības plānu</a:t>
            </a:r>
            <a:endParaRPr sz="2600">
              <a:solidFill>
                <a:srgbClr val="FD8284"/>
              </a:solidFill>
            </a:endParaRPr>
          </a:p>
          <a:p>
            <a:pPr indent="0" lvl="0" marL="0" rtl="0" algn="l">
              <a:lnSpc>
                <a:spcPct val="150000"/>
              </a:lnSpc>
              <a:spcBef>
                <a:spcPts val="0"/>
              </a:spcBef>
              <a:spcAft>
                <a:spcPts val="0"/>
              </a:spcAft>
              <a:buSzPct val="76017"/>
              <a:buNone/>
            </a:pPr>
            <a:r>
              <a:rPr lang="en-US" sz="3250"/>
              <a:t>Pārmaiņu vadības plāns</a:t>
            </a:r>
            <a:endParaRPr sz="3250"/>
          </a:p>
          <a:p>
            <a:pPr indent="0" lvl="0" marL="0" rtl="0" algn="l">
              <a:lnSpc>
                <a:spcPct val="150000"/>
              </a:lnSpc>
              <a:spcBef>
                <a:spcPts val="0"/>
              </a:spcBef>
              <a:spcAft>
                <a:spcPts val="0"/>
              </a:spcAft>
              <a:buSzPct val="76017"/>
              <a:buNone/>
            </a:pPr>
            <a:r>
              <a:t/>
            </a:r>
            <a:endParaRPr sz="3250"/>
          </a:p>
          <a:p>
            <a:pPr indent="-301062" lvl="0" marL="457200" rtl="0" algn="l">
              <a:lnSpc>
                <a:spcPct val="150000"/>
              </a:lnSpc>
              <a:spcBef>
                <a:spcPts val="0"/>
              </a:spcBef>
              <a:spcAft>
                <a:spcPts val="0"/>
              </a:spcAft>
              <a:buSzPct val="100000"/>
              <a:buChar char="●"/>
            </a:pPr>
            <a:r>
              <a:rPr lang="en-US" sz="2852"/>
              <a:t>palīdz uzsākt apmācību un atbalstu. To var izmantot, lai atbildētu uz iespējamiem jautājumiem. </a:t>
            </a:r>
            <a:endParaRPr sz="2852"/>
          </a:p>
          <a:p>
            <a:pPr indent="-301062" lvl="0" marL="457200" rtl="0" algn="l">
              <a:lnSpc>
                <a:spcPct val="150000"/>
              </a:lnSpc>
              <a:spcBef>
                <a:spcPts val="0"/>
              </a:spcBef>
              <a:spcAft>
                <a:spcPts val="0"/>
              </a:spcAft>
              <a:buSzPct val="100000"/>
              <a:buChar char="●"/>
            </a:pPr>
            <a:r>
              <a:rPr lang="en-US" sz="2852"/>
              <a:t>var arī palīdzēt mazināt pretestību pārmaiņām un radīt pozitīvāku darba vidi.</a:t>
            </a:r>
            <a:endParaRPr sz="2852"/>
          </a:p>
          <a:p>
            <a:pPr indent="-301062" lvl="0" marL="457200" rtl="0" algn="l">
              <a:lnSpc>
                <a:spcPct val="150000"/>
              </a:lnSpc>
              <a:spcBef>
                <a:spcPts val="0"/>
              </a:spcBef>
              <a:spcAft>
                <a:spcPts val="0"/>
              </a:spcAft>
              <a:buSzPct val="100000"/>
              <a:buChar char="●"/>
            </a:pPr>
            <a:r>
              <a:rPr lang="en-US" sz="2852"/>
              <a:t>ir rīks, kas ļauj pārraudzīt pārmaiņu ietekmi izpildes un kontroles posmā, tādējādi izvairoties no izmaksu un plānotā termiņa pārsniegšanas, nekonsekventa apjoma vai nekvalitatīvas pārmaiņu vadības.</a:t>
            </a:r>
            <a:endParaRPr sz="2852"/>
          </a:p>
        </p:txBody>
      </p:sp>
      <p:sp>
        <p:nvSpPr>
          <p:cNvPr id="196" name="Google Shape;196;p14"/>
          <p:cNvSpPr txBox="1"/>
          <p:nvPr/>
        </p:nvSpPr>
        <p:spPr>
          <a:xfrm>
            <a:off x="4484800" y="611650"/>
            <a:ext cx="3719700" cy="37710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b="1" lang="en-US" sz="1800">
                <a:solidFill>
                  <a:srgbClr val="FD8284"/>
                </a:solidFill>
                <a:latin typeface="Comfortaa"/>
                <a:ea typeface="Comfortaa"/>
                <a:cs typeface="Comfortaa"/>
                <a:sym typeface="Comfortaa"/>
              </a:rPr>
              <a:t>Soļi, lai izveidotu pārmaiņu vadības plānu</a:t>
            </a:r>
            <a:endParaRPr b="1" sz="1800">
              <a:solidFill>
                <a:srgbClr val="FD8284"/>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1400"/>
              <a:buFont typeface="Arial"/>
              <a:buNone/>
            </a:pPr>
            <a:r>
              <a:t/>
            </a:r>
            <a:endParaRPr sz="1800">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1400"/>
              <a:buFont typeface="Arial"/>
              <a:buNone/>
            </a:pPr>
            <a:r>
              <a:t/>
            </a:r>
            <a:endParaRPr sz="1800">
              <a:latin typeface="Comfortaa"/>
              <a:ea typeface="Comfortaa"/>
              <a:cs typeface="Comfortaa"/>
              <a:sym typeface="Comfortaa"/>
            </a:endParaRPr>
          </a:p>
          <a:p>
            <a:pPr indent="0" lvl="0" marL="0" marR="0" rtl="0" algn="l">
              <a:lnSpc>
                <a:spcPct val="150000"/>
              </a:lnSpc>
              <a:spcBef>
                <a:spcPts val="0"/>
              </a:spcBef>
              <a:spcAft>
                <a:spcPts val="0"/>
              </a:spcAft>
              <a:buClr>
                <a:srgbClr val="000000"/>
              </a:buClr>
              <a:buSzPts val="1400"/>
              <a:buFont typeface="Arial"/>
              <a:buNone/>
            </a:pPr>
            <a:r>
              <a:rPr b="1" lang="en-US" sz="1300">
                <a:latin typeface="Comfortaa"/>
                <a:ea typeface="Comfortaa"/>
                <a:cs typeface="Comfortaa"/>
                <a:sym typeface="Comfortaa"/>
              </a:rPr>
              <a:t>1. Definējiet pārmaiņu vadības mērķus</a:t>
            </a:r>
            <a:endParaRPr b="1" sz="1300">
              <a:latin typeface="Comfortaa"/>
              <a:ea typeface="Comfortaa"/>
              <a:cs typeface="Comfortaa"/>
              <a:sym typeface="Comfortaa"/>
            </a:endParaRPr>
          </a:p>
          <a:p>
            <a:pPr indent="0" lvl="0" marL="0" rtl="0" algn="l">
              <a:lnSpc>
                <a:spcPct val="150000"/>
              </a:lnSpc>
              <a:spcBef>
                <a:spcPts val="0"/>
              </a:spcBef>
              <a:spcAft>
                <a:spcPts val="0"/>
              </a:spcAft>
              <a:buClr>
                <a:schemeClr val="dk1"/>
              </a:buClr>
              <a:buSzPts val="1100"/>
              <a:buFont typeface="Arial"/>
              <a:buNone/>
            </a:pPr>
            <a:r>
              <a:rPr b="1" lang="en-US" sz="1300">
                <a:latin typeface="Comfortaa"/>
                <a:ea typeface="Comfortaa"/>
                <a:cs typeface="Comfortaa"/>
                <a:sym typeface="Comfortaa"/>
              </a:rPr>
              <a:t>2. Izveidojiet pārmaiņu komandu</a:t>
            </a:r>
            <a:endParaRPr b="1" sz="1300">
              <a:latin typeface="Comfortaa"/>
              <a:ea typeface="Comfortaa"/>
              <a:cs typeface="Comfortaa"/>
              <a:sym typeface="Comfortaa"/>
            </a:endParaRPr>
          </a:p>
          <a:p>
            <a:pPr indent="0" lvl="0" marL="0" rtl="0" algn="l">
              <a:lnSpc>
                <a:spcPct val="150000"/>
              </a:lnSpc>
              <a:spcBef>
                <a:spcPts val="0"/>
              </a:spcBef>
              <a:spcAft>
                <a:spcPts val="0"/>
              </a:spcAft>
              <a:buClr>
                <a:schemeClr val="dk1"/>
              </a:buClr>
              <a:buSzPts val="1100"/>
              <a:buFont typeface="Arial"/>
              <a:buNone/>
            </a:pPr>
            <a:r>
              <a:rPr b="1" lang="en-US" sz="1300">
                <a:latin typeface="Comfortaa"/>
                <a:ea typeface="Comfortaa"/>
                <a:cs typeface="Comfortaa"/>
                <a:sym typeface="Comfortaa"/>
              </a:rPr>
              <a:t>3. Izstrādājiet pārmaiņu vadības plānu kopā ar savu komandu</a:t>
            </a:r>
            <a:endParaRPr b="1" sz="1300">
              <a:latin typeface="Comfortaa"/>
              <a:ea typeface="Comfortaa"/>
              <a:cs typeface="Comfortaa"/>
              <a:sym typeface="Comfortaa"/>
            </a:endParaRPr>
          </a:p>
          <a:p>
            <a:pPr indent="0" lvl="0" marL="0" rtl="0" algn="l">
              <a:lnSpc>
                <a:spcPct val="150000"/>
              </a:lnSpc>
              <a:spcBef>
                <a:spcPts val="0"/>
              </a:spcBef>
              <a:spcAft>
                <a:spcPts val="0"/>
              </a:spcAft>
              <a:buClr>
                <a:schemeClr val="dk1"/>
              </a:buClr>
              <a:buSzPts val="1100"/>
              <a:buFont typeface="Arial"/>
              <a:buNone/>
            </a:pPr>
            <a:r>
              <a:rPr b="1" lang="en-US" sz="1300">
                <a:latin typeface="Comfortaa"/>
                <a:ea typeface="Comfortaa"/>
                <a:cs typeface="Comfortaa"/>
                <a:sym typeface="Comfortaa"/>
              </a:rPr>
              <a:t>4. Izveidojiet komunikācijas stratēģiju</a:t>
            </a:r>
            <a:endParaRPr b="1" sz="1300">
              <a:latin typeface="Comfortaa"/>
              <a:ea typeface="Comfortaa"/>
              <a:cs typeface="Comfortaa"/>
              <a:sym typeface="Comfortaa"/>
            </a:endParaRPr>
          </a:p>
          <a:p>
            <a:pPr indent="0" lvl="0" marL="0" rtl="0" algn="l">
              <a:lnSpc>
                <a:spcPct val="150000"/>
              </a:lnSpc>
              <a:spcBef>
                <a:spcPts val="0"/>
              </a:spcBef>
              <a:spcAft>
                <a:spcPts val="0"/>
              </a:spcAft>
              <a:buClr>
                <a:schemeClr val="dk1"/>
              </a:buClr>
              <a:buSzPts val="1100"/>
              <a:buFont typeface="Arial"/>
              <a:buNone/>
            </a:pPr>
            <a:r>
              <a:rPr b="1" lang="en-US" sz="1300">
                <a:latin typeface="Comfortaa"/>
                <a:ea typeface="Comfortaa"/>
                <a:cs typeface="Comfortaa"/>
                <a:sym typeface="Comfortaa"/>
              </a:rPr>
              <a:t>5. Izpildiet pārmaiņu vadības plānu</a:t>
            </a:r>
            <a:endParaRPr b="1" sz="1300">
              <a:latin typeface="Comfortaa"/>
              <a:ea typeface="Comfortaa"/>
              <a:cs typeface="Comfortaa"/>
              <a:sym typeface="Comfortaa"/>
            </a:endParaRPr>
          </a:p>
          <a:p>
            <a:pPr indent="0" lvl="0" marL="0" rtl="0" algn="l">
              <a:lnSpc>
                <a:spcPct val="150000"/>
              </a:lnSpc>
              <a:spcBef>
                <a:spcPts val="0"/>
              </a:spcBef>
              <a:spcAft>
                <a:spcPts val="0"/>
              </a:spcAft>
              <a:buClr>
                <a:schemeClr val="dk1"/>
              </a:buClr>
              <a:buSzPts val="1100"/>
              <a:buFont typeface="Arial"/>
              <a:buNone/>
            </a:pPr>
            <a:r>
              <a:rPr b="1" lang="en-US" sz="1300">
                <a:latin typeface="Comfortaa"/>
                <a:ea typeface="Comfortaa"/>
                <a:cs typeface="Comfortaa"/>
                <a:sym typeface="Comfortaa"/>
              </a:rPr>
              <a:t>6. Novērtējiet, pārskatiet un pielāgojiet plānu</a:t>
            </a:r>
            <a:endParaRPr b="1" sz="1300">
              <a:latin typeface="Comfortaa"/>
              <a:ea typeface="Comfortaa"/>
              <a:cs typeface="Comfortaa"/>
              <a:sym typeface="Comfortaa"/>
            </a:endParaRPr>
          </a:p>
          <a:p>
            <a:pPr indent="0" lvl="0" marL="0" marR="0" rtl="0" algn="l">
              <a:lnSpc>
                <a:spcPct val="150000"/>
              </a:lnSpc>
              <a:spcBef>
                <a:spcPts val="0"/>
              </a:spcBef>
              <a:spcAft>
                <a:spcPts val="0"/>
              </a:spcAft>
              <a:buClr>
                <a:srgbClr val="000000"/>
              </a:buClr>
              <a:buSzPts val="1400"/>
              <a:buFont typeface="Arial"/>
              <a:buNone/>
            </a:pPr>
            <a:r>
              <a:t/>
            </a:r>
            <a:endParaRPr sz="1100">
              <a:latin typeface="Comfortaa"/>
              <a:ea typeface="Comfortaa"/>
              <a:cs typeface="Comfortaa"/>
              <a:sym typeface="Comfortaa"/>
            </a:endParaRPr>
          </a:p>
        </p:txBody>
      </p:sp>
      <p:pic>
        <p:nvPicPr>
          <p:cNvPr id="197" name="Google Shape;197;p1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98" name="Google Shape;198;p14"/>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5"/>
          <p:cNvSpPr txBox="1"/>
          <p:nvPr>
            <p:ph idx="1" type="body"/>
          </p:nvPr>
        </p:nvSpPr>
        <p:spPr>
          <a:xfrm>
            <a:off x="548650" y="528250"/>
            <a:ext cx="7347300" cy="4407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300">
                <a:solidFill>
                  <a:srgbClr val="FD8284"/>
                </a:solidFill>
              </a:rPr>
              <a:t>1. solis: Definējiet pārmaiņu vadības mērķus</a:t>
            </a:r>
            <a:endParaRPr sz="1300">
              <a:solidFill>
                <a:srgbClr val="FD8284"/>
              </a:solidFill>
            </a:endParaRPr>
          </a:p>
          <a:p>
            <a:pPr indent="0" lvl="0" marL="0" rtl="0" algn="l">
              <a:lnSpc>
                <a:spcPct val="115000"/>
              </a:lnSpc>
              <a:spcBef>
                <a:spcPts val="0"/>
              </a:spcBef>
              <a:spcAft>
                <a:spcPts val="0"/>
              </a:spcAft>
              <a:buNone/>
            </a:pPr>
            <a:r>
              <a:rPr lang="en-US" sz="1300">
                <a:solidFill>
                  <a:srgbClr val="000000"/>
                </a:solidFill>
              </a:rPr>
              <a:t>Šis solis ietver izaicinājumu vai iespēju identificēšanu, ko pārmaiņas risinās, un vēlamo un gaidāmo rezultātu formulēšanu. </a:t>
            </a:r>
            <a:endParaRPr sz="1300">
              <a:solidFill>
                <a:srgbClr val="000000"/>
              </a:solidFill>
            </a:endParaRPr>
          </a:p>
          <a:p>
            <a:pPr indent="-311150" lvl="0" marL="457200" rtl="0" algn="l">
              <a:lnSpc>
                <a:spcPct val="115000"/>
              </a:lnSpc>
              <a:spcBef>
                <a:spcPts val="0"/>
              </a:spcBef>
              <a:spcAft>
                <a:spcPts val="0"/>
              </a:spcAft>
              <a:buSzPts val="1300"/>
              <a:buFont typeface="Arial"/>
              <a:buChar char="•"/>
            </a:pPr>
            <a:r>
              <a:rPr lang="en-US" sz="1300">
                <a:solidFill>
                  <a:srgbClr val="FD8284"/>
                </a:solidFill>
              </a:rPr>
              <a:t>Gūstiet izpratni par pārmaiņām:</a:t>
            </a:r>
            <a:r>
              <a:rPr lang="en-US" sz="1300">
                <a:solidFill>
                  <a:srgbClr val="000000"/>
                </a:solidFill>
              </a:rPr>
              <a:t> Iepazīstieties ar veicamajām pārmaiņām un to sekām, kā arī ar metodoloģiju, ko izmantosiet, lai prioritizētu ieviešamās pārmaiņas.</a:t>
            </a:r>
            <a:endParaRPr sz="1300">
              <a:solidFill>
                <a:srgbClr val="000000"/>
              </a:solidFill>
            </a:endParaRPr>
          </a:p>
          <a:p>
            <a:pPr indent="-311150" lvl="0" marL="457200" rtl="0" algn="l">
              <a:lnSpc>
                <a:spcPct val="115000"/>
              </a:lnSpc>
              <a:spcBef>
                <a:spcPts val="0"/>
              </a:spcBef>
              <a:spcAft>
                <a:spcPts val="0"/>
              </a:spcAft>
              <a:buSzPts val="1300"/>
              <a:buFont typeface="Arial"/>
              <a:buChar char="•"/>
            </a:pPr>
            <a:r>
              <a:rPr lang="en-US" sz="1300">
                <a:solidFill>
                  <a:srgbClr val="FD8284"/>
                </a:solidFill>
              </a:rPr>
              <a:t>Izvirziet informētības mērķus</a:t>
            </a:r>
            <a:r>
              <a:rPr lang="en-US" sz="1300">
                <a:solidFill>
                  <a:srgbClr val="000000"/>
                </a:solidFill>
              </a:rPr>
              <a:t>: Darbinieku informētība un izmaiņu pieņemšana ir daļa no jūsu plāna.</a:t>
            </a:r>
            <a:endParaRPr sz="1300">
              <a:solidFill>
                <a:srgbClr val="000000"/>
              </a:solidFill>
            </a:endParaRPr>
          </a:p>
          <a:p>
            <a:pPr indent="-311150" lvl="0" marL="457200" rtl="0" algn="l">
              <a:lnSpc>
                <a:spcPct val="115000"/>
              </a:lnSpc>
              <a:spcBef>
                <a:spcPts val="0"/>
              </a:spcBef>
              <a:spcAft>
                <a:spcPts val="0"/>
              </a:spcAft>
              <a:buSzPts val="1300"/>
              <a:buFont typeface="Arial"/>
              <a:buChar char="•"/>
            </a:pPr>
            <a:r>
              <a:rPr lang="en-US" sz="1300">
                <a:solidFill>
                  <a:srgbClr val="FD8284"/>
                </a:solidFill>
              </a:rPr>
              <a:t>Nosakiet galvenos rezultatīvos rādītājus</a:t>
            </a:r>
            <a:r>
              <a:rPr lang="en-US" sz="1300">
                <a:solidFill>
                  <a:srgbClr val="000000"/>
                </a:solidFill>
              </a:rPr>
              <a:t>: Nosakiet kvantitatīvi nosakāmus izpildes pamatrādītājus (KPI), lai noteiktu jūsu plāna panākumus. Kā jūs mērīsiet savus panākumus? Piemērojiet rādītājus, kuriem pārmaiņu kontekstā ir jēga.</a:t>
            </a:r>
            <a:endParaRPr sz="1300">
              <a:solidFill>
                <a:srgbClr val="000000"/>
              </a:solidFill>
            </a:endParaRPr>
          </a:p>
          <a:p>
            <a:pPr indent="0" lvl="0" marL="0" rtl="0" algn="l">
              <a:lnSpc>
                <a:spcPct val="115000"/>
              </a:lnSpc>
              <a:spcBef>
                <a:spcPts val="0"/>
              </a:spcBef>
              <a:spcAft>
                <a:spcPts val="0"/>
              </a:spcAft>
              <a:buNone/>
            </a:pPr>
            <a:r>
              <a:t/>
            </a:r>
            <a:endParaRPr sz="1300">
              <a:solidFill>
                <a:srgbClr val="000000"/>
              </a:solidFill>
            </a:endParaRPr>
          </a:p>
          <a:p>
            <a:pPr indent="0" lvl="0" marL="0" rtl="0" algn="l">
              <a:lnSpc>
                <a:spcPct val="115000"/>
              </a:lnSpc>
              <a:spcBef>
                <a:spcPts val="0"/>
              </a:spcBef>
              <a:spcAft>
                <a:spcPts val="0"/>
              </a:spcAft>
              <a:buNone/>
            </a:pPr>
            <a:r>
              <a:rPr lang="en-US" sz="1300">
                <a:solidFill>
                  <a:srgbClr val="FD8284"/>
                </a:solidFill>
              </a:rPr>
              <a:t>2. solis: Izveidojiet pārmaiņu komandu</a:t>
            </a:r>
            <a:endParaRPr sz="1300">
              <a:solidFill>
                <a:srgbClr val="FD8284"/>
              </a:solidFill>
            </a:endParaRPr>
          </a:p>
          <a:p>
            <a:pPr indent="0" lvl="0" marL="0" rtl="0" algn="l">
              <a:lnSpc>
                <a:spcPct val="115000"/>
              </a:lnSpc>
              <a:spcBef>
                <a:spcPts val="0"/>
              </a:spcBef>
              <a:spcAft>
                <a:spcPts val="0"/>
              </a:spcAft>
              <a:buNone/>
            </a:pPr>
            <a:r>
              <a:rPr lang="en-US" sz="1300"/>
              <a:t>Izveidojiet spēcīgu pārmaiņu vadības komandu ar </a:t>
            </a:r>
            <a:r>
              <a:rPr lang="en-US" sz="1300">
                <a:solidFill>
                  <a:srgbClr val="FD8284"/>
                </a:solidFill>
              </a:rPr>
              <a:t>nepieciešamajiem resursiem</a:t>
            </a:r>
            <a:r>
              <a:rPr lang="en-US" sz="1300"/>
              <a:t>, apsverot personas vadošos amatos no dažādiem departamentiem (tostarp finanšu). Veidojot </a:t>
            </a:r>
            <a:r>
              <a:rPr lang="en-US" sz="1300">
                <a:solidFill>
                  <a:srgbClr val="FD8284"/>
                </a:solidFill>
              </a:rPr>
              <a:t>alianses</a:t>
            </a:r>
            <a:r>
              <a:rPr lang="en-US" sz="1300"/>
              <a:t> ar dažādiem departamentiem, ir vieglāk izglītot pārējos komandas locekļus par izmaiņām un sniegt atbalstu visā pārmaiņu procesā.</a:t>
            </a:r>
            <a:endParaRPr sz="1300"/>
          </a:p>
        </p:txBody>
      </p:sp>
      <p:pic>
        <p:nvPicPr>
          <p:cNvPr id="204" name="Google Shape;204;p1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05" name="Google Shape;205;p15"/>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6"/>
          <p:cNvSpPr txBox="1"/>
          <p:nvPr>
            <p:ph idx="1" type="body"/>
          </p:nvPr>
        </p:nvSpPr>
        <p:spPr>
          <a:xfrm>
            <a:off x="407775" y="435850"/>
            <a:ext cx="8211000" cy="455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440"/>
              <a:buFont typeface="Arial"/>
              <a:buNone/>
            </a:pPr>
            <a:r>
              <a:rPr lang="en-US" sz="1320">
                <a:solidFill>
                  <a:srgbClr val="FD8284"/>
                </a:solidFill>
              </a:rPr>
              <a:t>3. solis: Izstrādājiet pārmaiņu vadības plānu kopā ar savu komandu</a:t>
            </a:r>
            <a:endParaRPr sz="1320">
              <a:solidFill>
                <a:srgbClr val="FD8284"/>
              </a:solidFill>
            </a:endParaRPr>
          </a:p>
          <a:p>
            <a:pPr indent="-312420" lvl="0" marL="457200" rtl="0" algn="l">
              <a:spcBef>
                <a:spcPts val="0"/>
              </a:spcBef>
              <a:spcAft>
                <a:spcPts val="0"/>
              </a:spcAft>
              <a:buClr>
                <a:srgbClr val="FD8284"/>
              </a:buClr>
              <a:buSzPts val="1320"/>
              <a:buChar char="●"/>
            </a:pPr>
            <a:r>
              <a:rPr lang="en-US" sz="1320">
                <a:solidFill>
                  <a:srgbClr val="FD8284"/>
                </a:solidFill>
              </a:rPr>
              <a:t>Izveidojiet uzdevumu sarakstu</a:t>
            </a:r>
            <a:r>
              <a:rPr lang="en-US" sz="1320">
                <a:solidFill>
                  <a:srgbClr val="000000"/>
                </a:solidFill>
              </a:rPr>
              <a:t>: Tas ir kontrolsaraksts ar uzdevumiem, kas jāveic, lai sasniegtu savus mērķus. Šāds kontrolsaraksts palīdzēs jūsu komandai sekot līdzi darāmajam, un ir viegli uz to atsaukties, nosakot nākamos soļus. </a:t>
            </a:r>
            <a:endParaRPr sz="1320">
              <a:solidFill>
                <a:srgbClr val="000000"/>
              </a:solidFill>
            </a:endParaRPr>
          </a:p>
          <a:p>
            <a:pPr indent="-312420" lvl="0" marL="457200" rtl="0" algn="l">
              <a:spcBef>
                <a:spcPts val="0"/>
              </a:spcBef>
              <a:spcAft>
                <a:spcPts val="0"/>
              </a:spcAft>
              <a:buClr>
                <a:srgbClr val="FD8284"/>
              </a:buClr>
              <a:buSzPts val="1320"/>
              <a:buChar char="●"/>
            </a:pPr>
            <a:r>
              <a:rPr lang="en-US" sz="1320">
                <a:solidFill>
                  <a:srgbClr val="FD8284"/>
                </a:solidFill>
              </a:rPr>
              <a:t>Sastādiet laika grafiku</a:t>
            </a:r>
            <a:r>
              <a:rPr lang="en-US" sz="1320">
                <a:solidFill>
                  <a:srgbClr val="000000"/>
                </a:solidFill>
              </a:rPr>
              <a:t>: Katram sarakstā iekļautajam uzdevumam piešķiriet konkrētus izpildes termiņus un pārliecinieties, ka tie tiek ievēroti. Ja kādus no uzdevumiem nav iespējams pabeigt pirms pārmaiņu ieviešanas, apsveriet iespēju koriģēt to izpildes termiņus vai prioritizēt tos atkarībā no to svarīguma un izpildes iespējamības.</a:t>
            </a:r>
            <a:endParaRPr sz="1320">
              <a:solidFill>
                <a:srgbClr val="000000"/>
              </a:solidFill>
            </a:endParaRPr>
          </a:p>
          <a:p>
            <a:pPr indent="0" lvl="0" marL="0" rtl="0" algn="l">
              <a:spcBef>
                <a:spcPts val="0"/>
              </a:spcBef>
              <a:spcAft>
                <a:spcPts val="0"/>
              </a:spcAft>
              <a:buClr>
                <a:schemeClr val="dk1"/>
              </a:buClr>
              <a:buSzPts val="440"/>
              <a:buFont typeface="Arial"/>
              <a:buNone/>
            </a:pPr>
            <a:r>
              <a:rPr lang="en-US" sz="1320">
                <a:solidFill>
                  <a:srgbClr val="FD8284"/>
                </a:solidFill>
              </a:rPr>
              <a:t> </a:t>
            </a:r>
            <a:endParaRPr sz="1320">
              <a:solidFill>
                <a:srgbClr val="FD8284"/>
              </a:solidFill>
            </a:endParaRPr>
          </a:p>
          <a:p>
            <a:pPr indent="0" lvl="0" marL="0" rtl="0" algn="l">
              <a:spcBef>
                <a:spcPts val="0"/>
              </a:spcBef>
              <a:spcAft>
                <a:spcPts val="0"/>
              </a:spcAft>
              <a:buSzPts val="440"/>
              <a:buNone/>
            </a:pPr>
            <a:r>
              <a:rPr lang="en-US" sz="1320">
                <a:solidFill>
                  <a:srgbClr val="FD8284"/>
                </a:solidFill>
              </a:rPr>
              <a:t>4. solis: Izveidojiet komunikācijas stratēģiju</a:t>
            </a:r>
            <a:endParaRPr sz="1320">
              <a:solidFill>
                <a:srgbClr val="FD8284"/>
              </a:solidFill>
            </a:endParaRPr>
          </a:p>
          <a:p>
            <a:pPr indent="-312420" lvl="0" marL="457200" rtl="0" algn="l">
              <a:spcBef>
                <a:spcPts val="0"/>
              </a:spcBef>
              <a:spcAft>
                <a:spcPts val="0"/>
              </a:spcAft>
              <a:buClr>
                <a:srgbClr val="000000"/>
              </a:buClr>
              <a:buSzPts val="1320"/>
              <a:buChar char="●"/>
            </a:pPr>
            <a:r>
              <a:rPr lang="en-US" sz="1320">
                <a:solidFill>
                  <a:srgbClr val="000000"/>
                </a:solidFill>
              </a:rPr>
              <a:t>Pārliecinieties, ka </a:t>
            </a:r>
            <a:r>
              <a:rPr lang="en-US" sz="1320">
                <a:solidFill>
                  <a:srgbClr val="FD8284"/>
                </a:solidFill>
              </a:rPr>
              <a:t>visas ieinteresētās puses</a:t>
            </a:r>
            <a:r>
              <a:rPr lang="en-US" sz="1320">
                <a:solidFill>
                  <a:srgbClr val="000000"/>
                </a:solidFill>
              </a:rPr>
              <a:t> – ne tikai iesaistītie darbinieki, bet, iespējams, arī jūsu viesi/klienti, kā arī piegādātāji un visi ārējie partneri – ir informēti par pārmaiņu vadības procesu, tā termiņiem un mērķiem.</a:t>
            </a:r>
            <a:endParaRPr sz="1320">
              <a:solidFill>
                <a:srgbClr val="000000"/>
              </a:solidFill>
            </a:endParaRPr>
          </a:p>
          <a:p>
            <a:pPr indent="-312420" lvl="0" marL="457200" rtl="0" algn="l">
              <a:spcBef>
                <a:spcPts val="0"/>
              </a:spcBef>
              <a:spcAft>
                <a:spcPts val="0"/>
              </a:spcAft>
              <a:buClr>
                <a:srgbClr val="000000"/>
              </a:buClr>
              <a:buSzPts val="1320"/>
              <a:buChar char="●"/>
            </a:pPr>
            <a:r>
              <a:rPr lang="en-US" sz="1320">
                <a:solidFill>
                  <a:srgbClr val="000000"/>
                </a:solidFill>
              </a:rPr>
              <a:t>Izplānojiet, cik bieži informēsiet šīs ieinteresētās personas par atjauninājumiem,</a:t>
            </a:r>
            <a:endParaRPr sz="1320">
              <a:solidFill>
                <a:srgbClr val="000000"/>
              </a:solidFill>
            </a:endParaRPr>
          </a:p>
          <a:p>
            <a:pPr indent="0" lvl="0" marL="457200" rtl="0" algn="l">
              <a:spcBef>
                <a:spcPts val="0"/>
              </a:spcBef>
              <a:spcAft>
                <a:spcPts val="0"/>
              </a:spcAft>
              <a:buNone/>
            </a:pPr>
            <a:r>
              <a:rPr lang="en-US" sz="1320">
                <a:solidFill>
                  <a:srgbClr val="000000"/>
                </a:solidFill>
              </a:rPr>
              <a:t>un izveidojiet </a:t>
            </a:r>
            <a:r>
              <a:rPr lang="en-US" sz="1320">
                <a:solidFill>
                  <a:srgbClr val="FD8284"/>
                </a:solidFill>
              </a:rPr>
              <a:t>grafiku</a:t>
            </a:r>
            <a:r>
              <a:rPr lang="en-US" sz="1320">
                <a:solidFill>
                  <a:srgbClr val="000000"/>
                </a:solidFill>
              </a:rPr>
              <a:t>.</a:t>
            </a:r>
            <a:endParaRPr sz="1320">
              <a:solidFill>
                <a:srgbClr val="000000"/>
              </a:solidFill>
            </a:endParaRPr>
          </a:p>
          <a:p>
            <a:pPr indent="-312420" lvl="0" marL="457200" rtl="0" algn="l">
              <a:spcBef>
                <a:spcPts val="0"/>
              </a:spcBef>
              <a:spcAft>
                <a:spcPts val="0"/>
              </a:spcAft>
              <a:buClr>
                <a:srgbClr val="000000"/>
              </a:buClr>
              <a:buSzPts val="1320"/>
              <a:buChar char="●"/>
            </a:pPr>
            <a:r>
              <a:rPr lang="en-US" sz="1320">
                <a:solidFill>
                  <a:srgbClr val="000000"/>
                </a:solidFill>
              </a:rPr>
              <a:t>Izveidojiet </a:t>
            </a:r>
            <a:r>
              <a:rPr lang="en-US" sz="1320">
                <a:solidFill>
                  <a:srgbClr val="FD8284"/>
                </a:solidFill>
              </a:rPr>
              <a:t>skaidrus saziņas kanālus</a:t>
            </a:r>
            <a:r>
              <a:rPr lang="en-US" sz="1320">
                <a:solidFill>
                  <a:srgbClr val="000000"/>
                </a:solidFill>
              </a:rPr>
              <a:t> (piemēram, e-pasts, tālrunis vai klātienes tikšanās).</a:t>
            </a:r>
            <a:endParaRPr sz="1320">
              <a:solidFill>
                <a:srgbClr val="000000"/>
              </a:solidFill>
            </a:endParaRPr>
          </a:p>
          <a:p>
            <a:pPr indent="-312420" lvl="0" marL="457200" rtl="0" algn="l">
              <a:spcBef>
                <a:spcPts val="0"/>
              </a:spcBef>
              <a:spcAft>
                <a:spcPts val="0"/>
              </a:spcAft>
              <a:buClr>
                <a:srgbClr val="000000"/>
              </a:buClr>
              <a:buSzPts val="1320"/>
              <a:buChar char="●"/>
            </a:pPr>
            <a:r>
              <a:rPr lang="en-US" sz="1320">
                <a:solidFill>
                  <a:srgbClr val="000000"/>
                </a:solidFill>
              </a:rPr>
              <a:t>Pārliecinieties, ka </a:t>
            </a:r>
            <a:r>
              <a:rPr lang="en-US" sz="1320">
                <a:solidFill>
                  <a:srgbClr val="FD8284"/>
                </a:solidFill>
              </a:rPr>
              <a:t>visi saprot</a:t>
            </a:r>
            <a:r>
              <a:rPr lang="en-US" sz="1320">
                <a:solidFill>
                  <a:srgbClr val="000000"/>
                </a:solidFill>
              </a:rPr>
              <a:t> organizācijas pārmaiņu vadības procesu un procedūras.</a:t>
            </a:r>
            <a:endParaRPr sz="1320">
              <a:solidFill>
                <a:srgbClr val="000000"/>
              </a:solidFill>
            </a:endParaRPr>
          </a:p>
        </p:txBody>
      </p:sp>
      <p:pic>
        <p:nvPicPr>
          <p:cNvPr id="211" name="Google Shape;211;p1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12" name="Google Shape;212;p16"/>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7"/>
          <p:cNvSpPr txBox="1"/>
          <p:nvPr>
            <p:ph idx="1" type="body"/>
          </p:nvPr>
        </p:nvSpPr>
        <p:spPr>
          <a:xfrm>
            <a:off x="528250" y="541550"/>
            <a:ext cx="8072100" cy="4404000"/>
          </a:xfrm>
          <a:prstGeom prst="rect">
            <a:avLst/>
          </a:prstGeom>
          <a:noFill/>
          <a:ln>
            <a:noFill/>
          </a:ln>
        </p:spPr>
        <p:txBody>
          <a:bodyPr anchorCtr="0" anchor="t" bIns="91425" lIns="91425" spcFirstLastPara="1" rIns="91425" wrap="square" tIns="91425">
            <a:noAutofit/>
          </a:bodyPr>
          <a:lstStyle/>
          <a:p>
            <a:pPr indent="0" lvl="0" marL="0" rtl="0" algn="l">
              <a:lnSpc>
                <a:spcPct val="130000"/>
              </a:lnSpc>
              <a:spcBef>
                <a:spcPts val="0"/>
              </a:spcBef>
              <a:spcAft>
                <a:spcPts val="0"/>
              </a:spcAft>
              <a:buClr>
                <a:schemeClr val="dk1"/>
              </a:buClr>
              <a:buSzPts val="523"/>
              <a:buFont typeface="Arial"/>
              <a:buNone/>
            </a:pPr>
            <a:r>
              <a:rPr lang="en-US" sz="1240">
                <a:solidFill>
                  <a:srgbClr val="FD8284"/>
                </a:solidFill>
              </a:rPr>
              <a:t>5. solis: Izpildiet pārmaiņu vadības plānu</a:t>
            </a:r>
            <a:endParaRPr sz="1240">
              <a:solidFill>
                <a:srgbClr val="FD8284"/>
              </a:solidFill>
            </a:endParaRPr>
          </a:p>
          <a:p>
            <a:pPr indent="-307340" lvl="0" marL="457200" rtl="0" algn="l">
              <a:lnSpc>
                <a:spcPct val="130000"/>
              </a:lnSpc>
              <a:spcBef>
                <a:spcPts val="0"/>
              </a:spcBef>
              <a:spcAft>
                <a:spcPts val="0"/>
              </a:spcAft>
              <a:buClr>
                <a:srgbClr val="FD8284"/>
              </a:buClr>
              <a:buSzPts val="1240"/>
              <a:buChar char="●"/>
            </a:pPr>
            <a:r>
              <a:rPr lang="en-US" sz="1240">
                <a:solidFill>
                  <a:srgbClr val="000000"/>
                </a:solidFill>
              </a:rPr>
              <a:t>Pārmaiņu vadības plāna izpilde iekļauj </a:t>
            </a:r>
            <a:r>
              <a:rPr lang="en-US" sz="1240">
                <a:solidFill>
                  <a:srgbClr val="FD8284"/>
                </a:solidFill>
              </a:rPr>
              <a:t>komunikācijas plāna</a:t>
            </a:r>
            <a:r>
              <a:rPr lang="en-US" sz="1240">
                <a:solidFill>
                  <a:srgbClr val="000000"/>
                </a:solidFill>
              </a:rPr>
              <a:t> izpildi, </a:t>
            </a:r>
            <a:r>
              <a:rPr lang="en-US" sz="1240">
                <a:solidFill>
                  <a:srgbClr val="FD8284"/>
                </a:solidFill>
              </a:rPr>
              <a:t>apmācību </a:t>
            </a:r>
            <a:r>
              <a:rPr lang="en-US" sz="1240">
                <a:solidFill>
                  <a:srgbClr val="000000"/>
                </a:solidFill>
              </a:rPr>
              <a:t>nodrošināšanu un progresa </a:t>
            </a:r>
            <a:r>
              <a:rPr lang="en-US" sz="1240">
                <a:solidFill>
                  <a:srgbClr val="FD8284"/>
                </a:solidFill>
              </a:rPr>
              <a:t>uzraudzību</a:t>
            </a:r>
            <a:r>
              <a:rPr lang="en-US" sz="1240">
                <a:solidFill>
                  <a:srgbClr val="000000"/>
                </a:solidFill>
              </a:rPr>
              <a:t>.</a:t>
            </a:r>
            <a:endParaRPr sz="1240">
              <a:solidFill>
                <a:srgbClr val="000000"/>
              </a:solidFill>
            </a:endParaRPr>
          </a:p>
          <a:p>
            <a:pPr indent="-307340" lvl="0" marL="457200" rtl="0" algn="l">
              <a:lnSpc>
                <a:spcPct val="130000"/>
              </a:lnSpc>
              <a:spcBef>
                <a:spcPts val="0"/>
              </a:spcBef>
              <a:spcAft>
                <a:spcPts val="0"/>
              </a:spcAft>
              <a:buClr>
                <a:srgbClr val="FD8284"/>
              </a:buClr>
              <a:buSzPts val="1240"/>
              <a:buChar char="●"/>
            </a:pPr>
            <a:r>
              <a:rPr lang="en-US" sz="1240">
                <a:solidFill>
                  <a:srgbClr val="FD8284"/>
                </a:solidFill>
              </a:rPr>
              <a:t>Identificējiet</a:t>
            </a:r>
            <a:r>
              <a:rPr lang="en-US" sz="1240">
                <a:solidFill>
                  <a:srgbClr val="000000"/>
                </a:solidFill>
              </a:rPr>
              <a:t> un ātri novērsiet visus </a:t>
            </a:r>
            <a:r>
              <a:rPr lang="en-US" sz="1240">
                <a:solidFill>
                  <a:srgbClr val="FD8284"/>
                </a:solidFill>
              </a:rPr>
              <a:t>šķēršļus</a:t>
            </a:r>
            <a:r>
              <a:rPr lang="en-US" sz="1240">
                <a:solidFill>
                  <a:srgbClr val="000000"/>
                </a:solidFill>
              </a:rPr>
              <a:t>, kas rodas. To var panākt, veicinot darbinieku līdzdalību pārmaiņu īstenošanā, jau no paša sākuma nodrošinot pārredzamību un skaidru komunikāciju, kā arī novēršot jebkādu pretestību, kas var rasties. </a:t>
            </a:r>
            <a:endParaRPr sz="1240">
              <a:solidFill>
                <a:srgbClr val="000000"/>
              </a:solidFill>
            </a:endParaRPr>
          </a:p>
          <a:p>
            <a:pPr indent="0" lvl="0" marL="0" rtl="0" algn="l">
              <a:lnSpc>
                <a:spcPct val="130000"/>
              </a:lnSpc>
              <a:spcBef>
                <a:spcPts val="0"/>
              </a:spcBef>
              <a:spcAft>
                <a:spcPts val="0"/>
              </a:spcAft>
              <a:buClr>
                <a:schemeClr val="dk1"/>
              </a:buClr>
              <a:buSzPts val="523"/>
              <a:buFont typeface="Arial"/>
              <a:buNone/>
            </a:pPr>
            <a:r>
              <a:t/>
            </a:r>
            <a:endParaRPr sz="1240">
              <a:solidFill>
                <a:srgbClr val="FD8284"/>
              </a:solidFill>
            </a:endParaRPr>
          </a:p>
          <a:p>
            <a:pPr indent="0" lvl="0" marL="0" rtl="0" algn="l">
              <a:lnSpc>
                <a:spcPct val="130000"/>
              </a:lnSpc>
              <a:spcBef>
                <a:spcPts val="0"/>
              </a:spcBef>
              <a:spcAft>
                <a:spcPts val="0"/>
              </a:spcAft>
              <a:buClr>
                <a:schemeClr val="dk1"/>
              </a:buClr>
              <a:buSzPts val="523"/>
              <a:buFont typeface="Arial"/>
              <a:buNone/>
            </a:pPr>
            <a:r>
              <a:rPr lang="en-US" sz="1240">
                <a:solidFill>
                  <a:srgbClr val="FD8284"/>
                </a:solidFill>
              </a:rPr>
              <a:t>6. solis: Novērtējiet, pārskatiet un pielāgojiet plānu</a:t>
            </a:r>
            <a:endParaRPr sz="1240">
              <a:solidFill>
                <a:srgbClr val="FD8284"/>
              </a:solidFill>
            </a:endParaRPr>
          </a:p>
          <a:p>
            <a:pPr indent="-307340" lvl="0" marL="457200" rtl="0" algn="l">
              <a:lnSpc>
                <a:spcPct val="130000"/>
              </a:lnSpc>
              <a:spcBef>
                <a:spcPts val="0"/>
              </a:spcBef>
              <a:spcAft>
                <a:spcPts val="0"/>
              </a:spcAft>
              <a:buClr>
                <a:srgbClr val="FD8284"/>
              </a:buClr>
              <a:buSzPts val="1240"/>
              <a:buChar char="●"/>
            </a:pPr>
            <a:r>
              <a:rPr lang="en-US" sz="1240">
                <a:solidFill>
                  <a:srgbClr val="000000"/>
                </a:solidFill>
              </a:rPr>
              <a:t>Izmantojiet </a:t>
            </a:r>
            <a:r>
              <a:rPr lang="en-US" sz="1240">
                <a:solidFill>
                  <a:srgbClr val="FD8284"/>
                </a:solidFill>
              </a:rPr>
              <a:t>pārmaiņu vadības izsekošanas sistēmu </a:t>
            </a:r>
            <a:r>
              <a:rPr lang="en-US" sz="1240">
                <a:solidFill>
                  <a:srgbClr val="000000"/>
                </a:solidFill>
              </a:rPr>
              <a:t>(</a:t>
            </a:r>
            <a:r>
              <a:rPr i="1" lang="en-US" sz="1240">
                <a:solidFill>
                  <a:srgbClr val="000000"/>
                </a:solidFill>
              </a:rPr>
              <a:t>tracking system</a:t>
            </a:r>
            <a:r>
              <a:rPr lang="en-US" sz="1240">
                <a:solidFill>
                  <a:srgbClr val="000000"/>
                </a:solidFill>
              </a:rPr>
              <a:t>), lai uzraudzītu</a:t>
            </a:r>
            <a:endParaRPr sz="1240">
              <a:solidFill>
                <a:srgbClr val="000000"/>
              </a:solidFill>
            </a:endParaRPr>
          </a:p>
          <a:p>
            <a:pPr indent="0" lvl="0" marL="457200" rtl="0" algn="l">
              <a:lnSpc>
                <a:spcPct val="130000"/>
              </a:lnSpc>
              <a:spcBef>
                <a:spcPts val="0"/>
              </a:spcBef>
              <a:spcAft>
                <a:spcPts val="0"/>
              </a:spcAft>
              <a:buNone/>
            </a:pPr>
            <a:r>
              <a:rPr lang="en-US" sz="1240">
                <a:solidFill>
                  <a:srgbClr val="000000"/>
                </a:solidFill>
              </a:rPr>
              <a:t>visas veiktās izmaiņas. Tas ļaus jums identificēt un risināt problemātiskās jomas,</a:t>
            </a:r>
            <a:endParaRPr sz="1240">
              <a:solidFill>
                <a:srgbClr val="000000"/>
              </a:solidFill>
            </a:endParaRPr>
          </a:p>
          <a:p>
            <a:pPr indent="0" lvl="0" marL="457200" rtl="0" algn="l">
              <a:lnSpc>
                <a:spcPct val="130000"/>
              </a:lnSpc>
              <a:spcBef>
                <a:spcPts val="0"/>
              </a:spcBef>
              <a:spcAft>
                <a:spcPts val="0"/>
              </a:spcAft>
              <a:buNone/>
            </a:pPr>
            <a:r>
              <a:rPr lang="en-US" sz="1240">
                <a:solidFill>
                  <a:srgbClr val="000000"/>
                </a:solidFill>
              </a:rPr>
              <a:t>pirms tās kļūst par nopietnām problēmām.</a:t>
            </a:r>
            <a:endParaRPr sz="1240">
              <a:solidFill>
                <a:srgbClr val="000000"/>
              </a:solidFill>
            </a:endParaRPr>
          </a:p>
          <a:p>
            <a:pPr indent="-307340" lvl="0" marL="457200" rtl="0" algn="l">
              <a:lnSpc>
                <a:spcPct val="130000"/>
              </a:lnSpc>
              <a:spcBef>
                <a:spcPts val="0"/>
              </a:spcBef>
              <a:spcAft>
                <a:spcPts val="0"/>
              </a:spcAft>
              <a:buClr>
                <a:srgbClr val="FD8284"/>
              </a:buClr>
              <a:buSzPts val="1240"/>
              <a:buChar char="●"/>
            </a:pPr>
            <a:r>
              <a:rPr lang="en-US" sz="1240">
                <a:solidFill>
                  <a:srgbClr val="000000"/>
                </a:solidFill>
              </a:rPr>
              <a:t>Izmantojiet </a:t>
            </a:r>
            <a:r>
              <a:rPr lang="en-US" sz="1240">
                <a:solidFill>
                  <a:srgbClr val="FD8284"/>
                </a:solidFill>
              </a:rPr>
              <a:t>izpildes rādītājus</a:t>
            </a:r>
            <a:r>
              <a:rPr lang="en-US" sz="1240">
                <a:solidFill>
                  <a:srgbClr val="000000"/>
                </a:solidFill>
              </a:rPr>
              <a:t> (KPI), lai palīdzētu novērtēt plāna izpildes panākumus. Izmantojot kopīgu KPI paneli, varēsiet redzēt, vai plāns tiek īstenots, kā paredzēts,</a:t>
            </a:r>
            <a:endParaRPr sz="1240">
              <a:solidFill>
                <a:srgbClr val="000000"/>
              </a:solidFill>
            </a:endParaRPr>
          </a:p>
          <a:p>
            <a:pPr indent="0" lvl="0" marL="457200" rtl="0" algn="l">
              <a:lnSpc>
                <a:spcPct val="130000"/>
              </a:lnSpc>
              <a:spcBef>
                <a:spcPts val="0"/>
              </a:spcBef>
              <a:spcAft>
                <a:spcPts val="0"/>
              </a:spcAft>
              <a:buNone/>
            </a:pPr>
            <a:r>
              <a:rPr lang="en-US" sz="1240">
                <a:solidFill>
                  <a:srgbClr val="000000"/>
                </a:solidFill>
              </a:rPr>
              <a:t>vai arī ir negaidīti blakusefekti.</a:t>
            </a:r>
            <a:endParaRPr sz="1240">
              <a:solidFill>
                <a:srgbClr val="000000"/>
              </a:solidFill>
            </a:endParaRPr>
          </a:p>
          <a:p>
            <a:pPr indent="-307340" lvl="0" marL="457200" rtl="0" algn="l">
              <a:lnSpc>
                <a:spcPct val="130000"/>
              </a:lnSpc>
              <a:spcBef>
                <a:spcPts val="0"/>
              </a:spcBef>
              <a:spcAft>
                <a:spcPts val="0"/>
              </a:spcAft>
              <a:buClr>
                <a:srgbClr val="FD8284"/>
              </a:buClr>
              <a:buSzPts val="1240"/>
              <a:buChar char="●"/>
            </a:pPr>
            <a:r>
              <a:rPr lang="en-US" sz="1240">
                <a:solidFill>
                  <a:srgbClr val="000000"/>
                </a:solidFill>
              </a:rPr>
              <a:t>Regulāri </a:t>
            </a:r>
            <a:r>
              <a:rPr lang="en-US" sz="1240">
                <a:solidFill>
                  <a:srgbClr val="FD8284"/>
                </a:solidFill>
              </a:rPr>
              <a:t>pārskatiet komandas progresu</a:t>
            </a:r>
            <a:r>
              <a:rPr lang="en-US" sz="1240">
                <a:solidFill>
                  <a:srgbClr val="000000"/>
                </a:solidFill>
              </a:rPr>
              <a:t>, lai nodrošinātu, ka darbinieki pieņem</a:t>
            </a:r>
            <a:endParaRPr sz="1240">
              <a:solidFill>
                <a:srgbClr val="000000"/>
              </a:solidFill>
            </a:endParaRPr>
          </a:p>
          <a:p>
            <a:pPr indent="0" lvl="0" marL="457200" rtl="0" algn="l">
              <a:lnSpc>
                <a:spcPct val="130000"/>
              </a:lnSpc>
              <a:spcBef>
                <a:spcPts val="0"/>
              </a:spcBef>
              <a:spcAft>
                <a:spcPts val="0"/>
              </a:spcAft>
              <a:buNone/>
            </a:pPr>
            <a:r>
              <a:rPr lang="en-US" sz="1240">
                <a:solidFill>
                  <a:srgbClr val="000000"/>
                </a:solidFill>
              </a:rPr>
              <a:t>pārmaiņas un ka visas veiksmīgās pārmaiņu iniciatīvas tiek iekļautas turpmākajos pārmaiņu vadības plānos.</a:t>
            </a:r>
            <a:endParaRPr sz="1240">
              <a:solidFill>
                <a:srgbClr val="000000"/>
              </a:solidFill>
            </a:endParaRPr>
          </a:p>
          <a:p>
            <a:pPr indent="0" lvl="0" marL="0" rtl="0" algn="l">
              <a:lnSpc>
                <a:spcPct val="130000"/>
              </a:lnSpc>
              <a:spcBef>
                <a:spcPts val="0"/>
              </a:spcBef>
              <a:spcAft>
                <a:spcPts val="0"/>
              </a:spcAft>
              <a:buSzPts val="1814"/>
              <a:buNone/>
            </a:pPr>
            <a:r>
              <a:t/>
            </a:r>
            <a:endParaRPr sz="1240">
              <a:solidFill>
                <a:srgbClr val="000000"/>
              </a:solidFill>
            </a:endParaRPr>
          </a:p>
        </p:txBody>
      </p:sp>
      <p:pic>
        <p:nvPicPr>
          <p:cNvPr id="218" name="Google Shape;218;p1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19" name="Google Shape;219;p17"/>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8"/>
          <p:cNvSpPr txBox="1"/>
          <p:nvPr>
            <p:ph idx="1" type="body"/>
          </p:nvPr>
        </p:nvSpPr>
        <p:spPr>
          <a:xfrm>
            <a:off x="965150" y="1260400"/>
            <a:ext cx="6390900" cy="3688500"/>
          </a:xfrm>
          <a:prstGeom prst="rect">
            <a:avLst/>
          </a:prstGeom>
          <a:noFill/>
          <a:ln>
            <a:noFill/>
          </a:ln>
        </p:spPr>
        <p:txBody>
          <a:bodyPr anchorCtr="0" anchor="t" bIns="91425" lIns="91425" spcFirstLastPara="1" rIns="91425" wrap="square" tIns="91425">
            <a:noAutofit/>
          </a:bodyPr>
          <a:lstStyle/>
          <a:p>
            <a:pPr indent="-336550" lvl="0" marL="457200" rtl="0" algn="just">
              <a:spcBef>
                <a:spcPts val="0"/>
              </a:spcBef>
              <a:spcAft>
                <a:spcPts val="0"/>
              </a:spcAft>
              <a:buSzPts val="1700"/>
              <a:buChar char="●"/>
            </a:pPr>
            <a:r>
              <a:rPr lang="en-US" sz="1600"/>
              <a:t>Gan komandas darbs, gan sadarbība ietver </a:t>
            </a:r>
            <a:r>
              <a:rPr lang="en-US" sz="1600">
                <a:solidFill>
                  <a:srgbClr val="FD8284"/>
                </a:solidFill>
              </a:rPr>
              <a:t>cilvēku grupu, kas strādā kopā</a:t>
            </a:r>
            <a:r>
              <a:rPr lang="en-US" sz="1600"/>
              <a:t>, lai sasniegtu kopīgu mērķi. </a:t>
            </a:r>
            <a:endParaRPr sz="1600"/>
          </a:p>
          <a:p>
            <a:pPr indent="-336550" lvl="0" marL="457200" rtl="0" algn="just">
              <a:spcBef>
                <a:spcPts val="0"/>
              </a:spcBef>
              <a:spcAft>
                <a:spcPts val="0"/>
              </a:spcAft>
              <a:buSzPts val="1700"/>
              <a:buChar char="●"/>
            </a:pPr>
            <a:r>
              <a:rPr lang="en-US" sz="1600"/>
              <a:t>Galvenā </a:t>
            </a:r>
            <a:r>
              <a:rPr lang="en-US" sz="1600">
                <a:solidFill>
                  <a:srgbClr val="FD8284"/>
                </a:solidFill>
              </a:rPr>
              <a:t>atšķirība</a:t>
            </a:r>
            <a:r>
              <a:rPr lang="en-US" sz="1600"/>
              <a:t> starp sadarbību un komandas darbu ir tāda, ka, kamēr komandas darbs apvieno visu komandas locekļu individuālos centienus, lai sasniegtu mērķi, cilvēki, kas sadarbojas, projektu pabeidz kolektīvi. </a:t>
            </a:r>
            <a:endParaRPr sz="1600"/>
          </a:p>
          <a:p>
            <a:pPr indent="0" lvl="0" marL="0" rtl="0" algn="just">
              <a:spcBef>
                <a:spcPts val="0"/>
              </a:spcBef>
              <a:spcAft>
                <a:spcPts val="0"/>
              </a:spcAft>
              <a:buNone/>
            </a:pPr>
            <a:r>
              <a:t/>
            </a:r>
            <a:endParaRPr sz="1600"/>
          </a:p>
          <a:p>
            <a:pPr indent="0" lvl="0" marL="0" rtl="0" algn="just">
              <a:lnSpc>
                <a:spcPct val="115000"/>
              </a:lnSpc>
              <a:spcBef>
                <a:spcPts val="0"/>
              </a:spcBef>
              <a:spcAft>
                <a:spcPts val="0"/>
              </a:spcAft>
              <a:buNone/>
            </a:pPr>
            <a:r>
              <a:rPr lang="en-US" sz="2200">
                <a:solidFill>
                  <a:srgbClr val="FD8284"/>
                </a:solidFill>
              </a:rPr>
              <a:t>🗹</a:t>
            </a:r>
            <a:r>
              <a:rPr lang="en-US" sz="1600">
                <a:solidFill>
                  <a:srgbClr val="FD8284"/>
                </a:solidFill>
              </a:rPr>
              <a:t> Uzdevums</a:t>
            </a:r>
            <a:endParaRPr sz="2300"/>
          </a:p>
          <a:p>
            <a:pPr indent="0" lvl="0" marL="0" rtl="0" algn="just">
              <a:spcBef>
                <a:spcPts val="0"/>
              </a:spcBef>
              <a:spcAft>
                <a:spcPts val="0"/>
              </a:spcAft>
              <a:buClr>
                <a:schemeClr val="dk1"/>
              </a:buClr>
              <a:buSzPts val="1100"/>
              <a:buFont typeface="Arial"/>
              <a:buNone/>
            </a:pPr>
            <a:r>
              <a:rPr lang="en-US" sz="1600"/>
              <a:t>Ātri apdomājiet: </a:t>
            </a:r>
            <a:endParaRPr sz="1600"/>
          </a:p>
          <a:p>
            <a:pPr indent="0" lvl="0" marL="0" rtl="0" algn="just">
              <a:spcBef>
                <a:spcPts val="0"/>
              </a:spcBef>
              <a:spcAft>
                <a:spcPts val="0"/>
              </a:spcAft>
              <a:buSzPts val="1100"/>
              <a:buNone/>
            </a:pPr>
            <a:r>
              <a:rPr lang="en-US" sz="1600"/>
              <a:t>Kādas ir iespējas stiprināt komandas darbu un sadarbību komandā, īpaši ar darbiniekiem/ kolēģiem ar autismu?</a:t>
            </a:r>
            <a:endParaRPr sz="1600">
              <a:solidFill>
                <a:schemeClr val="dk1"/>
              </a:solidFill>
            </a:endParaRPr>
          </a:p>
        </p:txBody>
      </p:sp>
      <p:pic>
        <p:nvPicPr>
          <p:cNvPr id="225" name="Google Shape;225;p1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26" name="Google Shape;226;p18"/>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
        <p:nvSpPr>
          <p:cNvPr id="227" name="Google Shape;227;p18"/>
          <p:cNvSpPr txBox="1"/>
          <p:nvPr>
            <p:ph type="title"/>
          </p:nvPr>
        </p:nvSpPr>
        <p:spPr>
          <a:xfrm>
            <a:off x="1388100" y="486025"/>
            <a:ext cx="6367800" cy="845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US" sz="2200"/>
              <a:t>Komandas darbs un sadarbība HOST pārmaiņu vadības procesā</a:t>
            </a:r>
            <a:endParaRPr sz="22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9"/>
          <p:cNvSpPr txBox="1"/>
          <p:nvPr>
            <p:ph idx="1" type="body"/>
          </p:nvPr>
        </p:nvSpPr>
        <p:spPr>
          <a:xfrm>
            <a:off x="719600" y="1445950"/>
            <a:ext cx="7037400" cy="3397800"/>
          </a:xfrm>
          <a:prstGeom prst="rect">
            <a:avLst/>
          </a:prstGeom>
          <a:noFill/>
          <a:ln>
            <a:noFill/>
          </a:ln>
        </p:spPr>
        <p:txBody>
          <a:bodyPr anchorCtr="0" anchor="t" bIns="91425" lIns="91425" spcFirstLastPara="1" rIns="91425" wrap="square" tIns="91425">
            <a:normAutofit lnSpcReduction="10000"/>
          </a:bodyPr>
          <a:lstStyle/>
          <a:p>
            <a:pPr indent="-355600" lvl="0" marL="457200" rtl="0" algn="l">
              <a:spcBef>
                <a:spcPts val="0"/>
              </a:spcBef>
              <a:spcAft>
                <a:spcPts val="0"/>
              </a:spcAft>
              <a:buSzPts val="2000"/>
              <a:buFont typeface="Arial"/>
              <a:buChar char="•"/>
            </a:pPr>
            <a:r>
              <a:rPr lang="en-US" sz="1500"/>
              <a:t>Izveidojiet nepieciešamo jauno infrastruktūru/vidi darbavietā</a:t>
            </a:r>
            <a:endParaRPr sz="1500"/>
          </a:p>
          <a:p>
            <a:pPr indent="-355600" lvl="0" marL="457200" rtl="0" algn="l">
              <a:spcBef>
                <a:spcPts val="0"/>
              </a:spcBef>
              <a:spcAft>
                <a:spcPts val="0"/>
              </a:spcAft>
              <a:buSzPts val="2000"/>
              <a:buFont typeface="Arial"/>
              <a:buChar char="•"/>
            </a:pPr>
            <a:r>
              <a:rPr lang="en-US" sz="1500"/>
              <a:t>Izskaidrojiet lomas</a:t>
            </a:r>
            <a:endParaRPr sz="1500"/>
          </a:p>
          <a:p>
            <a:pPr indent="-355600" lvl="0" marL="457200" rtl="0" algn="l">
              <a:spcBef>
                <a:spcPts val="0"/>
              </a:spcBef>
              <a:spcAft>
                <a:spcPts val="0"/>
              </a:spcAft>
              <a:buSzPts val="2000"/>
              <a:buFont typeface="Arial"/>
              <a:buChar char="•"/>
            </a:pPr>
            <a:r>
              <a:rPr lang="en-US" sz="1500"/>
              <a:t>Izveidojiet atklātus saziņas kanālus</a:t>
            </a:r>
            <a:endParaRPr sz="1500"/>
          </a:p>
          <a:p>
            <a:pPr indent="-355600" lvl="0" marL="457200" rtl="0" algn="l">
              <a:spcBef>
                <a:spcPts val="0"/>
              </a:spcBef>
              <a:spcAft>
                <a:spcPts val="0"/>
              </a:spcAft>
              <a:buSzPts val="2000"/>
              <a:buFont typeface="Arial"/>
              <a:buChar char="•"/>
            </a:pPr>
            <a:r>
              <a:rPr lang="en-US" sz="1500"/>
              <a:t>Izveidojiet mērķtiecīgu vadību</a:t>
            </a:r>
            <a:endParaRPr sz="1500"/>
          </a:p>
          <a:p>
            <a:pPr indent="-355600" lvl="0" marL="457200" rtl="0" algn="l">
              <a:spcBef>
                <a:spcPts val="0"/>
              </a:spcBef>
              <a:spcAft>
                <a:spcPts val="0"/>
              </a:spcAft>
              <a:buSzPts val="2000"/>
              <a:buFont typeface="Arial"/>
              <a:buChar char="•"/>
            </a:pPr>
            <a:r>
              <a:rPr lang="en-US" sz="1500"/>
              <a:t>Ļaujiet vadībai mainīties</a:t>
            </a:r>
            <a:endParaRPr sz="1500"/>
          </a:p>
          <a:p>
            <a:pPr indent="-355600" lvl="0" marL="457200" rtl="0" algn="l">
              <a:spcBef>
                <a:spcPts val="0"/>
              </a:spcBef>
              <a:spcAft>
                <a:spcPts val="0"/>
              </a:spcAft>
              <a:buSzPts val="2000"/>
              <a:buFont typeface="Arial"/>
              <a:buChar char="•"/>
            </a:pPr>
            <a:r>
              <a:rPr lang="en-US" sz="1500"/>
              <a:t>Pārmaiņas ir pozitīvs solis</a:t>
            </a:r>
            <a:endParaRPr sz="1500"/>
          </a:p>
          <a:p>
            <a:pPr indent="-355600" lvl="0" marL="457200" rtl="0" algn="l">
              <a:spcBef>
                <a:spcPts val="0"/>
              </a:spcBef>
              <a:spcAft>
                <a:spcPts val="0"/>
              </a:spcAft>
              <a:buSzPts val="2000"/>
              <a:buFont typeface="Arial"/>
              <a:buChar char="•"/>
            </a:pPr>
            <a:r>
              <a:rPr lang="en-US" sz="1500"/>
              <a:t>Sviniet individualitāti</a:t>
            </a:r>
            <a:endParaRPr sz="1500"/>
          </a:p>
          <a:p>
            <a:pPr indent="-355600" lvl="0" marL="457200" rtl="0" algn="l">
              <a:spcBef>
                <a:spcPts val="0"/>
              </a:spcBef>
              <a:spcAft>
                <a:spcPts val="0"/>
              </a:spcAft>
              <a:buSzPts val="2000"/>
              <a:buFont typeface="Arial"/>
              <a:buChar char="•"/>
            </a:pPr>
            <a:r>
              <a:rPr lang="en-US" sz="1500"/>
              <a:t>Saglabājiet zinātkāri</a:t>
            </a:r>
            <a:endParaRPr sz="1500"/>
          </a:p>
          <a:p>
            <a:pPr indent="-355600" lvl="0" marL="457200" rtl="0" algn="l">
              <a:spcBef>
                <a:spcPts val="0"/>
              </a:spcBef>
              <a:spcAft>
                <a:spcPts val="0"/>
              </a:spcAft>
              <a:buSzPts val="2000"/>
              <a:buFont typeface="Arial"/>
              <a:buChar char="•"/>
            </a:pPr>
            <a:r>
              <a:rPr lang="en-US" sz="1500"/>
              <a:t>Izstrādājiet problēmu risināšanas procesu grupai</a:t>
            </a:r>
            <a:endParaRPr sz="1500"/>
          </a:p>
          <a:p>
            <a:pPr indent="-355600" lvl="0" marL="457200" rtl="0" algn="l">
              <a:spcBef>
                <a:spcPts val="0"/>
              </a:spcBef>
              <a:spcAft>
                <a:spcPts val="0"/>
              </a:spcAft>
              <a:buSzPts val="2000"/>
              <a:buFont typeface="Arial"/>
              <a:buChar char="•"/>
            </a:pPr>
            <a:r>
              <a:rPr lang="en-US" sz="1500"/>
              <a:t>Esiet vēlamās uzvedības paraugs</a:t>
            </a:r>
            <a:endParaRPr sz="1500"/>
          </a:p>
        </p:txBody>
      </p:sp>
      <p:sp>
        <p:nvSpPr>
          <p:cNvPr id="233" name="Google Shape;233;p19"/>
          <p:cNvSpPr/>
          <p:nvPr/>
        </p:nvSpPr>
        <p:spPr>
          <a:xfrm>
            <a:off x="386093" y="445458"/>
            <a:ext cx="8180400" cy="11079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1900">
                <a:solidFill>
                  <a:srgbClr val="FD8284"/>
                </a:solidFill>
                <a:latin typeface="Comfortaa"/>
                <a:ea typeface="Comfortaa"/>
                <a:cs typeface="Comfortaa"/>
                <a:sym typeface="Comfortaa"/>
              </a:rPr>
              <a:t>Efektīvas stratēģijas/veidi, kā nodrošināt sadarbību un komandas darbu pārmaiņu vadības procesā, kas uzsākts, lai iesaistītu (jaunus) komandas locekļus ar autismu</a:t>
            </a:r>
            <a:endParaRPr b="1" sz="1900">
              <a:solidFill>
                <a:srgbClr val="FD8284"/>
              </a:solidFill>
              <a:latin typeface="Comfortaa"/>
              <a:ea typeface="Comfortaa"/>
              <a:cs typeface="Comfortaa"/>
              <a:sym typeface="Comfortaa"/>
            </a:endParaRPr>
          </a:p>
        </p:txBody>
      </p:sp>
      <p:pic>
        <p:nvPicPr>
          <p:cNvPr id="234" name="Google Shape;234;p1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35" name="Google Shape;235;p19"/>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2"/>
          <p:cNvSpPr txBox="1"/>
          <p:nvPr>
            <p:ph idx="1" type="body"/>
          </p:nvPr>
        </p:nvSpPr>
        <p:spPr>
          <a:xfrm>
            <a:off x="2089726" y="662550"/>
            <a:ext cx="5089500" cy="3818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358"/>
              <a:buFont typeface="Arial"/>
              <a:buNone/>
            </a:pPr>
            <a:r>
              <a:rPr lang="en-US" sz="1337"/>
              <a:t>HOST projekta mērķis ir apmācīt viesmīlības nozares vadītājus un personāla vadības speciālistus strādāt ar darbiniekiem ar autismu.</a:t>
            </a:r>
            <a:endParaRPr sz="1337"/>
          </a:p>
          <a:p>
            <a:pPr indent="0" lvl="0" marL="0" rtl="0" algn="l">
              <a:lnSpc>
                <a:spcPct val="150000"/>
              </a:lnSpc>
              <a:spcBef>
                <a:spcPts val="0"/>
              </a:spcBef>
              <a:spcAft>
                <a:spcPts val="0"/>
              </a:spcAft>
              <a:buClr>
                <a:schemeClr val="dk1"/>
              </a:buClr>
              <a:buSzPts val="358"/>
              <a:buFont typeface="Arial"/>
              <a:buNone/>
            </a:pPr>
            <a:r>
              <a:t/>
            </a:r>
            <a:endParaRPr sz="1337"/>
          </a:p>
          <a:p>
            <a:pPr indent="457200" lvl="0" marL="0" rtl="0" algn="l">
              <a:lnSpc>
                <a:spcPct val="150000"/>
              </a:lnSpc>
              <a:spcBef>
                <a:spcPts val="0"/>
              </a:spcBef>
              <a:spcAft>
                <a:spcPts val="0"/>
              </a:spcAft>
              <a:buClr>
                <a:schemeClr val="dk1"/>
              </a:buClr>
              <a:buSzPts val="358"/>
              <a:buFont typeface="Arial"/>
              <a:buNone/>
            </a:pPr>
            <a:r>
              <a:rPr lang="en-US" sz="1337"/>
              <a:t>Projekta rezultāti:</a:t>
            </a:r>
            <a:endParaRPr sz="1337"/>
          </a:p>
          <a:p>
            <a:pPr indent="-313531" lvl="0" marL="457200" rtl="0" algn="l">
              <a:lnSpc>
                <a:spcPct val="150000"/>
              </a:lnSpc>
              <a:spcBef>
                <a:spcPts val="0"/>
              </a:spcBef>
              <a:spcAft>
                <a:spcPts val="0"/>
              </a:spcAft>
              <a:buSzPts val="1338"/>
              <a:buChar char="●"/>
            </a:pPr>
            <a:r>
              <a:rPr lang="en-US" sz="1337"/>
              <a:t>Profesionālās izglītības un apmācības kurss viesmīlības un personāla vadības speciālistiem</a:t>
            </a:r>
            <a:endParaRPr sz="1337"/>
          </a:p>
          <a:p>
            <a:pPr indent="-313531" lvl="0" marL="457200" rtl="0" algn="l">
              <a:lnSpc>
                <a:spcPct val="150000"/>
              </a:lnSpc>
              <a:spcBef>
                <a:spcPts val="0"/>
              </a:spcBef>
              <a:spcAft>
                <a:spcPts val="0"/>
              </a:spcAft>
              <a:buSzPts val="1338"/>
              <a:buChar char="●"/>
            </a:pPr>
            <a:r>
              <a:rPr lang="en-US" sz="1337"/>
              <a:t>Profesionālās izglītības un apmācības metodoloģija</a:t>
            </a:r>
            <a:endParaRPr sz="1337"/>
          </a:p>
          <a:p>
            <a:pPr indent="-313531" lvl="0" marL="457200" rtl="0" algn="l">
              <a:lnSpc>
                <a:spcPct val="150000"/>
              </a:lnSpc>
              <a:spcBef>
                <a:spcPts val="0"/>
              </a:spcBef>
              <a:spcAft>
                <a:spcPts val="0"/>
              </a:spcAft>
              <a:buSzPts val="1338"/>
              <a:buChar char="●"/>
            </a:pPr>
            <a:r>
              <a:rPr lang="en-US" sz="1337"/>
              <a:t>Galda spēle viesmīlības nozares darbiniekiem ar un bez autisma</a:t>
            </a:r>
            <a:endParaRPr sz="1337"/>
          </a:p>
        </p:txBody>
      </p:sp>
      <p:sp>
        <p:nvSpPr>
          <p:cNvPr id="89" name="Google Shape;89;p2"/>
          <p:cNvSpPr/>
          <p:nvPr/>
        </p:nvSpPr>
        <p:spPr>
          <a:xfrm>
            <a:off x="3241725" y="80775"/>
            <a:ext cx="2785500" cy="351300"/>
          </a:xfrm>
          <a:prstGeom prst="rect">
            <a:avLst/>
          </a:prstGeom>
          <a:noFill/>
          <a:ln>
            <a:noFill/>
          </a:ln>
        </p:spPr>
        <p:txBody>
          <a:bodyPr anchorCtr="0" anchor="t" bIns="45700" lIns="91425" spcFirstLastPara="1" rIns="91425" wrap="square" tIns="45700">
            <a:spAutoFit/>
          </a:bodyPr>
          <a:lstStyle/>
          <a:p>
            <a:pPr indent="0" lvl="0" marL="0" marR="0" rtl="0" algn="l">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pic>
        <p:nvPicPr>
          <p:cNvPr id="90" name="Google Shape;90;p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0"/>
          <p:cNvSpPr txBox="1"/>
          <p:nvPr>
            <p:ph idx="1" type="body"/>
          </p:nvPr>
        </p:nvSpPr>
        <p:spPr>
          <a:xfrm>
            <a:off x="567550" y="1008213"/>
            <a:ext cx="7659300" cy="3653400"/>
          </a:xfrm>
          <a:prstGeom prst="rect">
            <a:avLst/>
          </a:prstGeom>
          <a:noFill/>
          <a:ln>
            <a:noFill/>
          </a:ln>
        </p:spPr>
        <p:txBody>
          <a:bodyPr anchorCtr="0" anchor="t" bIns="91425" lIns="91425" spcFirstLastPara="1" rIns="91425" wrap="square" tIns="91425">
            <a:normAutofit/>
          </a:bodyPr>
          <a:lstStyle/>
          <a:p>
            <a:pPr indent="-336550" lvl="0" marL="457200" rtl="0" algn="l">
              <a:spcBef>
                <a:spcPts val="0"/>
              </a:spcBef>
              <a:spcAft>
                <a:spcPts val="0"/>
              </a:spcAft>
              <a:buClr>
                <a:srgbClr val="FD8284"/>
              </a:buClr>
              <a:buSzPts val="1700"/>
              <a:buChar char="●"/>
            </a:pPr>
            <a:r>
              <a:rPr lang="en-US" sz="1700">
                <a:solidFill>
                  <a:srgbClr val="FD8284"/>
                </a:solidFill>
              </a:rPr>
              <a:t>Izveidojiet nepieciešamo jauno infrastruktūru/vidi darbavietā. </a:t>
            </a:r>
            <a:r>
              <a:rPr lang="en-US" sz="1700">
                <a:solidFill>
                  <a:srgbClr val="000000"/>
                </a:solidFill>
              </a:rPr>
              <a:t>Apziniet darbinieku ar autismu vajadzības kopumā un konkrēto darbinieku vajadzības, savas organizācijas, citu darbinieku un citu ieinteresēto personu vajadzības. Pārskatiet iespējamās vājās vietas. </a:t>
            </a:r>
            <a:endParaRPr sz="1700">
              <a:solidFill>
                <a:srgbClr val="000000"/>
              </a:solidFill>
            </a:endParaRPr>
          </a:p>
          <a:p>
            <a:pPr indent="-336550" lvl="0" marL="457200" rtl="0" algn="l">
              <a:spcBef>
                <a:spcPts val="0"/>
              </a:spcBef>
              <a:spcAft>
                <a:spcPts val="0"/>
              </a:spcAft>
              <a:buClr>
                <a:srgbClr val="FD8284"/>
              </a:buClr>
              <a:buSzPts val="1700"/>
              <a:buChar char="●"/>
            </a:pPr>
            <a:r>
              <a:rPr lang="en-US" sz="1700">
                <a:solidFill>
                  <a:srgbClr val="FD8284"/>
                </a:solidFill>
              </a:rPr>
              <a:t>Noskaidrojiet lomas.</a:t>
            </a:r>
            <a:r>
              <a:rPr lang="en-US" sz="1700">
                <a:solidFill>
                  <a:srgbClr val="000000"/>
                </a:solidFill>
              </a:rPr>
              <a:t> Būtiski ir noskaidrot cilvēku lomu grupā, viņu individuālos pienākumus un pienākumus grupā, kā arī grupas gaidas saistībā ar pārmaiņām. </a:t>
            </a:r>
            <a:endParaRPr sz="1700">
              <a:solidFill>
                <a:srgbClr val="000000"/>
              </a:solidFill>
            </a:endParaRPr>
          </a:p>
          <a:p>
            <a:pPr indent="-336550" lvl="0" marL="457200" rtl="0" algn="l">
              <a:spcBef>
                <a:spcPts val="0"/>
              </a:spcBef>
              <a:spcAft>
                <a:spcPts val="0"/>
              </a:spcAft>
              <a:buClr>
                <a:srgbClr val="FD8284"/>
              </a:buClr>
              <a:buSzPts val="1700"/>
              <a:buChar char="●"/>
            </a:pPr>
            <a:r>
              <a:rPr lang="en-US" sz="1700">
                <a:solidFill>
                  <a:srgbClr val="FD8284"/>
                </a:solidFill>
              </a:rPr>
              <a:t>Izveidojiet atvērtus saziņas kanālus.</a:t>
            </a:r>
            <a:r>
              <a:rPr lang="en-US" sz="1700">
                <a:solidFill>
                  <a:srgbClr val="000000"/>
                </a:solidFill>
              </a:rPr>
              <a:t> Pārliecinieties, ka plāni, nodomi, turpmākie soļi, rezultāti un jebkādas bažas atrod dzirdīgas ausis un pareizos kanālus. </a:t>
            </a:r>
            <a:endParaRPr sz="1700">
              <a:solidFill>
                <a:srgbClr val="000000"/>
              </a:solidFill>
            </a:endParaRPr>
          </a:p>
        </p:txBody>
      </p:sp>
      <p:sp>
        <p:nvSpPr>
          <p:cNvPr id="241" name="Google Shape;241;p20"/>
          <p:cNvSpPr/>
          <p:nvPr/>
        </p:nvSpPr>
        <p:spPr>
          <a:xfrm>
            <a:off x="386118" y="577421"/>
            <a:ext cx="8180400" cy="4308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2200">
                <a:solidFill>
                  <a:srgbClr val="FD8284"/>
                </a:solidFill>
                <a:latin typeface="Comfortaa"/>
                <a:ea typeface="Comfortaa"/>
                <a:cs typeface="Comfortaa"/>
                <a:sym typeface="Comfortaa"/>
              </a:rPr>
              <a:t>Veidi, kā uzlabot komandas darbu un sadarbību</a:t>
            </a:r>
            <a:endParaRPr b="1" sz="2200">
              <a:solidFill>
                <a:srgbClr val="FD8284"/>
              </a:solidFill>
              <a:latin typeface="Comfortaa"/>
              <a:ea typeface="Comfortaa"/>
              <a:cs typeface="Comfortaa"/>
              <a:sym typeface="Comfortaa"/>
            </a:endParaRPr>
          </a:p>
        </p:txBody>
      </p:sp>
      <p:pic>
        <p:nvPicPr>
          <p:cNvPr id="242" name="Google Shape;242;p2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43" name="Google Shape;243;p20"/>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21"/>
          <p:cNvSpPr txBox="1"/>
          <p:nvPr>
            <p:ph idx="1" type="body"/>
          </p:nvPr>
        </p:nvSpPr>
        <p:spPr>
          <a:xfrm>
            <a:off x="496550" y="1142725"/>
            <a:ext cx="7893300" cy="3557400"/>
          </a:xfrm>
          <a:prstGeom prst="rect">
            <a:avLst/>
          </a:prstGeom>
          <a:noFill/>
          <a:ln>
            <a:noFill/>
          </a:ln>
        </p:spPr>
        <p:txBody>
          <a:bodyPr anchorCtr="0" anchor="t" bIns="91425" lIns="91425" spcFirstLastPara="1" rIns="91425" wrap="square" tIns="91425">
            <a:normAutofit/>
          </a:bodyPr>
          <a:lstStyle/>
          <a:p>
            <a:pPr indent="-330200" lvl="0" marL="457200" rtl="0" algn="l">
              <a:spcBef>
                <a:spcPts val="0"/>
              </a:spcBef>
              <a:spcAft>
                <a:spcPts val="0"/>
              </a:spcAft>
              <a:buClr>
                <a:srgbClr val="FD8284"/>
              </a:buClr>
              <a:buSzPts val="1600"/>
              <a:buChar char="●"/>
            </a:pPr>
            <a:r>
              <a:rPr lang="en-US" sz="1600">
                <a:solidFill>
                  <a:srgbClr val="FD8284"/>
                </a:solidFill>
              </a:rPr>
              <a:t>Izveidojiet mērķtiecīgu vadību.</a:t>
            </a:r>
            <a:r>
              <a:rPr lang="en-US" sz="1600">
                <a:solidFill>
                  <a:srgbClr val="000000"/>
                </a:solidFill>
              </a:rPr>
              <a:t> Izveidojiet vidi, kas nodrošina vieglu sadarbību, un pārmaiņu vadības procesā mērķtiecīgi apsveriet un īstenojiet faktorus, kas veicina labu komandas darbu.</a:t>
            </a:r>
            <a:endParaRPr sz="1600">
              <a:solidFill>
                <a:srgbClr val="000000"/>
              </a:solidFill>
            </a:endParaRPr>
          </a:p>
          <a:p>
            <a:pPr indent="-330200" lvl="0" marL="457200" rtl="0" algn="l">
              <a:spcBef>
                <a:spcPts val="0"/>
              </a:spcBef>
              <a:spcAft>
                <a:spcPts val="0"/>
              </a:spcAft>
              <a:buClr>
                <a:srgbClr val="FD8284"/>
              </a:buClr>
              <a:buSzPts val="1600"/>
              <a:buChar char="●"/>
            </a:pPr>
            <a:r>
              <a:rPr lang="en-US" sz="1600">
                <a:solidFill>
                  <a:srgbClr val="FD8284"/>
                </a:solidFill>
              </a:rPr>
              <a:t>Ļaujiet vadībai mainīties</a:t>
            </a:r>
            <a:r>
              <a:rPr lang="en-US" sz="1600">
                <a:solidFill>
                  <a:srgbClr val="000000"/>
                </a:solidFill>
              </a:rPr>
              <a:t>. Ļaujiet vadības lomām dabiski mainīties, kad projekts iegūst pilnīgākas aprises un attīstās dažādas vajadzības.</a:t>
            </a:r>
            <a:endParaRPr sz="1600">
              <a:solidFill>
                <a:srgbClr val="000000"/>
              </a:solidFill>
            </a:endParaRPr>
          </a:p>
          <a:p>
            <a:pPr indent="-330200" lvl="0" marL="457200" rtl="0" algn="l">
              <a:spcBef>
                <a:spcPts val="0"/>
              </a:spcBef>
              <a:spcAft>
                <a:spcPts val="0"/>
              </a:spcAft>
              <a:buClr>
                <a:srgbClr val="FD8284"/>
              </a:buClr>
              <a:buSzPts val="1600"/>
              <a:buChar char="●"/>
            </a:pPr>
            <a:r>
              <a:rPr lang="en-US" sz="1600">
                <a:solidFill>
                  <a:srgbClr val="FD8284"/>
                </a:solidFill>
              </a:rPr>
              <a:t>Pārmaiņas ir pozitīvs solis.</a:t>
            </a:r>
            <a:r>
              <a:rPr lang="en-US" sz="1600">
                <a:solidFill>
                  <a:srgbClr val="000000"/>
                </a:solidFill>
              </a:rPr>
              <a:t> Palīdziet darbiniekiem iemācīties pozitīvi pieņemt pārmaiņas un atbrīvoties no bailēm no nezināmā. </a:t>
            </a:r>
            <a:endParaRPr sz="1600">
              <a:solidFill>
                <a:srgbClr val="000000"/>
              </a:solidFill>
            </a:endParaRPr>
          </a:p>
          <a:p>
            <a:pPr indent="-330200" lvl="0" marL="457200" rtl="0" algn="l">
              <a:spcBef>
                <a:spcPts val="0"/>
              </a:spcBef>
              <a:spcAft>
                <a:spcPts val="0"/>
              </a:spcAft>
              <a:buClr>
                <a:srgbClr val="FD8284"/>
              </a:buClr>
              <a:buSzPts val="1600"/>
              <a:buChar char="●"/>
            </a:pPr>
            <a:r>
              <a:rPr lang="en-US" sz="1600">
                <a:solidFill>
                  <a:srgbClr val="FD8284"/>
                </a:solidFill>
              </a:rPr>
              <a:t>Sviniet individualitāti.</a:t>
            </a:r>
            <a:r>
              <a:rPr lang="en-US" sz="1600">
                <a:solidFill>
                  <a:srgbClr val="000000"/>
                </a:solidFill>
              </a:rPr>
              <a:t> Vadītājiem ir jāatzīst individuālie centieni</a:t>
            </a:r>
            <a:endParaRPr sz="1600">
              <a:solidFill>
                <a:srgbClr val="000000"/>
              </a:solidFill>
            </a:endParaRPr>
          </a:p>
          <a:p>
            <a:pPr indent="0" lvl="0" marL="457200" rtl="0" algn="l">
              <a:spcBef>
                <a:spcPts val="0"/>
              </a:spcBef>
              <a:spcAft>
                <a:spcPts val="0"/>
              </a:spcAft>
              <a:buNone/>
            </a:pPr>
            <a:r>
              <a:rPr lang="en-US" sz="1600">
                <a:solidFill>
                  <a:srgbClr val="000000"/>
                </a:solidFill>
              </a:rPr>
              <a:t>un jāsaprot, ka ikvienam atšķiras darba metodes, stils un</a:t>
            </a:r>
            <a:endParaRPr sz="1600">
              <a:solidFill>
                <a:srgbClr val="000000"/>
              </a:solidFill>
            </a:endParaRPr>
          </a:p>
          <a:p>
            <a:pPr indent="0" lvl="0" marL="457200" rtl="0" algn="l">
              <a:spcBef>
                <a:spcPts val="0"/>
              </a:spcBef>
              <a:spcAft>
                <a:spcPts val="0"/>
              </a:spcAft>
              <a:buNone/>
            </a:pPr>
            <a:r>
              <a:rPr lang="en-US" sz="1600">
                <a:solidFill>
                  <a:srgbClr val="000000"/>
                </a:solidFill>
              </a:rPr>
              <a:t>izpildes termiņi, jo īpaši cilvēkiem ar īpašām vajadzībām.</a:t>
            </a:r>
            <a:endParaRPr sz="1600">
              <a:solidFill>
                <a:srgbClr val="000000"/>
              </a:solidFill>
            </a:endParaRPr>
          </a:p>
        </p:txBody>
      </p:sp>
      <p:sp>
        <p:nvSpPr>
          <p:cNvPr id="249" name="Google Shape;249;p21"/>
          <p:cNvSpPr/>
          <p:nvPr/>
        </p:nvSpPr>
        <p:spPr>
          <a:xfrm>
            <a:off x="423168" y="445446"/>
            <a:ext cx="8180400" cy="4308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2200">
                <a:solidFill>
                  <a:srgbClr val="FD8284"/>
                </a:solidFill>
                <a:latin typeface="Comfortaa"/>
                <a:ea typeface="Comfortaa"/>
                <a:cs typeface="Comfortaa"/>
                <a:sym typeface="Comfortaa"/>
              </a:rPr>
              <a:t>Veidi, kā uzlabot komandas darbu un sadarbību</a:t>
            </a:r>
            <a:endParaRPr b="1" sz="2200">
              <a:solidFill>
                <a:srgbClr val="FD8284"/>
              </a:solidFill>
              <a:latin typeface="Comfortaa"/>
              <a:ea typeface="Comfortaa"/>
              <a:cs typeface="Comfortaa"/>
              <a:sym typeface="Comfortaa"/>
            </a:endParaRPr>
          </a:p>
        </p:txBody>
      </p:sp>
      <p:pic>
        <p:nvPicPr>
          <p:cNvPr id="250" name="Google Shape;250;p2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51" name="Google Shape;251;p21"/>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2"/>
          <p:cNvSpPr txBox="1"/>
          <p:nvPr>
            <p:ph idx="1" type="body"/>
          </p:nvPr>
        </p:nvSpPr>
        <p:spPr>
          <a:xfrm>
            <a:off x="574500" y="1379063"/>
            <a:ext cx="7822200" cy="2981700"/>
          </a:xfrm>
          <a:prstGeom prst="rect">
            <a:avLst/>
          </a:prstGeom>
          <a:noFill/>
          <a:ln>
            <a:noFill/>
          </a:ln>
        </p:spPr>
        <p:txBody>
          <a:bodyPr anchorCtr="0" anchor="t" bIns="91425" lIns="91425" spcFirstLastPara="1" rIns="91425" wrap="square" tIns="91425">
            <a:normAutofit/>
          </a:bodyPr>
          <a:lstStyle/>
          <a:p>
            <a:pPr indent="-336550" lvl="0" marL="457200" rtl="0" algn="l">
              <a:spcBef>
                <a:spcPts val="0"/>
              </a:spcBef>
              <a:spcAft>
                <a:spcPts val="0"/>
              </a:spcAft>
              <a:buClr>
                <a:srgbClr val="FD8284"/>
              </a:buClr>
              <a:buSzPts val="1700"/>
              <a:buChar char="●"/>
            </a:pPr>
            <a:r>
              <a:rPr lang="en-US" sz="1600">
                <a:solidFill>
                  <a:srgbClr val="FD8284"/>
                </a:solidFill>
              </a:rPr>
              <a:t>Saglabājiet zinātkāri. </a:t>
            </a:r>
            <a:r>
              <a:rPr lang="en-US" sz="1600"/>
              <a:t>Palīdziet komandai apsvērt un izpētīt ārējos viedokļus, meklējiet visaptverošas tēmas vai uzdodiet jautājumus par autismu, uzziniet par jaunajām procedūrām, gaidām utt.</a:t>
            </a:r>
            <a:endParaRPr sz="1600"/>
          </a:p>
          <a:p>
            <a:pPr indent="-336550" lvl="0" marL="457200" rtl="0" algn="l">
              <a:spcBef>
                <a:spcPts val="0"/>
              </a:spcBef>
              <a:spcAft>
                <a:spcPts val="0"/>
              </a:spcAft>
              <a:buClr>
                <a:srgbClr val="FD8284"/>
              </a:buClr>
              <a:buSzPts val="1700"/>
              <a:buChar char="●"/>
            </a:pPr>
            <a:r>
              <a:rPr lang="en-US" sz="1600">
                <a:solidFill>
                  <a:srgbClr val="FD8284"/>
                </a:solidFill>
              </a:rPr>
              <a:t>Izstrādājiet problēmu risināšanas procesu grupai. </a:t>
            </a:r>
            <a:r>
              <a:rPr lang="en-US" sz="1600"/>
              <a:t>Saliedējiet savu komandu, veicinot atklātu dialogu un produktīvas problēmu</a:t>
            </a:r>
            <a:endParaRPr sz="1600"/>
          </a:p>
          <a:p>
            <a:pPr indent="0" lvl="0" marL="457200" rtl="0" algn="l">
              <a:spcBef>
                <a:spcPts val="0"/>
              </a:spcBef>
              <a:spcAft>
                <a:spcPts val="0"/>
              </a:spcAft>
              <a:buClr>
                <a:schemeClr val="dk1"/>
              </a:buClr>
              <a:buSzPts val="1100"/>
              <a:buFont typeface="Arial"/>
              <a:buNone/>
            </a:pPr>
            <a:r>
              <a:rPr lang="en-US" sz="1600"/>
              <a:t>risināšanas stratēģijas. </a:t>
            </a:r>
            <a:endParaRPr sz="1600"/>
          </a:p>
          <a:p>
            <a:pPr indent="-336550" lvl="0" marL="457200" rtl="0" algn="l">
              <a:spcBef>
                <a:spcPts val="0"/>
              </a:spcBef>
              <a:spcAft>
                <a:spcPts val="0"/>
              </a:spcAft>
              <a:buClr>
                <a:srgbClr val="FD8284"/>
              </a:buClr>
              <a:buSzPts val="1700"/>
              <a:buChar char="●"/>
            </a:pPr>
            <a:r>
              <a:rPr lang="en-US" sz="1600">
                <a:solidFill>
                  <a:srgbClr val="FD8284"/>
                </a:solidFill>
              </a:rPr>
              <a:t>Esiet vēlamās uzvedības paraugs.</a:t>
            </a:r>
            <a:r>
              <a:rPr lang="en-US" sz="1600"/>
              <a:t> Parādiet savai komandai godprātības un atbildības modeli, ko vēlaties redzēt.</a:t>
            </a:r>
            <a:endParaRPr sz="1700">
              <a:solidFill>
                <a:srgbClr val="FD8284"/>
              </a:solidFill>
            </a:endParaRPr>
          </a:p>
        </p:txBody>
      </p:sp>
      <p:sp>
        <p:nvSpPr>
          <p:cNvPr id="257" name="Google Shape;257;p22"/>
          <p:cNvSpPr/>
          <p:nvPr/>
        </p:nvSpPr>
        <p:spPr>
          <a:xfrm>
            <a:off x="395368" y="577421"/>
            <a:ext cx="8180455" cy="430887"/>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2200">
                <a:solidFill>
                  <a:srgbClr val="FD8284"/>
                </a:solidFill>
                <a:latin typeface="Comfortaa"/>
                <a:ea typeface="Comfortaa"/>
                <a:cs typeface="Comfortaa"/>
                <a:sym typeface="Comfortaa"/>
              </a:rPr>
              <a:t>Veidi, kā uzlabot komandas darbu un sadarbību</a:t>
            </a:r>
            <a:endParaRPr b="1" sz="2200">
              <a:solidFill>
                <a:srgbClr val="FD8284"/>
              </a:solidFill>
              <a:latin typeface="Comfortaa"/>
              <a:ea typeface="Comfortaa"/>
              <a:cs typeface="Comfortaa"/>
              <a:sym typeface="Comfortaa"/>
            </a:endParaRPr>
          </a:p>
        </p:txBody>
      </p:sp>
      <p:pic>
        <p:nvPicPr>
          <p:cNvPr id="258" name="Google Shape;258;p2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59" name="Google Shape;259;p22"/>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23"/>
          <p:cNvSpPr txBox="1"/>
          <p:nvPr>
            <p:ph idx="1" type="body"/>
          </p:nvPr>
        </p:nvSpPr>
        <p:spPr>
          <a:xfrm>
            <a:off x="2485750" y="2259728"/>
            <a:ext cx="5743800" cy="1359000"/>
          </a:xfrm>
          <a:prstGeom prst="rect">
            <a:avLst/>
          </a:prstGeom>
          <a:noFill/>
          <a:ln>
            <a:noFill/>
          </a:ln>
        </p:spPr>
        <p:txBody>
          <a:bodyPr anchorCtr="0" anchor="t" bIns="91425" lIns="91425" spcFirstLastPara="1" rIns="91425" wrap="square" tIns="91425">
            <a:noAutofit/>
          </a:bodyPr>
          <a:lstStyle/>
          <a:p>
            <a:pPr indent="-361950" lvl="0" marL="457200" rtl="0" algn="l">
              <a:spcBef>
                <a:spcPts val="0"/>
              </a:spcBef>
              <a:spcAft>
                <a:spcPts val="0"/>
              </a:spcAft>
              <a:buSzPts val="2100"/>
              <a:buFont typeface="Arial"/>
              <a:buChar char="•"/>
            </a:pPr>
            <a:r>
              <a:rPr lang="en-US" sz="1700">
                <a:solidFill>
                  <a:srgbClr val="FD8284"/>
                </a:solidFill>
              </a:rPr>
              <a:t>Zināšanu nodošana</a:t>
            </a:r>
            <a:r>
              <a:rPr lang="en-US" sz="1700">
                <a:solidFill>
                  <a:srgbClr val="000000"/>
                </a:solidFill>
              </a:rPr>
              <a:t> ir informācijas identificēšanas, dokumentēšanas un izplatīšanas process organizācijā. </a:t>
            </a:r>
            <a:endParaRPr sz="1700">
              <a:solidFill>
                <a:srgbClr val="000000"/>
              </a:solidFill>
            </a:endParaRPr>
          </a:p>
        </p:txBody>
      </p:sp>
      <p:sp>
        <p:nvSpPr>
          <p:cNvPr id="265" name="Google Shape;265;p23"/>
          <p:cNvSpPr txBox="1"/>
          <p:nvPr/>
        </p:nvSpPr>
        <p:spPr>
          <a:xfrm>
            <a:off x="2405850" y="706925"/>
            <a:ext cx="5532900" cy="163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2200">
                <a:solidFill>
                  <a:srgbClr val="FD8284"/>
                </a:solidFill>
                <a:latin typeface="Comfortaa"/>
                <a:ea typeface="Comfortaa"/>
                <a:cs typeface="Comfortaa"/>
                <a:sym typeface="Comfortaa"/>
              </a:rPr>
              <a:t>Zināšanu nodošana kolēģiem un padotajiem pārmaiņu vadības procesā, kura mērķis ir iesaistīt darbiniekus ar autismu</a:t>
            </a:r>
            <a:endParaRPr b="1" sz="2200">
              <a:solidFill>
                <a:srgbClr val="FD8284"/>
              </a:solidFill>
              <a:latin typeface="Comfortaa"/>
              <a:ea typeface="Comfortaa"/>
              <a:cs typeface="Comfortaa"/>
              <a:sym typeface="Comfortaa"/>
            </a:endParaRPr>
          </a:p>
        </p:txBody>
      </p:sp>
      <p:pic>
        <p:nvPicPr>
          <p:cNvPr id="266" name="Google Shape;266;p2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67" name="Google Shape;267;p23"/>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24"/>
          <p:cNvSpPr txBox="1"/>
          <p:nvPr>
            <p:ph idx="1" type="body"/>
          </p:nvPr>
        </p:nvSpPr>
        <p:spPr>
          <a:xfrm>
            <a:off x="548900" y="1127838"/>
            <a:ext cx="7934100" cy="35481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US" sz="1700"/>
              <a:t>…attiecas uz informācijas apmaiņu starp cilvēkiem, nodaļām vai organizācijā kopumā. Dažādas puses var dalīties ar zināšanām tieši vai arī publicēt un piekļūt informācijai, izmantojot centralizētu repozitoriju.</a:t>
            </a:r>
            <a:endParaRPr sz="1700"/>
          </a:p>
          <a:p>
            <a:pPr indent="0" lvl="0" marL="0" rtl="0" algn="l">
              <a:spcBef>
                <a:spcPts val="0"/>
              </a:spcBef>
              <a:spcAft>
                <a:spcPts val="0"/>
              </a:spcAft>
              <a:buNone/>
            </a:pPr>
            <a:r>
              <a:t/>
            </a:r>
            <a:endParaRPr sz="1700"/>
          </a:p>
          <a:p>
            <a:pPr indent="-361950" lvl="0" marL="457200" rtl="0" algn="l">
              <a:spcBef>
                <a:spcPts val="0"/>
              </a:spcBef>
              <a:spcAft>
                <a:spcPts val="0"/>
              </a:spcAft>
              <a:buSzPts val="2100"/>
              <a:buFont typeface="Arial"/>
              <a:buChar char="•"/>
            </a:pPr>
            <a:r>
              <a:rPr lang="en-US" sz="1700"/>
              <a:t>Nododamā informācija var būt </a:t>
            </a:r>
            <a:r>
              <a:rPr lang="en-US" sz="1700">
                <a:solidFill>
                  <a:srgbClr val="FD8284"/>
                </a:solidFill>
              </a:rPr>
              <a:t>iekšēja</a:t>
            </a:r>
            <a:r>
              <a:rPr lang="en-US" sz="1700"/>
              <a:t>, kuras izcelsme ir organizācijā, vai </a:t>
            </a:r>
            <a:r>
              <a:rPr lang="en-US" sz="1700">
                <a:solidFill>
                  <a:srgbClr val="FD8284"/>
                </a:solidFill>
              </a:rPr>
              <a:t>ārēja</a:t>
            </a:r>
            <a:r>
              <a:rPr lang="en-US" sz="1700"/>
              <a:t>, kuras izcelsme ir ārpus organizācijas. </a:t>
            </a:r>
            <a:endParaRPr sz="1700"/>
          </a:p>
          <a:p>
            <a:pPr indent="-361950" lvl="0" marL="457200" rtl="0" algn="l">
              <a:spcBef>
                <a:spcPts val="0"/>
              </a:spcBef>
              <a:spcAft>
                <a:spcPts val="0"/>
              </a:spcAft>
              <a:buSzPts val="2100"/>
              <a:buFont typeface="Arial"/>
              <a:buChar char="•"/>
            </a:pPr>
            <a:r>
              <a:rPr lang="en-US" sz="1700"/>
              <a:t>Zināšanas var būt vai nu </a:t>
            </a:r>
            <a:r>
              <a:rPr lang="en-US" sz="1700">
                <a:solidFill>
                  <a:srgbClr val="FD8284"/>
                </a:solidFill>
              </a:rPr>
              <a:t>tiešas</a:t>
            </a:r>
            <a:r>
              <a:rPr lang="en-US" sz="1700"/>
              <a:t> (piemēram, tās var viegli apkopot, izplatīt fiziski vai audio/vizuālo failu veidā), vai</a:t>
            </a:r>
            <a:endParaRPr sz="1700"/>
          </a:p>
          <a:p>
            <a:pPr indent="0" lvl="0" marL="457200" rtl="0" algn="l">
              <a:spcBef>
                <a:spcPts val="0"/>
              </a:spcBef>
              <a:spcAft>
                <a:spcPts val="0"/>
              </a:spcAft>
              <a:buNone/>
            </a:pPr>
            <a:r>
              <a:rPr lang="en-US" sz="1700"/>
              <a:t>arī </a:t>
            </a:r>
            <a:r>
              <a:rPr lang="en-US" sz="1700">
                <a:solidFill>
                  <a:srgbClr val="FD8284"/>
                </a:solidFill>
              </a:rPr>
              <a:t>netiešas</a:t>
            </a:r>
            <a:r>
              <a:rPr lang="en-US" sz="1700"/>
              <a:t> (piemēram, tās var būt gūtā pieredze).</a:t>
            </a:r>
            <a:endParaRPr>
              <a:solidFill>
                <a:schemeClr val="dk1"/>
              </a:solidFill>
            </a:endParaRPr>
          </a:p>
        </p:txBody>
      </p:sp>
      <p:sp>
        <p:nvSpPr>
          <p:cNvPr id="273" name="Google Shape;273;p24"/>
          <p:cNvSpPr/>
          <p:nvPr/>
        </p:nvSpPr>
        <p:spPr>
          <a:xfrm>
            <a:off x="395372" y="577425"/>
            <a:ext cx="4260300" cy="430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lang="en-US" sz="2200">
                <a:solidFill>
                  <a:srgbClr val="FD8284"/>
                </a:solidFill>
                <a:latin typeface="Comfortaa"/>
                <a:ea typeface="Comfortaa"/>
                <a:cs typeface="Comfortaa"/>
                <a:sym typeface="Comfortaa"/>
              </a:rPr>
              <a:t>Zināšanu nodošana…</a:t>
            </a:r>
            <a:endParaRPr b="1" i="0" sz="2200" u="none" cap="none" strike="noStrike">
              <a:solidFill>
                <a:srgbClr val="FD8284"/>
              </a:solidFill>
              <a:latin typeface="Comfortaa"/>
              <a:ea typeface="Comfortaa"/>
              <a:cs typeface="Comfortaa"/>
              <a:sym typeface="Comfortaa"/>
            </a:endParaRPr>
          </a:p>
        </p:txBody>
      </p:sp>
      <p:pic>
        <p:nvPicPr>
          <p:cNvPr id="274" name="Google Shape;274;p24"/>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75" name="Google Shape;275;p24"/>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5"/>
          <p:cNvSpPr txBox="1"/>
          <p:nvPr>
            <p:ph idx="1" type="body"/>
          </p:nvPr>
        </p:nvSpPr>
        <p:spPr>
          <a:xfrm>
            <a:off x="965150" y="1577175"/>
            <a:ext cx="6390900" cy="2773500"/>
          </a:xfrm>
          <a:prstGeom prst="rect">
            <a:avLst/>
          </a:prstGeom>
          <a:noFill/>
          <a:ln>
            <a:noFill/>
          </a:ln>
        </p:spPr>
        <p:txBody>
          <a:bodyPr anchorCtr="0" anchor="t" bIns="91425" lIns="91425" spcFirstLastPara="1" rIns="91425" wrap="square" tIns="91425">
            <a:noAutofit/>
          </a:bodyPr>
          <a:lstStyle/>
          <a:p>
            <a:pPr indent="-292100" lvl="0" marL="285750" rtl="0" algn="just">
              <a:lnSpc>
                <a:spcPct val="115000"/>
              </a:lnSpc>
              <a:spcBef>
                <a:spcPts val="0"/>
              </a:spcBef>
              <a:spcAft>
                <a:spcPts val="0"/>
              </a:spcAft>
              <a:buClr>
                <a:srgbClr val="FD8284"/>
              </a:buClr>
              <a:buSzPts val="2200"/>
              <a:buChar char="•"/>
            </a:pPr>
            <a:r>
              <a:rPr lang="en-US" sz="1700">
                <a:solidFill>
                  <a:srgbClr val="FD8284"/>
                </a:solidFill>
              </a:rPr>
              <a:t>Zināšanu nodošanas plāns</a:t>
            </a:r>
            <a:r>
              <a:rPr lang="en-US" sz="1700">
                <a:solidFill>
                  <a:srgbClr val="000000"/>
                </a:solidFill>
              </a:rPr>
              <a:t> ir rakstisks vai mutisks plāns prasmju un zināšanu nodošanai no viena profesionāļa citam.</a:t>
            </a:r>
            <a:endParaRPr sz="1700">
              <a:solidFill>
                <a:srgbClr val="000000"/>
              </a:solidFill>
            </a:endParaRPr>
          </a:p>
          <a:p>
            <a:pPr indent="-292100" lvl="0" marL="285750" rtl="0" algn="just">
              <a:lnSpc>
                <a:spcPct val="115000"/>
              </a:lnSpc>
              <a:spcBef>
                <a:spcPts val="0"/>
              </a:spcBef>
              <a:spcAft>
                <a:spcPts val="0"/>
              </a:spcAft>
              <a:buClr>
                <a:srgbClr val="FD8284"/>
              </a:buClr>
              <a:buSzPts val="2200"/>
              <a:buChar char="•"/>
            </a:pPr>
            <a:r>
              <a:rPr lang="en-US" sz="1700">
                <a:solidFill>
                  <a:srgbClr val="000000"/>
                </a:solidFill>
              </a:rPr>
              <a:t>Kad viesmīlības uzņēmumam pievienojas komandas loceklis ar autismu, </a:t>
            </a:r>
            <a:r>
              <a:rPr lang="en-US" sz="1700">
                <a:solidFill>
                  <a:srgbClr val="FD8284"/>
                </a:solidFill>
              </a:rPr>
              <a:t>esošajās informācijas nodošanas stratēģijās</a:t>
            </a:r>
            <a:r>
              <a:rPr lang="en-US" sz="1700">
                <a:solidFill>
                  <a:srgbClr val="000000"/>
                </a:solidFill>
              </a:rPr>
              <a:t> ir jāņem vērā </a:t>
            </a:r>
            <a:r>
              <a:rPr lang="en-US" sz="1700">
                <a:solidFill>
                  <a:srgbClr val="FD8284"/>
                </a:solidFill>
              </a:rPr>
              <a:t>cilvēku ar autismu</a:t>
            </a:r>
            <a:r>
              <a:rPr lang="en-US" sz="1700">
                <a:solidFill>
                  <a:srgbClr val="000000"/>
                </a:solidFill>
              </a:rPr>
              <a:t> vajadzības, lai nodotu informāciju un novērstu jebkādus robus zināšanās. </a:t>
            </a:r>
            <a:endParaRPr sz="1700">
              <a:solidFill>
                <a:srgbClr val="000000"/>
              </a:solidFill>
            </a:endParaRPr>
          </a:p>
        </p:txBody>
      </p:sp>
      <p:sp>
        <p:nvSpPr>
          <p:cNvPr id="281" name="Google Shape;281;p25"/>
          <p:cNvSpPr txBox="1"/>
          <p:nvPr/>
        </p:nvSpPr>
        <p:spPr>
          <a:xfrm>
            <a:off x="1311300" y="356675"/>
            <a:ext cx="6390900" cy="138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US" sz="2000">
                <a:solidFill>
                  <a:srgbClr val="FD8284"/>
                </a:solidFill>
                <a:latin typeface="Comfortaa"/>
                <a:ea typeface="Comfortaa"/>
                <a:cs typeface="Comfortaa"/>
                <a:sym typeface="Comfortaa"/>
              </a:rPr>
              <a:t>Kā izstrādāt zināšanu nodošanas plānu pārmaiņu vadības procesā, kas paredzēts darbinieku ar autismu iesaistei</a:t>
            </a:r>
            <a:endParaRPr b="1" sz="2000">
              <a:solidFill>
                <a:srgbClr val="FD8284"/>
              </a:solidFill>
              <a:latin typeface="Comfortaa"/>
              <a:ea typeface="Comfortaa"/>
              <a:cs typeface="Comfortaa"/>
              <a:sym typeface="Comfortaa"/>
            </a:endParaRPr>
          </a:p>
        </p:txBody>
      </p:sp>
      <p:pic>
        <p:nvPicPr>
          <p:cNvPr id="282" name="Google Shape;282;p2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83" name="Google Shape;283;p25"/>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26"/>
          <p:cNvSpPr txBox="1"/>
          <p:nvPr/>
        </p:nvSpPr>
        <p:spPr>
          <a:xfrm>
            <a:off x="1017417" y="445450"/>
            <a:ext cx="7109100" cy="694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US" sz="2100">
                <a:solidFill>
                  <a:srgbClr val="FD8284"/>
                </a:solidFill>
                <a:latin typeface="Comfortaa"/>
                <a:ea typeface="Comfortaa"/>
                <a:cs typeface="Comfortaa"/>
                <a:sym typeface="Comfortaa"/>
              </a:rPr>
              <a:t>Soļi informācijas nodošanas plāna</a:t>
            </a:r>
            <a:endParaRPr b="1" sz="2100">
              <a:solidFill>
                <a:srgbClr val="FD8284"/>
              </a:solidFill>
              <a:latin typeface="Comfortaa"/>
              <a:ea typeface="Comfortaa"/>
              <a:cs typeface="Comfortaa"/>
              <a:sym typeface="Comfortaa"/>
            </a:endParaRPr>
          </a:p>
          <a:p>
            <a:pPr indent="0" lvl="0" marL="0" rtl="0" algn="ctr">
              <a:spcBef>
                <a:spcPts val="0"/>
              </a:spcBef>
              <a:spcAft>
                <a:spcPts val="0"/>
              </a:spcAft>
              <a:buClr>
                <a:schemeClr val="dk1"/>
              </a:buClr>
              <a:buSzPts val="1100"/>
              <a:buFont typeface="Arial"/>
              <a:buNone/>
            </a:pPr>
            <a:r>
              <a:rPr b="1" lang="en-US" sz="2100">
                <a:solidFill>
                  <a:srgbClr val="FD8284"/>
                </a:solidFill>
                <a:latin typeface="Comfortaa"/>
                <a:ea typeface="Comfortaa"/>
                <a:cs typeface="Comfortaa"/>
                <a:sym typeface="Comfortaa"/>
              </a:rPr>
              <a:t>darbavietā izstrādei</a:t>
            </a:r>
            <a:endParaRPr b="1" sz="2100">
              <a:solidFill>
                <a:srgbClr val="FD8284"/>
              </a:solidFill>
              <a:latin typeface="Comfortaa"/>
              <a:ea typeface="Comfortaa"/>
              <a:cs typeface="Comfortaa"/>
              <a:sym typeface="Comfortaa"/>
            </a:endParaRPr>
          </a:p>
          <a:p>
            <a:pPr indent="0" lvl="0" marL="0" rtl="0" algn="ctr">
              <a:spcBef>
                <a:spcPts val="0"/>
              </a:spcBef>
              <a:spcAft>
                <a:spcPts val="0"/>
              </a:spcAft>
              <a:buClr>
                <a:schemeClr val="dk1"/>
              </a:buClr>
              <a:buSzPts val="1100"/>
              <a:buFont typeface="Arial"/>
              <a:buNone/>
            </a:pPr>
            <a:r>
              <a:t/>
            </a:r>
            <a:endParaRPr b="1" sz="2100">
              <a:solidFill>
                <a:srgbClr val="FD8284"/>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2100"/>
              <a:buFont typeface="Arial"/>
              <a:buNone/>
            </a:pPr>
            <a:r>
              <a:t/>
            </a:r>
            <a:endParaRPr b="1" sz="2100">
              <a:solidFill>
                <a:srgbClr val="FD8284"/>
              </a:solidFill>
              <a:latin typeface="Comfortaa"/>
              <a:ea typeface="Comfortaa"/>
              <a:cs typeface="Comfortaa"/>
              <a:sym typeface="Comfortaa"/>
            </a:endParaRPr>
          </a:p>
        </p:txBody>
      </p:sp>
      <p:sp>
        <p:nvSpPr>
          <p:cNvPr id="289" name="Google Shape;289;p26"/>
          <p:cNvSpPr/>
          <p:nvPr/>
        </p:nvSpPr>
        <p:spPr>
          <a:xfrm>
            <a:off x="2592075" y="1311300"/>
            <a:ext cx="4896300" cy="3364500"/>
          </a:xfrm>
          <a:prstGeom prst="rect">
            <a:avLst/>
          </a:prstGeom>
          <a:noFill/>
          <a:ln>
            <a:noFill/>
          </a:ln>
        </p:spPr>
        <p:txBody>
          <a:bodyPr anchorCtr="0" anchor="t" bIns="45700" lIns="91425" spcFirstLastPara="1" rIns="91425" wrap="square" tIns="45700">
            <a:spAutoFit/>
          </a:bodyPr>
          <a:lstStyle/>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Identificējiet cilvēkus ar būtiskākajām zināšanām</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Būtiskās informācijas apkopošana</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Uzglabājiet un izplatiet informāciju</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Izmantojiet zināšanas</a:t>
            </a:r>
            <a:endParaRPr b="1" sz="1700">
              <a:solidFill>
                <a:schemeClr val="dk1"/>
              </a:solidFill>
              <a:latin typeface="Comfortaa"/>
              <a:ea typeface="Comfortaa"/>
              <a:cs typeface="Comfortaa"/>
              <a:sym typeface="Comfortaa"/>
            </a:endParaRPr>
          </a:p>
          <a:p>
            <a:pPr indent="-361950" lvl="0" marL="457200" rtl="0" algn="l">
              <a:lnSpc>
                <a:spcPct val="115000"/>
              </a:lnSpc>
              <a:spcBef>
                <a:spcPts val="600"/>
              </a:spcBef>
              <a:spcAft>
                <a:spcPts val="0"/>
              </a:spcAft>
              <a:buClr>
                <a:srgbClr val="F58C8D"/>
              </a:buClr>
              <a:buSzPts val="2100"/>
              <a:buChar char="•"/>
            </a:pPr>
            <a:r>
              <a:rPr b="1" lang="en-US" sz="1700">
                <a:solidFill>
                  <a:schemeClr val="dk1"/>
                </a:solidFill>
                <a:latin typeface="Comfortaa"/>
                <a:ea typeface="Comfortaa"/>
                <a:cs typeface="Comfortaa"/>
                <a:sym typeface="Comfortaa"/>
              </a:rPr>
              <a:t>Turpiniet mācīties un vākt informāciju</a:t>
            </a:r>
            <a:endParaRPr b="1" sz="1700">
              <a:solidFill>
                <a:schemeClr val="dk1"/>
              </a:solidFill>
              <a:latin typeface="Comfortaa"/>
              <a:ea typeface="Comfortaa"/>
              <a:cs typeface="Comfortaa"/>
              <a:sym typeface="Comfortaa"/>
            </a:endParaRPr>
          </a:p>
        </p:txBody>
      </p:sp>
      <p:pic>
        <p:nvPicPr>
          <p:cNvPr id="290" name="Google Shape;290;p2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91" name="Google Shape;291;p26"/>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27"/>
          <p:cNvSpPr txBox="1"/>
          <p:nvPr>
            <p:ph idx="1" type="body"/>
          </p:nvPr>
        </p:nvSpPr>
        <p:spPr>
          <a:xfrm>
            <a:off x="387225" y="1107850"/>
            <a:ext cx="8649600" cy="3707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1100"/>
              <a:buNone/>
            </a:pPr>
            <a:r>
              <a:rPr lang="en-US" sz="1380">
                <a:solidFill>
                  <a:srgbClr val="FD8284"/>
                </a:solidFill>
              </a:rPr>
              <a:t>Identificējiet cilvēkus ar būtiskākajām zināšanām.</a:t>
            </a:r>
            <a:endParaRPr sz="1380">
              <a:solidFill>
                <a:srgbClr val="FD8284"/>
              </a:solidFill>
            </a:endParaRPr>
          </a:p>
          <a:p>
            <a:pPr indent="-303530" lvl="0" marL="457200" rtl="0" algn="l">
              <a:lnSpc>
                <a:spcPct val="150000"/>
              </a:lnSpc>
              <a:spcBef>
                <a:spcPts val="0"/>
              </a:spcBef>
              <a:spcAft>
                <a:spcPts val="0"/>
              </a:spcAft>
              <a:buClr>
                <a:srgbClr val="FD8284"/>
              </a:buClr>
              <a:buSzPts val="1180"/>
              <a:buChar char="●"/>
            </a:pPr>
            <a:r>
              <a:rPr lang="en-US" sz="1180">
                <a:solidFill>
                  <a:srgbClr val="000000"/>
                </a:solidFill>
              </a:rPr>
              <a:t>Kam ir zināšanas, kas ir būtiskas, lai veiktu darbības, par kurām jārūpējas darbiniekam ar autismu? Meklējiet cilvēkus, ar kuriem viņam būtu jāsadarbojas un no kuriem būtu jāsaņem informācija, kam būtu jānodod informācija utt.</a:t>
            </a:r>
            <a:endParaRPr sz="1180">
              <a:solidFill>
                <a:srgbClr val="000000"/>
              </a:solidFill>
            </a:endParaRPr>
          </a:p>
          <a:p>
            <a:pPr indent="-303530" lvl="0" marL="457200" rtl="0" algn="l">
              <a:lnSpc>
                <a:spcPct val="150000"/>
              </a:lnSpc>
              <a:spcBef>
                <a:spcPts val="0"/>
              </a:spcBef>
              <a:spcAft>
                <a:spcPts val="0"/>
              </a:spcAft>
              <a:buClr>
                <a:srgbClr val="FD8284"/>
              </a:buClr>
              <a:buSzPts val="1180"/>
              <a:buChar char="●"/>
            </a:pPr>
            <a:r>
              <a:rPr lang="en-US" sz="1180">
                <a:solidFill>
                  <a:srgbClr val="000000"/>
                </a:solidFill>
              </a:rPr>
              <a:t>Kuru cilvēku uzdevumus varētu neizdoties veikt bez jaunā darbinieka darba rezultātiem un otrādi?</a:t>
            </a:r>
            <a:endParaRPr sz="1180">
              <a:solidFill>
                <a:srgbClr val="000000"/>
              </a:solidFill>
            </a:endParaRPr>
          </a:p>
          <a:p>
            <a:pPr indent="-303530" lvl="0" marL="457200" rtl="0" algn="l">
              <a:lnSpc>
                <a:spcPct val="150000"/>
              </a:lnSpc>
              <a:spcBef>
                <a:spcPts val="0"/>
              </a:spcBef>
              <a:spcAft>
                <a:spcPts val="0"/>
              </a:spcAft>
              <a:buClr>
                <a:srgbClr val="FD8284"/>
              </a:buClr>
              <a:buSzPts val="1180"/>
              <a:buChar char="●"/>
            </a:pPr>
            <a:r>
              <a:rPr lang="en-US" sz="1180">
                <a:solidFill>
                  <a:srgbClr val="000000"/>
                </a:solidFill>
              </a:rPr>
              <a:t>Kam ir pieredze darbā ar cilvēkiem ar autismu?</a:t>
            </a:r>
            <a:endParaRPr sz="1180">
              <a:solidFill>
                <a:srgbClr val="000000"/>
              </a:solidFill>
            </a:endParaRPr>
          </a:p>
          <a:p>
            <a:pPr indent="0" lvl="0" marL="0" rtl="0" algn="l">
              <a:lnSpc>
                <a:spcPct val="150000"/>
              </a:lnSpc>
              <a:spcBef>
                <a:spcPts val="0"/>
              </a:spcBef>
              <a:spcAft>
                <a:spcPts val="0"/>
              </a:spcAft>
              <a:buNone/>
            </a:pPr>
            <a:r>
              <a:t/>
            </a:r>
            <a:endParaRPr sz="1180">
              <a:solidFill>
                <a:srgbClr val="000000"/>
              </a:solidFill>
            </a:endParaRPr>
          </a:p>
          <a:p>
            <a:pPr indent="0" lvl="0" marL="0" rtl="0" algn="l">
              <a:lnSpc>
                <a:spcPct val="150000"/>
              </a:lnSpc>
              <a:spcBef>
                <a:spcPts val="0"/>
              </a:spcBef>
              <a:spcAft>
                <a:spcPts val="0"/>
              </a:spcAft>
              <a:buSzPts val="1100"/>
              <a:buNone/>
            </a:pPr>
            <a:r>
              <a:rPr lang="en-US" sz="1380">
                <a:solidFill>
                  <a:srgbClr val="FD8284"/>
                </a:solidFill>
              </a:rPr>
              <a:t>Gūstiet būtiskās zināšanas.</a:t>
            </a:r>
            <a:endParaRPr sz="1380">
              <a:solidFill>
                <a:srgbClr val="FD8284"/>
              </a:solidFill>
            </a:endParaRPr>
          </a:p>
          <a:p>
            <a:pPr indent="-303530" lvl="0" marL="457200" rtl="0" algn="l">
              <a:lnSpc>
                <a:spcPct val="150000"/>
              </a:lnSpc>
              <a:spcBef>
                <a:spcPts val="0"/>
              </a:spcBef>
              <a:spcAft>
                <a:spcPts val="0"/>
              </a:spcAft>
              <a:buClr>
                <a:srgbClr val="FD8284"/>
              </a:buClr>
              <a:buSzPts val="1180"/>
              <a:buChar char="●"/>
            </a:pPr>
            <a:r>
              <a:rPr lang="en-US" sz="1180">
                <a:solidFill>
                  <a:srgbClr val="000000"/>
                </a:solidFill>
              </a:rPr>
              <a:t>Mudiniet cilvēkus, kuriem ir būtiskas zināšanas, tās izpaust (piemēram, piešķiriet viņiem</a:t>
            </a:r>
            <a:endParaRPr sz="1180">
              <a:solidFill>
                <a:srgbClr val="000000"/>
              </a:solidFill>
            </a:endParaRPr>
          </a:p>
          <a:p>
            <a:pPr indent="0" lvl="0" marL="457200" rtl="0" algn="l">
              <a:lnSpc>
                <a:spcPct val="150000"/>
              </a:lnSpc>
              <a:spcBef>
                <a:spcPts val="0"/>
              </a:spcBef>
              <a:spcAft>
                <a:spcPts val="0"/>
              </a:spcAft>
              <a:buNone/>
            </a:pPr>
            <a:r>
              <a:rPr lang="en-US" sz="1180">
                <a:solidFill>
                  <a:srgbClr val="000000"/>
                </a:solidFill>
              </a:rPr>
              <a:t>laika sprīdi sanāksmēs, lai viņi varētu uzstāties, aiciniet viņus piedalīties pārmaiņu</a:t>
            </a:r>
            <a:endParaRPr sz="1180">
              <a:solidFill>
                <a:srgbClr val="000000"/>
              </a:solidFill>
            </a:endParaRPr>
          </a:p>
          <a:p>
            <a:pPr indent="0" lvl="0" marL="457200" rtl="0" algn="l">
              <a:lnSpc>
                <a:spcPct val="150000"/>
              </a:lnSpc>
              <a:spcBef>
                <a:spcPts val="0"/>
              </a:spcBef>
              <a:spcAft>
                <a:spcPts val="0"/>
              </a:spcAft>
              <a:buNone/>
            </a:pPr>
            <a:r>
              <a:rPr lang="en-US" sz="1180">
                <a:solidFill>
                  <a:srgbClr val="000000"/>
                </a:solidFill>
              </a:rPr>
              <a:t>vadības plānošanā kā galvenos darbiniekus).</a:t>
            </a:r>
            <a:endParaRPr sz="1180">
              <a:solidFill>
                <a:srgbClr val="000000"/>
              </a:solidFill>
            </a:endParaRPr>
          </a:p>
          <a:p>
            <a:pPr indent="-303530" lvl="0" marL="457200" rtl="0" algn="l">
              <a:lnSpc>
                <a:spcPct val="150000"/>
              </a:lnSpc>
              <a:spcBef>
                <a:spcPts val="0"/>
              </a:spcBef>
              <a:spcAft>
                <a:spcPts val="0"/>
              </a:spcAft>
              <a:buClr>
                <a:srgbClr val="FD8284"/>
              </a:buClr>
              <a:buSzPts val="1180"/>
              <a:buChar char="●"/>
            </a:pPr>
            <a:r>
              <a:rPr lang="en-US" sz="1180">
                <a:solidFill>
                  <a:srgbClr val="000000"/>
                </a:solidFill>
              </a:rPr>
              <a:t>Automatizējiet informācijas apkopošanas un iesniegšanas procesu zināšanu krātuvēs</a:t>
            </a:r>
            <a:endParaRPr sz="1180">
              <a:solidFill>
                <a:srgbClr val="000000"/>
              </a:solidFill>
            </a:endParaRPr>
          </a:p>
          <a:p>
            <a:pPr indent="0" lvl="0" marL="457200" rtl="0" algn="l">
              <a:lnSpc>
                <a:spcPct val="150000"/>
              </a:lnSpc>
              <a:spcBef>
                <a:spcPts val="0"/>
              </a:spcBef>
              <a:spcAft>
                <a:spcPts val="0"/>
              </a:spcAft>
              <a:buNone/>
            </a:pPr>
            <a:r>
              <a:rPr lang="en-US" sz="1180">
                <a:solidFill>
                  <a:srgbClr val="000000"/>
                </a:solidFill>
              </a:rPr>
              <a:t>(piemēram, kastītēs) un nodrošiniet veidnes/izklājlapas, lai atvieglotu informācijas nodošanu. </a:t>
            </a:r>
            <a:endParaRPr sz="1670">
              <a:solidFill>
                <a:schemeClr val="dk1"/>
              </a:solidFill>
            </a:endParaRPr>
          </a:p>
        </p:txBody>
      </p:sp>
      <p:sp>
        <p:nvSpPr>
          <p:cNvPr id="297" name="Google Shape;297;p27"/>
          <p:cNvSpPr/>
          <p:nvPr/>
        </p:nvSpPr>
        <p:spPr>
          <a:xfrm>
            <a:off x="62150" y="445451"/>
            <a:ext cx="9019800" cy="6624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2000">
                <a:solidFill>
                  <a:srgbClr val="FD8284"/>
                </a:solidFill>
                <a:latin typeface="Comfortaa"/>
                <a:ea typeface="Comfortaa"/>
                <a:cs typeface="Comfortaa"/>
                <a:sym typeface="Comfortaa"/>
              </a:rPr>
              <a:t>Soļi informācijas nodošanas plāna</a:t>
            </a:r>
            <a:endParaRPr b="1" sz="2000">
              <a:solidFill>
                <a:srgbClr val="FD8284"/>
              </a:solidFill>
              <a:latin typeface="Comfortaa"/>
              <a:ea typeface="Comfortaa"/>
              <a:cs typeface="Comfortaa"/>
              <a:sym typeface="Comfortaa"/>
            </a:endParaRPr>
          </a:p>
          <a:p>
            <a:pPr indent="0" lvl="0" marL="0" rtl="0" algn="ctr">
              <a:spcBef>
                <a:spcPts val="0"/>
              </a:spcBef>
              <a:spcAft>
                <a:spcPts val="0"/>
              </a:spcAft>
              <a:buClr>
                <a:schemeClr val="dk1"/>
              </a:buClr>
              <a:buSzPts val="1100"/>
              <a:buFont typeface="Arial"/>
              <a:buNone/>
            </a:pPr>
            <a:r>
              <a:rPr b="1" lang="en-US" sz="2000">
                <a:solidFill>
                  <a:srgbClr val="FD8284"/>
                </a:solidFill>
                <a:latin typeface="Comfortaa"/>
                <a:ea typeface="Comfortaa"/>
                <a:cs typeface="Comfortaa"/>
                <a:sym typeface="Comfortaa"/>
              </a:rPr>
              <a:t>darbavietā izstrādei</a:t>
            </a:r>
            <a:endParaRPr b="1" sz="2000">
              <a:solidFill>
                <a:srgbClr val="FD8284"/>
              </a:solidFill>
              <a:latin typeface="Comfortaa"/>
              <a:ea typeface="Comfortaa"/>
              <a:cs typeface="Comfortaa"/>
              <a:sym typeface="Comfortaa"/>
            </a:endParaRPr>
          </a:p>
        </p:txBody>
      </p:sp>
      <p:pic>
        <p:nvPicPr>
          <p:cNvPr id="298" name="Google Shape;298;p2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299" name="Google Shape;299;p27"/>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28"/>
          <p:cNvSpPr txBox="1"/>
          <p:nvPr>
            <p:ph idx="1" type="body"/>
          </p:nvPr>
        </p:nvSpPr>
        <p:spPr>
          <a:xfrm>
            <a:off x="461900" y="965525"/>
            <a:ext cx="8422200" cy="39669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SzPts val="523"/>
              <a:buNone/>
            </a:pPr>
            <a:r>
              <a:rPr lang="en-US" sz="1397">
                <a:solidFill>
                  <a:srgbClr val="FD8284"/>
                </a:solidFill>
              </a:rPr>
              <a:t>Uzglabājiet un izplatiet informāciju.</a:t>
            </a:r>
            <a:endParaRPr sz="1397">
              <a:solidFill>
                <a:srgbClr val="FD8284"/>
              </a:solidFill>
            </a:endParaRPr>
          </a:p>
          <a:p>
            <a:pPr indent="-298291" lvl="0" marL="457200" rtl="0" algn="l">
              <a:lnSpc>
                <a:spcPct val="150000"/>
              </a:lnSpc>
              <a:spcBef>
                <a:spcPts val="0"/>
              </a:spcBef>
              <a:spcAft>
                <a:spcPts val="0"/>
              </a:spcAft>
              <a:buSzPts val="1098"/>
              <a:buChar char="●"/>
            </a:pPr>
            <a:r>
              <a:rPr lang="en-US" sz="1097"/>
              <a:t>Uzglabājiet datus labi sakārtotā, viegli pieejamā veidā, lai tos būtu viegli atrast un tiem piekļūtu vairāk cilvēku. Padariet informāciju pieejamu dažādos formātos.</a:t>
            </a:r>
            <a:endParaRPr sz="1097"/>
          </a:p>
          <a:p>
            <a:pPr indent="-298291" lvl="0" marL="457200" rtl="0" algn="l">
              <a:lnSpc>
                <a:spcPct val="150000"/>
              </a:lnSpc>
              <a:spcBef>
                <a:spcPts val="0"/>
              </a:spcBef>
              <a:spcAft>
                <a:spcPts val="0"/>
              </a:spcAft>
              <a:buSzPts val="1098"/>
              <a:buChar char="●"/>
            </a:pPr>
            <a:r>
              <a:rPr lang="en-US" sz="1097"/>
              <a:t>Izmantojiet kanālus, kas ir vispiemērotākie jūsu darbiniekiem ar autismu (piem., rakstiskā, digitālā formātā, nodošana no cilvēka cilvēkam, infografikas, diagrammas un citi vizuālās dokumentācijas formāti u.c.).</a:t>
            </a:r>
            <a:endParaRPr sz="1097"/>
          </a:p>
          <a:p>
            <a:pPr indent="0" lvl="0" marL="0" rtl="0" algn="l">
              <a:lnSpc>
                <a:spcPct val="150000"/>
              </a:lnSpc>
              <a:spcBef>
                <a:spcPts val="0"/>
              </a:spcBef>
              <a:spcAft>
                <a:spcPts val="0"/>
              </a:spcAft>
              <a:buSzPts val="523"/>
              <a:buNone/>
            </a:pPr>
            <a:r>
              <a:rPr lang="en-US" sz="1397">
                <a:solidFill>
                  <a:srgbClr val="FD8284"/>
                </a:solidFill>
              </a:rPr>
              <a:t>Izmantojiet gūtās zināšanas.</a:t>
            </a:r>
            <a:endParaRPr sz="1397">
              <a:solidFill>
                <a:srgbClr val="FD8284"/>
              </a:solidFill>
            </a:endParaRPr>
          </a:p>
          <a:p>
            <a:pPr indent="-298291" lvl="0" marL="457200" rtl="0" algn="l">
              <a:lnSpc>
                <a:spcPct val="150000"/>
              </a:lnSpc>
              <a:spcBef>
                <a:spcPts val="0"/>
              </a:spcBef>
              <a:spcAft>
                <a:spcPts val="0"/>
              </a:spcAft>
              <a:buSzPts val="1098"/>
              <a:buChar char="●"/>
            </a:pPr>
            <a:r>
              <a:rPr lang="en-US" sz="1097"/>
              <a:t>Rādiet piemēru, izmantojot gūtās zināšanas, lai mudinātu arī citus sekot piemēram.</a:t>
            </a:r>
            <a:endParaRPr sz="1097"/>
          </a:p>
          <a:p>
            <a:pPr indent="-298291" lvl="0" marL="457200" rtl="0" algn="l">
              <a:lnSpc>
                <a:spcPct val="150000"/>
              </a:lnSpc>
              <a:spcBef>
                <a:spcPts val="0"/>
              </a:spcBef>
              <a:spcAft>
                <a:spcPts val="0"/>
              </a:spcAft>
              <a:buSzPts val="1098"/>
              <a:buChar char="●"/>
            </a:pPr>
            <a:r>
              <a:rPr lang="en-US" sz="1097"/>
              <a:t>Organizējiet apmācības, lai palīdzētu cilvēkiem saprast, kā vislabāk izmantot informācijas krātuvi,</a:t>
            </a:r>
            <a:endParaRPr sz="1097"/>
          </a:p>
          <a:p>
            <a:pPr indent="0" lvl="0" marL="457200" rtl="0" algn="l">
              <a:lnSpc>
                <a:spcPct val="150000"/>
              </a:lnSpc>
              <a:spcBef>
                <a:spcPts val="0"/>
              </a:spcBef>
              <a:spcAft>
                <a:spcPts val="0"/>
              </a:spcAft>
              <a:buNone/>
            </a:pPr>
            <a:r>
              <a:rPr lang="en-US" sz="1097"/>
              <a:t>lai uzrunātu un informētu savus kolēģus ar autismu (piemēram, izmantojot HOST spēli).</a:t>
            </a:r>
            <a:endParaRPr sz="1097"/>
          </a:p>
          <a:p>
            <a:pPr indent="0" lvl="0" marL="0" rtl="0" algn="l">
              <a:lnSpc>
                <a:spcPct val="150000"/>
              </a:lnSpc>
              <a:spcBef>
                <a:spcPts val="0"/>
              </a:spcBef>
              <a:spcAft>
                <a:spcPts val="0"/>
              </a:spcAft>
              <a:buSzPts val="523"/>
              <a:buNone/>
            </a:pPr>
            <a:r>
              <a:rPr lang="en-US" sz="1397">
                <a:solidFill>
                  <a:srgbClr val="FD8284"/>
                </a:solidFill>
              </a:rPr>
              <a:t>Turpiniet veidot un vākt zināšanas.</a:t>
            </a:r>
            <a:endParaRPr sz="1397">
              <a:solidFill>
                <a:srgbClr val="FD8284"/>
              </a:solidFill>
            </a:endParaRPr>
          </a:p>
          <a:p>
            <a:pPr indent="-298291" lvl="0" marL="457200" rtl="0" algn="l">
              <a:lnSpc>
                <a:spcPct val="150000"/>
              </a:lnSpc>
              <a:spcBef>
                <a:spcPts val="0"/>
              </a:spcBef>
              <a:spcAft>
                <a:spcPts val="0"/>
              </a:spcAft>
              <a:buSzPts val="1098"/>
              <a:buChar char="●"/>
            </a:pPr>
            <a:r>
              <a:rPr lang="en-US" sz="1097"/>
              <a:t>Pievienojiet ārējās zināšanas no ekspertiem un rīkojiet ideju ģenerēšanas (</a:t>
            </a:r>
            <a:r>
              <a:rPr i="1" lang="en-US" sz="1097"/>
              <a:t>brainstorming</a:t>
            </a:r>
            <a:r>
              <a:rPr lang="en-US" sz="1097"/>
              <a:t>) </a:t>
            </a:r>
            <a:endParaRPr sz="1097"/>
          </a:p>
          <a:p>
            <a:pPr indent="0" lvl="0" marL="457200" rtl="0" algn="l">
              <a:lnSpc>
                <a:spcPct val="150000"/>
              </a:lnSpc>
              <a:spcBef>
                <a:spcPts val="0"/>
              </a:spcBef>
              <a:spcAft>
                <a:spcPts val="0"/>
              </a:spcAft>
              <a:buNone/>
            </a:pPr>
            <a:r>
              <a:rPr lang="en-US" sz="1097"/>
              <a:t>sanāksmes, lai risinātu visas problēmas pārmaiņu vadības procesā.</a:t>
            </a:r>
            <a:endParaRPr sz="1097"/>
          </a:p>
          <a:p>
            <a:pPr indent="-298291" lvl="0" marL="457200" rtl="0" algn="l">
              <a:lnSpc>
                <a:spcPct val="150000"/>
              </a:lnSpc>
              <a:spcBef>
                <a:spcPts val="0"/>
              </a:spcBef>
              <a:spcAft>
                <a:spcPts val="0"/>
              </a:spcAft>
              <a:buSzPts val="1098"/>
              <a:buChar char="●"/>
            </a:pPr>
            <a:r>
              <a:rPr lang="en-US" sz="1097"/>
              <a:t>Laika gaitā turpiniet uzturēt un atjaunināt informācijas un zināšanu krātuves plānu</a:t>
            </a:r>
            <a:endParaRPr sz="1097"/>
          </a:p>
          <a:p>
            <a:pPr indent="0" lvl="0" marL="457200" rtl="0" algn="l">
              <a:lnSpc>
                <a:spcPct val="150000"/>
              </a:lnSpc>
              <a:spcBef>
                <a:spcPts val="0"/>
              </a:spcBef>
              <a:spcAft>
                <a:spcPts val="0"/>
              </a:spcAft>
              <a:buNone/>
            </a:pPr>
            <a:r>
              <a:rPr lang="en-US" sz="1097"/>
              <a:t>informācijas vākšanai, lai tā kļūtu par organizācijas kultūras sastāvdaļu.</a:t>
            </a:r>
            <a:endParaRPr sz="1097"/>
          </a:p>
        </p:txBody>
      </p:sp>
      <p:pic>
        <p:nvPicPr>
          <p:cNvPr id="305" name="Google Shape;305;p2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06" name="Google Shape;306;p28"/>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
        <p:nvSpPr>
          <p:cNvPr id="307" name="Google Shape;307;p28"/>
          <p:cNvSpPr/>
          <p:nvPr/>
        </p:nvSpPr>
        <p:spPr>
          <a:xfrm>
            <a:off x="62100" y="374301"/>
            <a:ext cx="9019800" cy="6624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sz="1800">
                <a:solidFill>
                  <a:srgbClr val="FD8284"/>
                </a:solidFill>
                <a:latin typeface="Comfortaa"/>
                <a:ea typeface="Comfortaa"/>
                <a:cs typeface="Comfortaa"/>
                <a:sym typeface="Comfortaa"/>
              </a:rPr>
              <a:t>Soļi informācijas nodošanas plāna</a:t>
            </a:r>
            <a:endParaRPr b="1" sz="1800">
              <a:solidFill>
                <a:srgbClr val="FD8284"/>
              </a:solidFill>
              <a:latin typeface="Comfortaa"/>
              <a:ea typeface="Comfortaa"/>
              <a:cs typeface="Comfortaa"/>
              <a:sym typeface="Comfortaa"/>
            </a:endParaRPr>
          </a:p>
          <a:p>
            <a:pPr indent="0" lvl="0" marL="0" rtl="0" algn="ctr">
              <a:spcBef>
                <a:spcPts val="0"/>
              </a:spcBef>
              <a:spcAft>
                <a:spcPts val="0"/>
              </a:spcAft>
              <a:buClr>
                <a:schemeClr val="dk1"/>
              </a:buClr>
              <a:buSzPts val="1100"/>
              <a:buFont typeface="Arial"/>
              <a:buNone/>
            </a:pPr>
            <a:r>
              <a:rPr b="1" lang="en-US" sz="1800">
                <a:solidFill>
                  <a:srgbClr val="FD8284"/>
                </a:solidFill>
                <a:latin typeface="Comfortaa"/>
                <a:ea typeface="Comfortaa"/>
                <a:cs typeface="Comfortaa"/>
                <a:sym typeface="Comfortaa"/>
              </a:rPr>
              <a:t>darbavietā izstrādei</a:t>
            </a:r>
            <a:endParaRPr b="1" sz="1800">
              <a:solidFill>
                <a:srgbClr val="FD8284"/>
              </a:solidFill>
              <a:latin typeface="Comfortaa"/>
              <a:ea typeface="Comfortaa"/>
              <a:cs typeface="Comfortaa"/>
              <a:sym typeface="Comfortaa"/>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29"/>
          <p:cNvSpPr txBox="1"/>
          <p:nvPr/>
        </p:nvSpPr>
        <p:spPr>
          <a:xfrm>
            <a:off x="1530300" y="325575"/>
            <a:ext cx="6083400" cy="82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US" sz="2000">
                <a:solidFill>
                  <a:srgbClr val="FD8284"/>
                </a:solidFill>
                <a:latin typeface="Comfortaa"/>
                <a:ea typeface="Comfortaa"/>
                <a:cs typeface="Comfortaa"/>
                <a:sym typeface="Comfortaa"/>
              </a:rPr>
              <a:t>Resursu pārvaldība paredzēto pārmaiņu vadībai</a:t>
            </a:r>
            <a:endParaRPr b="1" sz="2000">
              <a:solidFill>
                <a:srgbClr val="FD8284"/>
              </a:solidFill>
              <a:latin typeface="Comfortaa"/>
              <a:ea typeface="Comfortaa"/>
              <a:cs typeface="Comfortaa"/>
              <a:sym typeface="Comfortaa"/>
            </a:endParaRPr>
          </a:p>
        </p:txBody>
      </p:sp>
      <p:sp>
        <p:nvSpPr>
          <p:cNvPr id="313" name="Google Shape;313;p29"/>
          <p:cNvSpPr/>
          <p:nvPr/>
        </p:nvSpPr>
        <p:spPr>
          <a:xfrm>
            <a:off x="2185875" y="1148775"/>
            <a:ext cx="6026100" cy="3092400"/>
          </a:xfrm>
          <a:prstGeom prst="rect">
            <a:avLst/>
          </a:prstGeom>
          <a:noFill/>
          <a:ln>
            <a:noFill/>
          </a:ln>
        </p:spPr>
        <p:txBody>
          <a:bodyPr anchorCtr="0" anchor="t" bIns="45700" lIns="91425" spcFirstLastPara="1" rIns="91425" wrap="square" tIns="45700">
            <a:spAutoFit/>
          </a:bodyPr>
          <a:lstStyle/>
          <a:p>
            <a:pPr indent="-361950" lvl="0" marL="457200" rtl="0" algn="l">
              <a:lnSpc>
                <a:spcPct val="115000"/>
              </a:lnSpc>
              <a:spcBef>
                <a:spcPts val="0"/>
              </a:spcBef>
              <a:spcAft>
                <a:spcPts val="0"/>
              </a:spcAft>
              <a:buClr>
                <a:srgbClr val="F58C8D"/>
              </a:buClr>
              <a:buSzPts val="2100"/>
              <a:buChar char="•"/>
            </a:pPr>
            <a:r>
              <a:rPr b="1" lang="en-US" sz="1650">
                <a:solidFill>
                  <a:srgbClr val="FD8284"/>
                </a:solidFill>
                <a:latin typeface="Comfortaa"/>
                <a:ea typeface="Comfortaa"/>
                <a:cs typeface="Comfortaa"/>
                <a:sym typeface="Comfortaa"/>
              </a:rPr>
              <a:t>Resursu pārvaldība </a:t>
            </a:r>
            <a:r>
              <a:rPr b="1" lang="en-US" sz="1650">
                <a:latin typeface="Comfortaa"/>
                <a:ea typeface="Comfortaa"/>
                <a:cs typeface="Comfortaa"/>
                <a:sym typeface="Comfortaa"/>
              </a:rPr>
              <a:t>ir cilvēkresursu, finanšu un tehnoloģiju plānošana un piešķiršana projektam/programmai. </a:t>
            </a:r>
            <a:endParaRPr b="1" sz="1650">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lang="en-US" sz="1650">
                <a:solidFill>
                  <a:schemeClr val="dk1"/>
                </a:solidFill>
                <a:latin typeface="Comfortaa"/>
                <a:ea typeface="Comfortaa"/>
                <a:cs typeface="Comfortaa"/>
                <a:sym typeface="Comfortaa"/>
              </a:rPr>
              <a:t>Tas ir resursu piešķiršanas process, lai sasniegtu vislielāko organizācijas vērtību. Labas resursu pārvaldības rezultātā pareizie resursi ir pieejami pareizajā laikā un pareizajam darbam. </a:t>
            </a:r>
            <a:endParaRPr b="1" i="0" sz="1650" u="none" cap="none" strike="noStrike">
              <a:solidFill>
                <a:schemeClr val="dk1"/>
              </a:solidFill>
              <a:latin typeface="Comfortaa"/>
              <a:ea typeface="Comfortaa"/>
              <a:cs typeface="Comfortaa"/>
              <a:sym typeface="Comfortaa"/>
            </a:endParaRPr>
          </a:p>
          <a:p>
            <a:pPr indent="-285750" lvl="0" marL="285750" marR="0" rtl="0" algn="l">
              <a:lnSpc>
                <a:spcPct val="115000"/>
              </a:lnSpc>
              <a:spcBef>
                <a:spcPts val="600"/>
              </a:spcBef>
              <a:spcAft>
                <a:spcPts val="0"/>
              </a:spcAft>
              <a:buClr>
                <a:srgbClr val="F58C8D"/>
              </a:buClr>
              <a:buSzPts val="2100"/>
              <a:buFont typeface="Arial"/>
              <a:buChar char="•"/>
            </a:pPr>
            <a:r>
              <a:rPr b="1" lang="en-US" sz="1650">
                <a:solidFill>
                  <a:srgbClr val="FD8284"/>
                </a:solidFill>
                <a:latin typeface="Comfortaa"/>
                <a:ea typeface="Comfortaa"/>
                <a:cs typeface="Comfortaa"/>
                <a:sym typeface="Comfortaa"/>
              </a:rPr>
              <a:t>Resursi </a:t>
            </a:r>
            <a:r>
              <a:rPr b="1" lang="en-US" sz="1650">
                <a:latin typeface="Comfortaa"/>
                <a:ea typeface="Comfortaa"/>
                <a:cs typeface="Comfortaa"/>
                <a:sym typeface="Comfortaa"/>
              </a:rPr>
              <a:t>ir finanses, personāls, fiziskā telpa, aprīkojums, tehnoloģijas un laiks. </a:t>
            </a:r>
            <a:endParaRPr b="0" i="0" sz="1400" u="none" cap="none" strike="noStrike">
              <a:latin typeface="Arial"/>
              <a:ea typeface="Arial"/>
              <a:cs typeface="Arial"/>
              <a:sym typeface="Arial"/>
            </a:endParaRPr>
          </a:p>
        </p:txBody>
      </p:sp>
      <p:pic>
        <p:nvPicPr>
          <p:cNvPr id="314" name="Google Shape;314;p29"/>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15" name="Google Shape;315;p29"/>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2d3a1622c8a_0_5"/>
          <p:cNvSpPr txBox="1"/>
          <p:nvPr>
            <p:ph idx="1" type="body"/>
          </p:nvPr>
        </p:nvSpPr>
        <p:spPr>
          <a:xfrm>
            <a:off x="883526" y="934107"/>
            <a:ext cx="6826500" cy="4012500"/>
          </a:xfrm>
          <a:prstGeom prst="rect">
            <a:avLst/>
          </a:prstGeom>
          <a:noFill/>
          <a:ln>
            <a:noFill/>
          </a:ln>
        </p:spPr>
        <p:txBody>
          <a:bodyPr anchorCtr="0" anchor="t" bIns="91425" lIns="91425" spcFirstLastPara="1" rIns="91425" wrap="square" tIns="91425">
            <a:noAutofit/>
          </a:bodyPr>
          <a:lstStyle/>
          <a:p>
            <a:pPr indent="0" lvl="0" marL="0" rtl="0" algn="just">
              <a:lnSpc>
                <a:spcPct val="150000"/>
              </a:lnSpc>
              <a:spcBef>
                <a:spcPts val="0"/>
              </a:spcBef>
              <a:spcAft>
                <a:spcPts val="0"/>
              </a:spcAft>
              <a:buSzPts val="1100"/>
              <a:buNone/>
            </a:pPr>
            <a:r>
              <a:rPr lang="en-US" sz="1300"/>
              <a:t>Šī moduļa mērķis ir sniegt ievadu pārmaiņu vadībā uzņēmumos/organizācijās un noskaidrot tādus jautājumus kā “Kas ir pārmaiņu vadība?” un “Kā to efektīvi īstenot – īpaši, ja darbiniekiem/kolēģiem ir autisms?”. </a:t>
            </a:r>
            <a:endParaRPr sz="1300"/>
          </a:p>
          <a:p>
            <a:pPr indent="0" lvl="0" marL="0" rtl="0" algn="just">
              <a:lnSpc>
                <a:spcPct val="150000"/>
              </a:lnSpc>
              <a:spcBef>
                <a:spcPts val="0"/>
              </a:spcBef>
              <a:spcAft>
                <a:spcPts val="0"/>
              </a:spcAft>
              <a:buClr>
                <a:schemeClr val="dk1"/>
              </a:buClr>
              <a:buSzPts val="1100"/>
              <a:buFont typeface="Arial"/>
              <a:buNone/>
            </a:pPr>
            <a:r>
              <a:t/>
            </a:r>
            <a:endParaRPr sz="1300"/>
          </a:p>
          <a:p>
            <a:pPr indent="0" lvl="0" marL="0" rtl="0" algn="just">
              <a:lnSpc>
                <a:spcPct val="150000"/>
              </a:lnSpc>
              <a:spcBef>
                <a:spcPts val="0"/>
              </a:spcBef>
              <a:spcAft>
                <a:spcPts val="0"/>
              </a:spcAft>
              <a:buClr>
                <a:schemeClr val="dk1"/>
              </a:buClr>
              <a:buSzPts val="1100"/>
              <a:buFont typeface="Arial"/>
              <a:buNone/>
            </a:pPr>
            <a:r>
              <a:rPr lang="en-US" sz="1300"/>
              <a:t>Turpmāk izklāstītie mācību mērķi ir pamatprincipi, pēc kuriem vadīties, lai atbildētu uz šiem jautājumiem:</a:t>
            </a:r>
            <a:endParaRPr sz="1300" u="sng"/>
          </a:p>
          <a:p>
            <a:pPr indent="-311150" lvl="0" marL="457200" rtl="0" algn="just">
              <a:lnSpc>
                <a:spcPct val="150000"/>
              </a:lnSpc>
              <a:spcBef>
                <a:spcPts val="0"/>
              </a:spcBef>
              <a:spcAft>
                <a:spcPts val="0"/>
              </a:spcAft>
              <a:buSzPts val="1300"/>
              <a:buChar char="●"/>
            </a:pPr>
            <a:r>
              <a:rPr lang="en-US" sz="1300"/>
              <a:t>Iepazīties ar praktiski pielietojamiem pārmaiņu vadības modeļiem, rīkiem un metodēm.</a:t>
            </a:r>
            <a:endParaRPr sz="1300"/>
          </a:p>
          <a:p>
            <a:pPr indent="-311150" lvl="0" marL="457200" rtl="0" algn="just">
              <a:lnSpc>
                <a:spcPct val="150000"/>
              </a:lnSpc>
              <a:spcBef>
                <a:spcPts val="0"/>
              </a:spcBef>
              <a:spcAft>
                <a:spcPts val="0"/>
              </a:spcAft>
              <a:buSzPts val="1300"/>
              <a:buChar char="●"/>
            </a:pPr>
            <a:r>
              <a:rPr lang="en-US" sz="1300"/>
              <a:t>Uzzināt, kā motivēt un pārraudzīt darbiniekus, lai viņi veiktu nepieciešamās darbības.</a:t>
            </a:r>
            <a:endParaRPr sz="1300"/>
          </a:p>
          <a:p>
            <a:pPr indent="-311150" lvl="0" marL="457200" rtl="0" algn="just">
              <a:lnSpc>
                <a:spcPct val="150000"/>
              </a:lnSpc>
              <a:spcBef>
                <a:spcPts val="0"/>
              </a:spcBef>
              <a:spcAft>
                <a:spcPts val="0"/>
              </a:spcAft>
              <a:buSzPts val="1300"/>
              <a:buChar char="●"/>
            </a:pPr>
            <a:r>
              <a:rPr lang="en-US" sz="1300"/>
              <a:t>Gūt iedrošinājumu aktīvi un ilgtspējīgi īstenot nepieciešamos pasākumus.</a:t>
            </a:r>
            <a:endParaRPr sz="1400"/>
          </a:p>
        </p:txBody>
      </p:sp>
      <p:sp>
        <p:nvSpPr>
          <p:cNvPr id="96" name="Google Shape;96;g2d3a1622c8a_0_5"/>
          <p:cNvSpPr txBox="1"/>
          <p:nvPr>
            <p:ph type="title"/>
          </p:nvPr>
        </p:nvSpPr>
        <p:spPr>
          <a:xfrm>
            <a:off x="844225" y="482550"/>
            <a:ext cx="6905100" cy="5250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3100"/>
              <a:buNone/>
            </a:pPr>
            <a:r>
              <a:rPr lang="en-US" sz="1800"/>
              <a:t>Moduļa mērķi</a:t>
            </a:r>
            <a:endParaRPr sz="1800"/>
          </a:p>
        </p:txBody>
      </p:sp>
      <p:pic>
        <p:nvPicPr>
          <p:cNvPr id="97" name="Google Shape;97;g2d3a1622c8a_0_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98" name="Google Shape;98;g2d3a1622c8a_0_5"/>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0"/>
          <p:cNvSpPr txBox="1"/>
          <p:nvPr>
            <p:ph idx="1" type="body"/>
          </p:nvPr>
        </p:nvSpPr>
        <p:spPr>
          <a:xfrm>
            <a:off x="502550" y="1174075"/>
            <a:ext cx="7670100" cy="3684600"/>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600"/>
              </a:spcBef>
              <a:spcAft>
                <a:spcPts val="0"/>
              </a:spcAft>
              <a:buSzPts val="1100"/>
              <a:buNone/>
            </a:pPr>
            <a:r>
              <a:rPr lang="en-US" sz="1490"/>
              <a:t>Ja jūsu komandā ir paredzēts iesaistīt jaunus darbiniekus ar autismu, jums jāplāno un jāzina, kādi resursi būs nepieciešami.</a:t>
            </a:r>
            <a:endParaRPr sz="1490"/>
          </a:p>
          <a:p>
            <a:pPr indent="0" lvl="0" marL="0" rtl="0" algn="l">
              <a:lnSpc>
                <a:spcPct val="95000"/>
              </a:lnSpc>
              <a:spcBef>
                <a:spcPts val="600"/>
              </a:spcBef>
              <a:spcAft>
                <a:spcPts val="0"/>
              </a:spcAft>
              <a:buClr>
                <a:schemeClr val="dk1"/>
              </a:buClr>
              <a:buSzPts val="1100"/>
              <a:buFont typeface="Arial"/>
              <a:buNone/>
            </a:pPr>
            <a:r>
              <a:rPr lang="en-US" sz="1490"/>
              <a:t>Nepieciešamo resursu noteikšana ir </a:t>
            </a:r>
            <a:r>
              <a:rPr lang="en-US" sz="1490">
                <a:solidFill>
                  <a:srgbClr val="FD8284"/>
                </a:solidFill>
              </a:rPr>
              <a:t>pirmais resursu pārvaldības posms</a:t>
            </a:r>
            <a:r>
              <a:rPr lang="en-US" sz="1490"/>
              <a:t> šajā pārmaiņu vadības procesā.</a:t>
            </a:r>
            <a:endParaRPr sz="1490"/>
          </a:p>
          <a:p>
            <a:pPr indent="0" lvl="0" marL="0" rtl="0" algn="l">
              <a:lnSpc>
                <a:spcPct val="95000"/>
              </a:lnSpc>
              <a:spcBef>
                <a:spcPts val="600"/>
              </a:spcBef>
              <a:spcAft>
                <a:spcPts val="0"/>
              </a:spcAft>
              <a:buClr>
                <a:schemeClr val="dk1"/>
              </a:buClr>
              <a:buSzPts val="1100"/>
              <a:buFont typeface="Arial"/>
              <a:buNone/>
            </a:pPr>
            <a:r>
              <a:t/>
            </a:r>
            <a:endParaRPr sz="1490"/>
          </a:p>
          <a:p>
            <a:pPr indent="0" lvl="0" marL="0" rtl="0" algn="l">
              <a:lnSpc>
                <a:spcPct val="95000"/>
              </a:lnSpc>
              <a:spcBef>
                <a:spcPts val="600"/>
              </a:spcBef>
              <a:spcAft>
                <a:spcPts val="0"/>
              </a:spcAft>
              <a:buSzPts val="1785"/>
              <a:buNone/>
            </a:pPr>
            <a:r>
              <a:rPr lang="en-US" sz="1490">
                <a:solidFill>
                  <a:srgbClr val="FD8284"/>
                </a:solidFill>
              </a:rPr>
              <a:t>Otrais posms:</a:t>
            </a:r>
            <a:endParaRPr sz="1490">
              <a:solidFill>
                <a:srgbClr val="FD8284"/>
              </a:solidFill>
            </a:endParaRPr>
          </a:p>
          <a:p>
            <a:pPr indent="-360997" lvl="0" marL="457200" rtl="0" algn="l">
              <a:lnSpc>
                <a:spcPct val="95000"/>
              </a:lnSpc>
              <a:spcBef>
                <a:spcPts val="600"/>
              </a:spcBef>
              <a:spcAft>
                <a:spcPts val="0"/>
              </a:spcAft>
              <a:buSzPts val="2085"/>
              <a:buFont typeface="Arial"/>
              <a:buChar char="•"/>
            </a:pPr>
            <a:r>
              <a:rPr lang="en-US" sz="1490"/>
              <a:t>Mobilizēt komandu, ņemot vērā katrā posmā nepieciešamās prasmes, kas saistītas ar pārmaiņām saskaņā ar pārmaiņu vadības plānu, un pieejamos cilvēkus ar nepieciešamajām prasmēm.</a:t>
            </a:r>
            <a:endParaRPr sz="1490"/>
          </a:p>
          <a:p>
            <a:pPr indent="-360997" lvl="0" marL="457200" rtl="0" algn="l">
              <a:lnSpc>
                <a:spcPct val="95000"/>
              </a:lnSpc>
              <a:spcBef>
                <a:spcPts val="600"/>
              </a:spcBef>
              <a:spcAft>
                <a:spcPts val="0"/>
              </a:spcAft>
              <a:buSzPts val="2085"/>
              <a:buFont typeface="Arial"/>
              <a:buChar char="•"/>
            </a:pPr>
            <a:r>
              <a:rPr lang="en-US" sz="1490"/>
              <a:t>Ja konstatējat, ka trūkst noteiktu prasmju kopuma, šajā posmā jūs izlemjat, vai jums ir budžets, lai nolīgtu citus cilvēkus, kam piemīt šīs prasmes.</a:t>
            </a:r>
            <a:endParaRPr sz="1490"/>
          </a:p>
          <a:p>
            <a:pPr indent="-360997" lvl="0" marL="457200" rtl="0" algn="l">
              <a:lnSpc>
                <a:spcPct val="95000"/>
              </a:lnSpc>
              <a:spcBef>
                <a:spcPts val="600"/>
              </a:spcBef>
              <a:spcAft>
                <a:spcPts val="0"/>
              </a:spcAft>
              <a:buSzPts val="2085"/>
              <a:buFont typeface="Arial"/>
              <a:buChar char="•"/>
            </a:pPr>
            <a:r>
              <a:rPr lang="en-US" sz="1490"/>
              <a:t>Šajā posmā tiks sadalīti visi nepieciešamie resursi.</a:t>
            </a:r>
            <a:endParaRPr sz="2085">
              <a:solidFill>
                <a:schemeClr val="dk1"/>
              </a:solidFill>
            </a:endParaRPr>
          </a:p>
        </p:txBody>
      </p:sp>
      <p:sp>
        <p:nvSpPr>
          <p:cNvPr id="321" name="Google Shape;321;p30"/>
          <p:cNvSpPr/>
          <p:nvPr/>
        </p:nvSpPr>
        <p:spPr>
          <a:xfrm>
            <a:off x="604200" y="516775"/>
            <a:ext cx="7975200" cy="7386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US" sz="1900">
                <a:solidFill>
                  <a:srgbClr val="FD8284"/>
                </a:solidFill>
                <a:latin typeface="Comfortaa"/>
                <a:ea typeface="Comfortaa"/>
                <a:cs typeface="Comfortaa"/>
                <a:sym typeface="Comfortaa"/>
              </a:rPr>
              <a:t>Resursu pārvaldības posmi šajā konkrētajā pārmaiņu procesā</a:t>
            </a:r>
            <a:endParaRPr b="1" sz="1900">
              <a:solidFill>
                <a:srgbClr val="FD8284"/>
              </a:solidFill>
              <a:latin typeface="Comfortaa"/>
              <a:ea typeface="Comfortaa"/>
              <a:cs typeface="Comfortaa"/>
              <a:sym typeface="Comfortaa"/>
            </a:endParaRPr>
          </a:p>
        </p:txBody>
      </p:sp>
      <p:pic>
        <p:nvPicPr>
          <p:cNvPr id="322" name="Google Shape;322;p30"/>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23" name="Google Shape;323;p30"/>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31"/>
          <p:cNvSpPr txBox="1"/>
          <p:nvPr>
            <p:ph idx="1" type="body"/>
          </p:nvPr>
        </p:nvSpPr>
        <p:spPr>
          <a:xfrm>
            <a:off x="559293" y="1307342"/>
            <a:ext cx="7721108" cy="3539857"/>
          </a:xfrm>
          <a:prstGeom prst="rect">
            <a:avLst/>
          </a:prstGeom>
          <a:noFill/>
          <a:ln>
            <a:noFill/>
          </a:ln>
        </p:spPr>
        <p:txBody>
          <a:bodyPr anchorCtr="0" anchor="t" bIns="91425" lIns="91425" spcFirstLastPara="1" rIns="91425" wrap="square" tIns="91425">
            <a:noAutofit/>
          </a:bodyPr>
          <a:lstStyle/>
          <a:p>
            <a:pPr indent="0" lvl="0" marL="0" rtl="0" algn="l">
              <a:lnSpc>
                <a:spcPct val="95000"/>
              </a:lnSpc>
              <a:spcBef>
                <a:spcPts val="600"/>
              </a:spcBef>
              <a:spcAft>
                <a:spcPts val="0"/>
              </a:spcAft>
              <a:buSzPts val="1018"/>
              <a:buNone/>
            </a:pPr>
            <a:r>
              <a:rPr lang="en-US" sz="1679">
                <a:solidFill>
                  <a:srgbClr val="FD8284"/>
                </a:solidFill>
              </a:rPr>
              <a:t>Trešais posms:</a:t>
            </a:r>
            <a:endParaRPr sz="1679">
              <a:solidFill>
                <a:srgbClr val="FD8284"/>
              </a:solidFill>
            </a:endParaRPr>
          </a:p>
          <a:p>
            <a:pPr indent="-335280" lvl="0" marL="457200" rtl="0" algn="l">
              <a:lnSpc>
                <a:spcPct val="95000"/>
              </a:lnSpc>
              <a:spcBef>
                <a:spcPts val="600"/>
              </a:spcBef>
              <a:spcAft>
                <a:spcPts val="0"/>
              </a:spcAft>
              <a:buSzPts val="1680"/>
              <a:buChar char="●"/>
            </a:pPr>
            <a:r>
              <a:rPr lang="en-US" sz="1679"/>
              <a:t>Apkopoto resursu pārvaldība, skaidri definējot un informējot par lomām un pienākumiem; tas iet roku rokā ar pārmaiņu vadības procesa īstenošanas posmu.</a:t>
            </a:r>
            <a:endParaRPr sz="1679"/>
          </a:p>
          <a:p>
            <a:pPr indent="0" lvl="0" marL="0" rtl="0" algn="l">
              <a:lnSpc>
                <a:spcPct val="95000"/>
              </a:lnSpc>
              <a:spcBef>
                <a:spcPts val="600"/>
              </a:spcBef>
              <a:spcAft>
                <a:spcPts val="0"/>
              </a:spcAft>
              <a:buSzPts val="1018"/>
              <a:buNone/>
            </a:pPr>
            <a:r>
              <a:t/>
            </a:r>
            <a:endParaRPr sz="1679"/>
          </a:p>
          <a:p>
            <a:pPr indent="0" lvl="0" marL="0" rtl="0" algn="l">
              <a:lnSpc>
                <a:spcPct val="95000"/>
              </a:lnSpc>
              <a:spcBef>
                <a:spcPts val="600"/>
              </a:spcBef>
              <a:spcAft>
                <a:spcPts val="0"/>
              </a:spcAft>
              <a:buSzPts val="1018"/>
              <a:buNone/>
            </a:pPr>
            <a:r>
              <a:rPr lang="en-US" sz="1679">
                <a:solidFill>
                  <a:srgbClr val="FD8284"/>
                </a:solidFill>
              </a:rPr>
              <a:t>Pēdējais posms:</a:t>
            </a:r>
            <a:endParaRPr sz="1679">
              <a:solidFill>
                <a:srgbClr val="FD8284"/>
              </a:solidFill>
            </a:endParaRPr>
          </a:p>
          <a:p>
            <a:pPr indent="-335280" lvl="0" marL="457200" rtl="0" algn="l">
              <a:lnSpc>
                <a:spcPct val="95000"/>
              </a:lnSpc>
              <a:spcBef>
                <a:spcPts val="600"/>
              </a:spcBef>
              <a:spcAft>
                <a:spcPts val="0"/>
              </a:spcAft>
              <a:buSzPts val="1680"/>
              <a:buChar char="●"/>
            </a:pPr>
            <a:r>
              <a:rPr lang="en-US" sz="1679"/>
              <a:t>Resursu progresa, efektivitātes un lietderības uzraudzība, lai nodrošinātu paredzamo projekta ieguldījumu.</a:t>
            </a:r>
            <a:endParaRPr sz="1679"/>
          </a:p>
          <a:p>
            <a:pPr indent="-335280" lvl="0" marL="457200" rtl="0" algn="l">
              <a:lnSpc>
                <a:spcPct val="95000"/>
              </a:lnSpc>
              <a:spcBef>
                <a:spcPts val="0"/>
              </a:spcBef>
              <a:spcAft>
                <a:spcPts val="0"/>
              </a:spcAft>
              <a:buSzPts val="1680"/>
              <a:buChar char="●"/>
            </a:pPr>
            <a:r>
              <a:rPr lang="en-US" sz="1679"/>
              <a:t>Gandrīz vienmēr būs iespējas veikt uzlabojumus, jo jūs pastāvīgi centīsieties optimizēt resursus, lai nodrošinātu visaugstāko vērtību viesmīlības uzņēmumam un tajā ieinteresētajām personām.</a:t>
            </a:r>
            <a:endParaRPr sz="1679"/>
          </a:p>
        </p:txBody>
      </p:sp>
      <p:pic>
        <p:nvPicPr>
          <p:cNvPr id="329" name="Google Shape;329;p31"/>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30" name="Google Shape;330;p31"/>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
        <p:nvSpPr>
          <p:cNvPr id="331" name="Google Shape;331;p31"/>
          <p:cNvSpPr/>
          <p:nvPr/>
        </p:nvSpPr>
        <p:spPr>
          <a:xfrm>
            <a:off x="604200" y="516775"/>
            <a:ext cx="7975200" cy="7386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US" sz="1900">
                <a:solidFill>
                  <a:srgbClr val="FD8284"/>
                </a:solidFill>
                <a:latin typeface="Comfortaa"/>
                <a:ea typeface="Comfortaa"/>
                <a:cs typeface="Comfortaa"/>
                <a:sym typeface="Comfortaa"/>
              </a:rPr>
              <a:t>Resursu pārvaldības posmi šajā konkrētajā pārmaiņu procesā</a:t>
            </a:r>
            <a:endParaRPr b="1" sz="1900">
              <a:solidFill>
                <a:srgbClr val="FD8284"/>
              </a:solidFill>
              <a:latin typeface="Comfortaa"/>
              <a:ea typeface="Comfortaa"/>
              <a:cs typeface="Comfortaa"/>
              <a:sym typeface="Comfortaa"/>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32"/>
          <p:cNvSpPr/>
          <p:nvPr/>
        </p:nvSpPr>
        <p:spPr>
          <a:xfrm>
            <a:off x="2602250" y="4076175"/>
            <a:ext cx="6322800" cy="9159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7" name="Google Shape;337;p32"/>
          <p:cNvSpPr txBox="1"/>
          <p:nvPr/>
        </p:nvSpPr>
        <p:spPr>
          <a:xfrm>
            <a:off x="1645018" y="335178"/>
            <a:ext cx="5853900" cy="635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US" sz="1800">
                <a:solidFill>
                  <a:srgbClr val="FD8284"/>
                </a:solidFill>
                <a:latin typeface="Comfortaa"/>
                <a:ea typeface="Comfortaa"/>
                <a:cs typeface="Comfortaa"/>
                <a:sym typeface="Comfortaa"/>
              </a:rPr>
              <a:t>Resursu pārvaldības metodes mūsu pārmaiņu procesā</a:t>
            </a:r>
            <a:endParaRPr b="1" sz="1800">
              <a:solidFill>
                <a:srgbClr val="FD8284"/>
              </a:solidFill>
              <a:latin typeface="Comfortaa"/>
              <a:ea typeface="Comfortaa"/>
              <a:cs typeface="Comfortaa"/>
              <a:sym typeface="Comfortaa"/>
            </a:endParaRPr>
          </a:p>
          <a:p>
            <a:pPr indent="0" lvl="0" marL="0" rtl="0" algn="ctr">
              <a:spcBef>
                <a:spcPts val="0"/>
              </a:spcBef>
              <a:spcAft>
                <a:spcPts val="0"/>
              </a:spcAft>
              <a:buClr>
                <a:schemeClr val="dk1"/>
              </a:buClr>
              <a:buSzPts val="1100"/>
              <a:buFont typeface="Arial"/>
              <a:buNone/>
            </a:pPr>
            <a:r>
              <a:t/>
            </a:r>
            <a:endParaRPr b="1" sz="1800">
              <a:solidFill>
                <a:srgbClr val="FD8284"/>
              </a:solidFill>
              <a:latin typeface="Comfortaa"/>
              <a:ea typeface="Comfortaa"/>
              <a:cs typeface="Comfortaa"/>
              <a:sym typeface="Comfortaa"/>
            </a:endParaRPr>
          </a:p>
          <a:p>
            <a:pPr indent="0" lvl="0" marL="0" marR="0" rtl="0" algn="ctr">
              <a:lnSpc>
                <a:spcPct val="100000"/>
              </a:lnSpc>
              <a:spcBef>
                <a:spcPts val="0"/>
              </a:spcBef>
              <a:spcAft>
                <a:spcPts val="0"/>
              </a:spcAft>
              <a:buClr>
                <a:srgbClr val="000000"/>
              </a:buClr>
              <a:buSzPts val="1800"/>
              <a:buFont typeface="Arial"/>
              <a:buNone/>
            </a:pPr>
            <a:r>
              <a:t/>
            </a:r>
            <a:endParaRPr b="1" sz="1800">
              <a:solidFill>
                <a:srgbClr val="FD8284"/>
              </a:solidFill>
              <a:latin typeface="Comfortaa"/>
              <a:ea typeface="Comfortaa"/>
              <a:cs typeface="Comfortaa"/>
              <a:sym typeface="Comfortaa"/>
            </a:endParaRPr>
          </a:p>
        </p:txBody>
      </p:sp>
      <p:sp>
        <p:nvSpPr>
          <p:cNvPr id="338" name="Google Shape;338;p32"/>
          <p:cNvSpPr txBox="1"/>
          <p:nvPr/>
        </p:nvSpPr>
        <p:spPr>
          <a:xfrm>
            <a:off x="2856350" y="1016500"/>
            <a:ext cx="5062200" cy="38172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None/>
            </a:pPr>
            <a:r>
              <a:rPr b="1" lang="en-US" sz="1200">
                <a:solidFill>
                  <a:schemeClr val="dk1"/>
                </a:solidFill>
                <a:latin typeface="Comfortaa"/>
                <a:ea typeface="Comfortaa"/>
                <a:cs typeface="Comfortaa"/>
                <a:sym typeface="Comfortaa"/>
              </a:rPr>
              <a:t>Svarīgi ir šādi punkti:</a:t>
            </a:r>
            <a:endParaRPr b="1" sz="1200">
              <a:solidFill>
                <a:schemeClr val="dk1"/>
              </a:solidFill>
              <a:latin typeface="Comfortaa"/>
              <a:ea typeface="Comfortaa"/>
              <a:cs typeface="Comfortaa"/>
              <a:sym typeface="Comfortaa"/>
            </a:endParaRPr>
          </a:p>
          <a:p>
            <a:pPr indent="-374650" lvl="0" marL="457200" rtl="0" algn="l">
              <a:lnSpc>
                <a:spcPct val="115000"/>
              </a:lnSpc>
              <a:spcBef>
                <a:spcPts val="0"/>
              </a:spcBef>
              <a:spcAft>
                <a:spcPts val="0"/>
              </a:spcAft>
              <a:buClr>
                <a:srgbClr val="F58C8D"/>
              </a:buClr>
              <a:buSzPts val="2300"/>
              <a:buChar char="•"/>
            </a:pPr>
            <a:r>
              <a:rPr b="1" lang="en-US" sz="1200">
                <a:solidFill>
                  <a:schemeClr val="dk1"/>
                </a:solidFill>
                <a:latin typeface="Comfortaa"/>
                <a:ea typeface="Comfortaa"/>
                <a:cs typeface="Comfortaa"/>
                <a:sym typeface="Comfortaa"/>
              </a:rPr>
              <a:t>Resursu sadalījums: jūsu komandas prasmes un</a:t>
            </a:r>
            <a:endParaRPr b="1" sz="1200">
              <a:solidFill>
                <a:schemeClr val="dk1"/>
              </a:solidFill>
              <a:latin typeface="Comfortaa"/>
              <a:ea typeface="Comfortaa"/>
              <a:cs typeface="Comfortaa"/>
              <a:sym typeface="Comfortaa"/>
            </a:endParaRPr>
          </a:p>
          <a:p>
            <a:pPr indent="0" lvl="0" marL="457200" rtl="0" algn="l">
              <a:lnSpc>
                <a:spcPct val="115000"/>
              </a:lnSpc>
              <a:spcBef>
                <a:spcPts val="0"/>
              </a:spcBef>
              <a:spcAft>
                <a:spcPts val="0"/>
              </a:spcAft>
              <a:buNone/>
            </a:pPr>
            <a:r>
              <a:rPr b="1" lang="en-US" sz="1200">
                <a:solidFill>
                  <a:schemeClr val="dk1"/>
                </a:solidFill>
                <a:latin typeface="Comfortaa"/>
                <a:ea typeface="Comfortaa"/>
                <a:cs typeface="Comfortaa"/>
                <a:sym typeface="Comfortaa"/>
              </a:rPr>
              <a:t>pieejamība, esošais aprīkojums, pielāgošanas iespējas. </a:t>
            </a:r>
            <a:endParaRPr b="1" sz="1200">
              <a:solidFill>
                <a:schemeClr val="dk1"/>
              </a:solidFill>
              <a:latin typeface="Comfortaa"/>
              <a:ea typeface="Comfortaa"/>
              <a:cs typeface="Comfortaa"/>
              <a:sym typeface="Comfortaa"/>
            </a:endParaRPr>
          </a:p>
          <a:p>
            <a:pPr indent="-374650" lvl="0" marL="457200" rtl="0" algn="l">
              <a:lnSpc>
                <a:spcPct val="115000"/>
              </a:lnSpc>
              <a:spcBef>
                <a:spcPts val="0"/>
              </a:spcBef>
              <a:spcAft>
                <a:spcPts val="0"/>
              </a:spcAft>
              <a:buClr>
                <a:srgbClr val="F58C8D"/>
              </a:buClr>
              <a:buSzPts val="2300"/>
              <a:buChar char="•"/>
            </a:pPr>
            <a:r>
              <a:rPr b="1" lang="en-US" sz="1200">
                <a:solidFill>
                  <a:schemeClr val="dk1"/>
                </a:solidFill>
                <a:latin typeface="Comfortaa"/>
                <a:ea typeface="Comfortaa"/>
                <a:cs typeface="Comfortaa"/>
                <a:sym typeface="Comfortaa"/>
              </a:rPr>
              <a:t>Resursu izlietojums: ļauj jums iegūt pārskatu par jūsu komandas kapacitāti noteiktā laika periodā un noteikt, vai resursi tiek izmantoti pārmērīgi vai nepietiekami. </a:t>
            </a:r>
            <a:endParaRPr b="1" sz="1200">
              <a:solidFill>
                <a:schemeClr val="dk1"/>
              </a:solidFill>
              <a:latin typeface="Comfortaa"/>
              <a:ea typeface="Comfortaa"/>
              <a:cs typeface="Comfortaa"/>
              <a:sym typeface="Comfortaa"/>
            </a:endParaRPr>
          </a:p>
          <a:p>
            <a:pPr indent="-374650" lvl="0" marL="457200" rtl="0" algn="l">
              <a:lnSpc>
                <a:spcPct val="115000"/>
              </a:lnSpc>
              <a:spcBef>
                <a:spcPts val="0"/>
              </a:spcBef>
              <a:spcAft>
                <a:spcPts val="0"/>
              </a:spcAft>
              <a:buClr>
                <a:srgbClr val="F58C8D"/>
              </a:buClr>
              <a:buSzPts val="2300"/>
              <a:buChar char="•"/>
            </a:pPr>
            <a:r>
              <a:rPr b="1" lang="en-US" sz="1200">
                <a:solidFill>
                  <a:schemeClr val="dk1"/>
                </a:solidFill>
                <a:latin typeface="Comfortaa"/>
                <a:ea typeface="Comfortaa"/>
                <a:cs typeface="Comfortaa"/>
                <a:sym typeface="Comfortaa"/>
              </a:rPr>
              <a:t>Resursu izlīdzināšana ir svarīga, lai maksimāli</a:t>
            </a:r>
            <a:endParaRPr b="1" sz="1200">
              <a:solidFill>
                <a:schemeClr val="dk1"/>
              </a:solidFill>
              <a:latin typeface="Comfortaa"/>
              <a:ea typeface="Comfortaa"/>
              <a:cs typeface="Comfortaa"/>
              <a:sym typeface="Comfortaa"/>
            </a:endParaRPr>
          </a:p>
          <a:p>
            <a:pPr indent="0" lvl="0" marL="457200" rtl="0" algn="l">
              <a:lnSpc>
                <a:spcPct val="115000"/>
              </a:lnSpc>
              <a:spcBef>
                <a:spcPts val="0"/>
              </a:spcBef>
              <a:spcAft>
                <a:spcPts val="0"/>
              </a:spcAft>
              <a:buNone/>
            </a:pPr>
            <a:r>
              <a:rPr b="1" lang="en-US" sz="1200">
                <a:solidFill>
                  <a:schemeClr val="dk1"/>
                </a:solidFill>
                <a:latin typeface="Comfortaa"/>
                <a:ea typeface="Comfortaa"/>
                <a:cs typeface="Comfortaa"/>
                <a:sym typeface="Comfortaa"/>
              </a:rPr>
              <a:t>izmantotu resursus visā pārmaiņu vadības</a:t>
            </a:r>
            <a:endParaRPr b="1" sz="1200">
              <a:solidFill>
                <a:schemeClr val="dk1"/>
              </a:solidFill>
              <a:latin typeface="Comfortaa"/>
              <a:ea typeface="Comfortaa"/>
              <a:cs typeface="Comfortaa"/>
              <a:sym typeface="Comfortaa"/>
            </a:endParaRPr>
          </a:p>
          <a:p>
            <a:pPr indent="0" lvl="0" marL="457200" rtl="0" algn="l">
              <a:lnSpc>
                <a:spcPct val="115000"/>
              </a:lnSpc>
              <a:spcBef>
                <a:spcPts val="0"/>
              </a:spcBef>
              <a:spcAft>
                <a:spcPts val="0"/>
              </a:spcAft>
              <a:buNone/>
            </a:pPr>
            <a:r>
              <a:rPr b="1" lang="en-US" sz="1200">
                <a:solidFill>
                  <a:schemeClr val="dk1"/>
                </a:solidFill>
                <a:latin typeface="Comfortaa"/>
                <a:ea typeface="Comfortaa"/>
                <a:cs typeface="Comfortaa"/>
                <a:sym typeface="Comfortaa"/>
              </a:rPr>
              <a:t>procesā, lai iesaistītu darbiniekus ar autismu</a:t>
            </a:r>
            <a:endParaRPr b="1" sz="1200">
              <a:solidFill>
                <a:schemeClr val="dk1"/>
              </a:solidFill>
              <a:latin typeface="Comfortaa"/>
              <a:ea typeface="Comfortaa"/>
              <a:cs typeface="Comfortaa"/>
              <a:sym typeface="Comfortaa"/>
            </a:endParaRPr>
          </a:p>
          <a:p>
            <a:pPr indent="0" lvl="0" marL="457200" rtl="0" algn="l">
              <a:lnSpc>
                <a:spcPct val="115000"/>
              </a:lnSpc>
              <a:spcBef>
                <a:spcPts val="0"/>
              </a:spcBef>
              <a:spcAft>
                <a:spcPts val="0"/>
              </a:spcAft>
              <a:buNone/>
            </a:pPr>
            <a:r>
              <a:rPr b="1" lang="en-US" sz="1200">
                <a:solidFill>
                  <a:schemeClr val="dk1"/>
                </a:solidFill>
                <a:latin typeface="Comfortaa"/>
                <a:ea typeface="Comfortaa"/>
                <a:cs typeface="Comfortaa"/>
                <a:sym typeface="Comfortaa"/>
              </a:rPr>
              <a:t>un jebkurām citām vajadzībām, iegūstot</a:t>
            </a:r>
            <a:endParaRPr b="1" sz="1200">
              <a:solidFill>
                <a:schemeClr val="dk1"/>
              </a:solidFill>
              <a:latin typeface="Comfortaa"/>
              <a:ea typeface="Comfortaa"/>
              <a:cs typeface="Comfortaa"/>
              <a:sym typeface="Comfortaa"/>
            </a:endParaRPr>
          </a:p>
          <a:p>
            <a:pPr indent="0" lvl="0" marL="457200" rtl="0" algn="l">
              <a:lnSpc>
                <a:spcPct val="115000"/>
              </a:lnSpc>
              <a:spcBef>
                <a:spcPts val="0"/>
              </a:spcBef>
              <a:spcAft>
                <a:spcPts val="0"/>
              </a:spcAft>
              <a:buNone/>
            </a:pPr>
            <a:r>
              <a:rPr b="1" lang="en-US" sz="1200">
                <a:solidFill>
                  <a:schemeClr val="dk1"/>
                </a:solidFill>
                <a:latin typeface="Comfortaa"/>
                <a:ea typeface="Comfortaa"/>
                <a:cs typeface="Comfortaa"/>
                <a:sym typeface="Comfortaa"/>
              </a:rPr>
              <a:t>vislielāko vērtību no jau esošajiem resursiem.</a:t>
            </a:r>
            <a:endParaRPr b="1" sz="1200">
              <a:solidFill>
                <a:schemeClr val="dk1"/>
              </a:solidFill>
              <a:latin typeface="Comfortaa"/>
              <a:ea typeface="Comfortaa"/>
              <a:cs typeface="Comfortaa"/>
              <a:sym typeface="Comfortaa"/>
            </a:endParaRPr>
          </a:p>
          <a:p>
            <a:pPr indent="-374650" lvl="0" marL="457200" rtl="0" algn="l">
              <a:lnSpc>
                <a:spcPct val="115000"/>
              </a:lnSpc>
              <a:spcBef>
                <a:spcPts val="0"/>
              </a:spcBef>
              <a:spcAft>
                <a:spcPts val="0"/>
              </a:spcAft>
              <a:buClr>
                <a:srgbClr val="F58C8D"/>
              </a:buClr>
              <a:buSzPts val="2300"/>
              <a:buChar char="•"/>
            </a:pPr>
            <a:r>
              <a:rPr b="1" lang="en-US" sz="1200">
                <a:solidFill>
                  <a:schemeClr val="dk1"/>
                </a:solidFill>
                <a:latin typeface="Comfortaa"/>
                <a:ea typeface="Comfortaa"/>
                <a:cs typeface="Comfortaa"/>
                <a:sym typeface="Comfortaa"/>
              </a:rPr>
              <a:t>Resursu prognozēšana ļauj veikt prognozes, identificēt iespējamos konfliktus un noteikt prioritāros resursus laika grafikā. </a:t>
            </a:r>
            <a:endParaRPr b="1" sz="1200">
              <a:solidFill>
                <a:schemeClr val="dk1"/>
              </a:solidFill>
              <a:latin typeface="Comfortaa"/>
              <a:ea typeface="Comfortaa"/>
              <a:cs typeface="Comfortaa"/>
              <a:sym typeface="Comfortaa"/>
            </a:endParaRPr>
          </a:p>
        </p:txBody>
      </p:sp>
      <p:sp>
        <p:nvSpPr>
          <p:cNvPr id="339" name="Google Shape;339;p32"/>
          <p:cNvSpPr/>
          <p:nvPr/>
        </p:nvSpPr>
        <p:spPr>
          <a:xfrm>
            <a:off x="-10150" y="970875"/>
            <a:ext cx="3059640" cy="2929500"/>
          </a:xfrm>
          <a:prstGeom prst="cloud">
            <a:avLst/>
          </a:prstGeom>
          <a:solidFill>
            <a:schemeClr val="lt1"/>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40" name="Google Shape;340;p32"/>
          <p:cNvSpPr txBox="1"/>
          <p:nvPr/>
        </p:nvSpPr>
        <p:spPr>
          <a:xfrm>
            <a:off x="426950" y="1437675"/>
            <a:ext cx="2266800" cy="24627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b="1" lang="en-US" sz="1100">
                <a:solidFill>
                  <a:schemeClr val="dk1"/>
                </a:solidFill>
                <a:latin typeface="Comfortaa"/>
                <a:ea typeface="Comfortaa"/>
                <a:cs typeface="Comfortaa"/>
                <a:sym typeface="Comfortaa"/>
              </a:rPr>
              <a:t>Organizācijas izmanto resursu pārvaldības metodes, lai maksimāli palielinātu resursu efektivitāti. Viesmīlības nozares vadītāji bieži izmanto programmatūras, lai nodrošinātu pārredzamību un pieņemtu pārdomātākus lēmumus par resursiem. </a:t>
            </a:r>
            <a:endParaRPr b="1"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rPr b="1" lang="en-US" sz="1100">
                <a:solidFill>
                  <a:schemeClr val="dk1"/>
                </a:solidFill>
                <a:latin typeface="Comfortaa"/>
                <a:ea typeface="Comfortaa"/>
                <a:cs typeface="Comfortaa"/>
                <a:sym typeface="Comfortaa"/>
              </a:rPr>
              <a:t> </a:t>
            </a:r>
            <a:endParaRPr b="1" sz="1100">
              <a:solidFill>
                <a:schemeClr val="dk1"/>
              </a:solidFill>
              <a:latin typeface="Comfortaa"/>
              <a:ea typeface="Comfortaa"/>
              <a:cs typeface="Comfortaa"/>
              <a:sym typeface="Comfortaa"/>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Comfortaa"/>
              <a:ea typeface="Comfortaa"/>
              <a:cs typeface="Comfortaa"/>
              <a:sym typeface="Comfortaa"/>
            </a:endParaRPr>
          </a:p>
          <a:p>
            <a:pPr indent="0" lvl="0" marL="0" marR="0" rtl="0" algn="l">
              <a:lnSpc>
                <a:spcPct val="100000"/>
              </a:lnSpc>
              <a:spcBef>
                <a:spcPts val="0"/>
              </a:spcBef>
              <a:spcAft>
                <a:spcPts val="0"/>
              </a:spcAft>
              <a:buClr>
                <a:srgbClr val="000000"/>
              </a:buClr>
              <a:buSzPts val="1100"/>
              <a:buFont typeface="Arial"/>
              <a:buNone/>
            </a:pPr>
            <a:r>
              <a:t/>
            </a:r>
            <a:endParaRPr b="1" sz="1100">
              <a:solidFill>
                <a:schemeClr val="dk1"/>
              </a:solidFill>
              <a:latin typeface="Comfortaa"/>
              <a:ea typeface="Comfortaa"/>
              <a:cs typeface="Comfortaa"/>
              <a:sym typeface="Comfortaa"/>
            </a:endParaRPr>
          </a:p>
        </p:txBody>
      </p:sp>
      <p:pic>
        <p:nvPicPr>
          <p:cNvPr id="341" name="Google Shape;341;p32"/>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42" name="Google Shape;342;p32"/>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33"/>
          <p:cNvSpPr txBox="1"/>
          <p:nvPr/>
        </p:nvSpPr>
        <p:spPr>
          <a:xfrm>
            <a:off x="2711850" y="2233056"/>
            <a:ext cx="3720300" cy="677400"/>
          </a:xfrm>
          <a:prstGeom prst="rect">
            <a:avLst/>
          </a:prstGeom>
          <a:noFill/>
          <a:ln>
            <a:noFill/>
          </a:ln>
        </p:spPr>
        <p:txBody>
          <a:bodyPr anchorCtr="0" anchor="t" bIns="0" lIns="0" spcFirstLastPara="1" rIns="0" wrap="square" tIns="0">
            <a:spAutoFit/>
          </a:bodyPr>
          <a:lstStyle/>
          <a:p>
            <a:pPr indent="0" lvl="0" marL="0" marR="0" rtl="0" algn="ctr">
              <a:lnSpc>
                <a:spcPct val="312522"/>
              </a:lnSpc>
              <a:spcBef>
                <a:spcPts val="0"/>
              </a:spcBef>
              <a:spcAft>
                <a:spcPts val="0"/>
              </a:spcAft>
              <a:buClr>
                <a:srgbClr val="000000"/>
              </a:buClr>
              <a:buSzPts val="4400"/>
              <a:buFont typeface="Arial"/>
              <a:buNone/>
            </a:pPr>
            <a:r>
              <a:rPr lang="en-US" sz="4400">
                <a:solidFill>
                  <a:srgbClr val="323232"/>
                </a:solidFill>
                <a:latin typeface="Comfortaa"/>
                <a:ea typeface="Comfortaa"/>
                <a:cs typeface="Comfortaa"/>
                <a:sym typeface="Comfortaa"/>
              </a:rPr>
              <a:t>PALDIES!</a:t>
            </a:r>
            <a:endParaRPr i="0" sz="4400" u="none" cap="none" strike="noStrike">
              <a:solidFill>
                <a:srgbClr val="323232"/>
              </a:solidFill>
              <a:latin typeface="Comfortaa"/>
              <a:ea typeface="Comfortaa"/>
              <a:cs typeface="Comfortaa"/>
              <a:sym typeface="Comfortaa"/>
            </a:endParaRPr>
          </a:p>
        </p:txBody>
      </p:sp>
      <p:pic>
        <p:nvPicPr>
          <p:cNvPr id="348" name="Google Shape;348;p33"/>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349" name="Google Shape;349;p33"/>
          <p:cNvSpPr/>
          <p:nvPr/>
        </p:nvSpPr>
        <p:spPr>
          <a:xfrm>
            <a:off x="3138743" y="941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2d3a1622c8a_0_18"/>
          <p:cNvSpPr txBox="1"/>
          <p:nvPr>
            <p:ph idx="1" type="body"/>
          </p:nvPr>
        </p:nvSpPr>
        <p:spPr>
          <a:xfrm>
            <a:off x="883526" y="934107"/>
            <a:ext cx="6826500" cy="4012500"/>
          </a:xfrm>
          <a:prstGeom prst="rect">
            <a:avLst/>
          </a:prstGeom>
          <a:noFill/>
          <a:ln>
            <a:noFill/>
          </a:ln>
        </p:spPr>
        <p:txBody>
          <a:bodyPr anchorCtr="0" anchor="t" bIns="91425" lIns="91425" spcFirstLastPara="1" rIns="91425" wrap="square" tIns="91425">
            <a:noAutofit/>
          </a:bodyPr>
          <a:lstStyle/>
          <a:p>
            <a:pPr indent="-349250" lvl="0" marL="457200" rtl="0" algn="just">
              <a:lnSpc>
                <a:spcPct val="150000"/>
              </a:lnSpc>
              <a:spcBef>
                <a:spcPts val="0"/>
              </a:spcBef>
              <a:spcAft>
                <a:spcPts val="0"/>
              </a:spcAft>
              <a:buSzPts val="1900"/>
              <a:buChar char="•"/>
            </a:pPr>
            <a:r>
              <a:rPr lang="en-US" sz="1420"/>
              <a:t>Pārmaiņu vadība – definīcija</a:t>
            </a:r>
            <a:endParaRPr sz="1420"/>
          </a:p>
          <a:p>
            <a:pPr indent="-349250" lvl="0" marL="457200" rtl="0" algn="just">
              <a:lnSpc>
                <a:spcPct val="150000"/>
              </a:lnSpc>
              <a:spcBef>
                <a:spcPts val="0"/>
              </a:spcBef>
              <a:spcAft>
                <a:spcPts val="0"/>
              </a:spcAft>
              <a:buSzPts val="1900"/>
              <a:buFont typeface="Arial"/>
              <a:buChar char="•"/>
            </a:pPr>
            <a:r>
              <a:rPr lang="en-US" sz="1420"/>
              <a:t>Kā plānot, pārraudzīt un vadīt pārmaiņas darba procedūrās, infrastruktūrā un vidē, lai iekļautu darbiniekus ar autismu</a:t>
            </a:r>
            <a:endParaRPr sz="1420"/>
          </a:p>
          <a:p>
            <a:pPr indent="-349250" lvl="0" marL="457200" rtl="0" algn="just">
              <a:lnSpc>
                <a:spcPct val="150000"/>
              </a:lnSpc>
              <a:spcBef>
                <a:spcPts val="0"/>
              </a:spcBef>
              <a:spcAft>
                <a:spcPts val="0"/>
              </a:spcAft>
              <a:buSzPts val="1900"/>
              <a:buFont typeface="Arial"/>
              <a:buChar char="•"/>
            </a:pPr>
            <a:r>
              <a:rPr lang="en-US" sz="1420"/>
              <a:t>Saistīto pielāgojumu īstenošana un uzraudzība</a:t>
            </a:r>
            <a:endParaRPr sz="1420"/>
          </a:p>
          <a:p>
            <a:pPr indent="-349250" lvl="0" marL="457200" rtl="0" algn="just">
              <a:lnSpc>
                <a:spcPct val="150000"/>
              </a:lnSpc>
              <a:spcBef>
                <a:spcPts val="0"/>
              </a:spcBef>
              <a:spcAft>
                <a:spcPts val="0"/>
              </a:spcAft>
              <a:buSzPts val="1900"/>
              <a:buFont typeface="Arial"/>
              <a:buChar char="•"/>
            </a:pPr>
            <a:r>
              <a:rPr lang="en-US" sz="1420"/>
              <a:t>Komandas darbs un sadarbība HOST pārmaiņu vadības procesā</a:t>
            </a:r>
            <a:endParaRPr sz="1420"/>
          </a:p>
          <a:p>
            <a:pPr indent="-349250" lvl="0" marL="457200" rtl="0" algn="just">
              <a:lnSpc>
                <a:spcPct val="150000"/>
              </a:lnSpc>
              <a:spcBef>
                <a:spcPts val="0"/>
              </a:spcBef>
              <a:spcAft>
                <a:spcPts val="0"/>
              </a:spcAft>
              <a:buSzPts val="1900"/>
              <a:buFont typeface="Arial"/>
              <a:buChar char="•"/>
            </a:pPr>
            <a:r>
              <a:rPr lang="en-US" sz="1420"/>
              <a:t>Zināšanu nodošana kolēģiem un padotajiem pārmaiņu vadības procesā, kura mērķis ir iesaistīt darbiniekus ar autismu</a:t>
            </a:r>
            <a:endParaRPr sz="1420"/>
          </a:p>
          <a:p>
            <a:pPr indent="-349250" lvl="0" marL="457200" rtl="0" algn="just">
              <a:lnSpc>
                <a:spcPct val="150000"/>
              </a:lnSpc>
              <a:spcBef>
                <a:spcPts val="0"/>
              </a:spcBef>
              <a:spcAft>
                <a:spcPts val="0"/>
              </a:spcAft>
              <a:buSzPts val="1900"/>
              <a:buFont typeface="Arial"/>
              <a:buChar char="•"/>
            </a:pPr>
            <a:r>
              <a:rPr lang="en-US" sz="1420"/>
              <a:t>Resursu pārvaldība paredzētajam pārmaiņu vadības procesam</a:t>
            </a:r>
            <a:endParaRPr sz="1300"/>
          </a:p>
        </p:txBody>
      </p:sp>
      <p:sp>
        <p:nvSpPr>
          <p:cNvPr id="104" name="Google Shape;104;g2d3a1622c8a_0_18"/>
          <p:cNvSpPr txBox="1"/>
          <p:nvPr>
            <p:ph type="title"/>
          </p:nvPr>
        </p:nvSpPr>
        <p:spPr>
          <a:xfrm>
            <a:off x="844225" y="482550"/>
            <a:ext cx="6905100" cy="5250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3100"/>
              <a:buNone/>
            </a:pPr>
            <a:r>
              <a:rPr lang="en-US" sz="1800"/>
              <a:t>Moduļa saturs</a:t>
            </a:r>
            <a:endParaRPr sz="1800"/>
          </a:p>
        </p:txBody>
      </p:sp>
      <p:pic>
        <p:nvPicPr>
          <p:cNvPr id="105" name="Google Shape;105;g2d3a1622c8a_0_18"/>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06" name="Google Shape;106;g2d3a1622c8a_0_18"/>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5"/>
          <p:cNvSpPr txBox="1"/>
          <p:nvPr>
            <p:ph idx="1" type="body"/>
          </p:nvPr>
        </p:nvSpPr>
        <p:spPr>
          <a:xfrm>
            <a:off x="883526" y="739507"/>
            <a:ext cx="6826566" cy="4012626"/>
          </a:xfrm>
          <a:prstGeom prst="rect">
            <a:avLst/>
          </a:prstGeom>
          <a:noFill/>
          <a:ln>
            <a:noFill/>
          </a:ln>
        </p:spPr>
        <p:txBody>
          <a:bodyPr anchorCtr="0" anchor="t" bIns="91425" lIns="91425" spcFirstLastPara="1" rIns="91425" wrap="square" tIns="91425">
            <a:noAutofit/>
          </a:bodyPr>
          <a:lstStyle/>
          <a:p>
            <a:pPr indent="0" lvl="0" marL="0" rtl="0" algn="just">
              <a:spcBef>
                <a:spcPts val="0"/>
              </a:spcBef>
              <a:spcAft>
                <a:spcPts val="0"/>
              </a:spcAft>
              <a:buClr>
                <a:schemeClr val="dk1"/>
              </a:buClr>
              <a:buSzPts val="1100"/>
              <a:buFont typeface="Arial"/>
              <a:buNone/>
            </a:pPr>
            <a:r>
              <a:rPr lang="en-US" sz="1400"/>
              <a:t>Pārmaiņu vadība ir sistemātiska pieeja organizācijas mērķu, procesu vai tehnoloģiju maiņai vai pārveidošanai. </a:t>
            </a:r>
            <a:endParaRPr sz="1400"/>
          </a:p>
          <a:p>
            <a:pPr indent="0" lvl="0" marL="0" rtl="0" algn="just">
              <a:spcBef>
                <a:spcPts val="0"/>
              </a:spcBef>
              <a:spcAft>
                <a:spcPts val="0"/>
              </a:spcAft>
              <a:buClr>
                <a:schemeClr val="dk1"/>
              </a:buClr>
              <a:buSzPts val="1100"/>
              <a:buFont typeface="Arial"/>
              <a:buNone/>
            </a:pPr>
            <a:r>
              <a:rPr lang="en-US" sz="1400"/>
              <a:t>Mērķis: ieviest stratēģijas pārmaiņu veikšanai, pārmaiņu kontrolei, palīdzēt cilvēkiem pielāgoties pārmaiņām.</a:t>
            </a:r>
            <a:endParaRPr sz="1400"/>
          </a:p>
          <a:p>
            <a:pPr indent="0" lvl="0" marL="0" rtl="0" algn="just">
              <a:lnSpc>
                <a:spcPct val="115000"/>
              </a:lnSpc>
              <a:spcBef>
                <a:spcPts val="0"/>
              </a:spcBef>
              <a:spcAft>
                <a:spcPts val="0"/>
              </a:spcAft>
              <a:buSzPts val="2100"/>
              <a:buNone/>
            </a:pPr>
            <a:r>
              <a:t/>
            </a:r>
            <a:endParaRPr sz="1400"/>
          </a:p>
          <a:p>
            <a:pPr indent="0" lvl="0" marL="0" rtl="0" algn="just">
              <a:spcBef>
                <a:spcPts val="0"/>
              </a:spcBef>
              <a:spcAft>
                <a:spcPts val="0"/>
              </a:spcAft>
              <a:buNone/>
            </a:pPr>
            <a:r>
              <a:rPr lang="en-US" sz="1800">
                <a:solidFill>
                  <a:srgbClr val="FD8284"/>
                </a:solidFill>
              </a:rPr>
              <a:t>Individuālā pārmaiņu vadība un pārmaiņu vadību organizācijā/uzņēmumā</a:t>
            </a:r>
            <a:endParaRPr sz="1800">
              <a:solidFill>
                <a:srgbClr val="FD8284"/>
              </a:solidFill>
            </a:endParaRPr>
          </a:p>
          <a:p>
            <a:pPr indent="-285750" lvl="0" marL="285750" rtl="0" algn="just">
              <a:lnSpc>
                <a:spcPct val="115000"/>
              </a:lnSpc>
              <a:spcBef>
                <a:spcPts val="0"/>
              </a:spcBef>
              <a:spcAft>
                <a:spcPts val="0"/>
              </a:spcAft>
              <a:buSzPts val="2100"/>
              <a:buFont typeface="Noto Sans Symbols"/>
              <a:buChar char="▪"/>
            </a:pPr>
            <a:r>
              <a:rPr lang="en-US" sz="1400">
                <a:solidFill>
                  <a:srgbClr val="FD8284"/>
                </a:solidFill>
              </a:rPr>
              <a:t>Individuālā pārmaiņu vadība </a:t>
            </a:r>
            <a:r>
              <a:rPr lang="en-US" sz="1400">
                <a:solidFill>
                  <a:srgbClr val="000000"/>
                </a:solidFill>
              </a:rPr>
              <a:t>uzsver atbalsta un apmācības sniegšanu darbiniekiem visa procesa laikā, lai palīdzētu viņiem pielāgoties un mazinātu viņu pretestību pārmaiņām. Tas palīdz radīt pamatus, kas nepieciešami lielu pārmaiņu ieviešanai.</a:t>
            </a:r>
            <a:endParaRPr sz="1400">
              <a:solidFill>
                <a:srgbClr val="000000"/>
              </a:solidFill>
            </a:endParaRPr>
          </a:p>
          <a:p>
            <a:pPr indent="-285750" lvl="0" marL="285750" rtl="0" algn="just">
              <a:lnSpc>
                <a:spcPct val="115000"/>
              </a:lnSpc>
              <a:spcBef>
                <a:spcPts val="0"/>
              </a:spcBef>
              <a:spcAft>
                <a:spcPts val="0"/>
              </a:spcAft>
              <a:buSzPts val="2100"/>
              <a:buFont typeface="Noto Sans Symbols"/>
              <a:buChar char="▪"/>
            </a:pPr>
            <a:r>
              <a:rPr lang="en-US" sz="1400">
                <a:solidFill>
                  <a:srgbClr val="FD8284"/>
                </a:solidFill>
              </a:rPr>
              <a:t>Pārmaiņu vadība organizācijā/uzņēmumā </a:t>
            </a:r>
            <a:r>
              <a:rPr lang="en-US" sz="1400">
                <a:solidFill>
                  <a:srgbClr val="000000"/>
                </a:solidFill>
              </a:rPr>
              <a:t>attiecas uz pārveidi kā pastāvīgu uzņēmējdarbības pasaules elementu. Tai jāpalīdz organizācijām būt gatavām vadīt pārmaiņas jebkurā brīdī. </a:t>
            </a:r>
            <a:endParaRPr sz="1400">
              <a:solidFill>
                <a:srgbClr val="000000"/>
              </a:solidFill>
            </a:endParaRPr>
          </a:p>
        </p:txBody>
      </p:sp>
      <p:sp>
        <p:nvSpPr>
          <p:cNvPr id="112" name="Google Shape;112;p5"/>
          <p:cNvSpPr txBox="1"/>
          <p:nvPr>
            <p:ph type="title"/>
          </p:nvPr>
        </p:nvSpPr>
        <p:spPr>
          <a:xfrm>
            <a:off x="883525" y="355349"/>
            <a:ext cx="6905100" cy="4602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3100"/>
              <a:buNone/>
            </a:pPr>
            <a:r>
              <a:rPr lang="en-US" sz="1800"/>
              <a:t>Pārmaiņu vadība –</a:t>
            </a:r>
            <a:r>
              <a:rPr lang="en-US" sz="1800"/>
              <a:t> definīcija</a:t>
            </a:r>
            <a:endParaRPr sz="1800"/>
          </a:p>
        </p:txBody>
      </p:sp>
      <p:sp>
        <p:nvSpPr>
          <p:cNvPr id="113" name="Google Shape;113;p5"/>
          <p:cNvSpPr/>
          <p:nvPr/>
        </p:nvSpPr>
        <p:spPr>
          <a:xfrm>
            <a:off x="487007" y="2162495"/>
            <a:ext cx="385500" cy="1614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14" name="Google Shape;114;p5"/>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15" name="Google Shape;115;p5"/>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6"/>
          <p:cNvSpPr txBox="1"/>
          <p:nvPr>
            <p:ph idx="1" type="body"/>
          </p:nvPr>
        </p:nvSpPr>
        <p:spPr>
          <a:xfrm>
            <a:off x="2228700" y="695050"/>
            <a:ext cx="4686600" cy="4185000"/>
          </a:xfrm>
          <a:prstGeom prst="rect">
            <a:avLst/>
          </a:prstGeom>
          <a:noFill/>
          <a:ln>
            <a:noFill/>
          </a:ln>
        </p:spPr>
        <p:txBody>
          <a:bodyPr anchorCtr="0" anchor="t" bIns="91425" lIns="91425" spcFirstLastPara="1" rIns="91425" wrap="square" tIns="91425">
            <a:noAutofit/>
          </a:bodyPr>
          <a:lstStyle/>
          <a:p>
            <a:pPr indent="0" lvl="0" marL="114300" rtl="0" algn="just">
              <a:spcBef>
                <a:spcPts val="0"/>
              </a:spcBef>
              <a:spcAft>
                <a:spcPts val="0"/>
              </a:spcAft>
              <a:buClr>
                <a:schemeClr val="dk1"/>
              </a:buClr>
              <a:buSzPts val="1100"/>
              <a:buFont typeface="Arial"/>
              <a:buNone/>
            </a:pPr>
            <a:r>
              <a:rPr lang="en-US" sz="1300">
                <a:solidFill>
                  <a:srgbClr val="FD8284"/>
                </a:solidFill>
              </a:rPr>
              <a:t>Tradicionālajam uzņēmuma pārmaiņu vadības modelim ir trīs galvenie elementi: </a:t>
            </a:r>
            <a:endParaRPr sz="1300">
              <a:solidFill>
                <a:srgbClr val="FD8284"/>
              </a:solidFill>
            </a:endParaRPr>
          </a:p>
          <a:p>
            <a:pPr indent="-311150" lvl="0" marL="457200" rtl="0" algn="just">
              <a:spcBef>
                <a:spcPts val="0"/>
              </a:spcBef>
              <a:spcAft>
                <a:spcPts val="0"/>
              </a:spcAft>
              <a:buSzPts val="1300"/>
              <a:buChar char="●"/>
            </a:pPr>
            <a:r>
              <a:rPr lang="en-US" sz="1300"/>
              <a:t>standarta procesu un rīku kopuma izveide pārmaiņu vadībai</a:t>
            </a:r>
            <a:endParaRPr sz="1300"/>
          </a:p>
          <a:p>
            <a:pPr indent="-311150" lvl="0" marL="457200" rtl="0" algn="just">
              <a:spcBef>
                <a:spcPts val="0"/>
              </a:spcBef>
              <a:spcAft>
                <a:spcPts val="0"/>
              </a:spcAft>
              <a:buSzPts val="1300"/>
              <a:buChar char="●"/>
            </a:pPr>
            <a:r>
              <a:rPr lang="en-US" sz="1300"/>
              <a:t>vadības kompetences nodrošināšana visos līmeņos</a:t>
            </a:r>
            <a:endParaRPr sz="1300"/>
          </a:p>
          <a:p>
            <a:pPr indent="-311150" lvl="0" marL="457200" rtl="0" algn="just">
              <a:spcBef>
                <a:spcPts val="0"/>
              </a:spcBef>
              <a:spcAft>
                <a:spcPts val="0"/>
              </a:spcAft>
              <a:buSzPts val="1300"/>
              <a:buChar char="●"/>
            </a:pPr>
            <a:r>
              <a:rPr lang="en-US" sz="1300"/>
              <a:t>stratēģiju izveide, kas ļauj pielāgoties tirgus izmaiņām</a:t>
            </a:r>
            <a:endParaRPr sz="1300"/>
          </a:p>
          <a:p>
            <a:pPr indent="0" lvl="0" marL="0" rtl="0" algn="just">
              <a:spcBef>
                <a:spcPts val="0"/>
              </a:spcBef>
              <a:spcAft>
                <a:spcPts val="0"/>
              </a:spcAft>
              <a:buNone/>
            </a:pPr>
            <a:r>
              <a:t/>
            </a:r>
            <a:endParaRPr sz="1300"/>
          </a:p>
          <a:p>
            <a:pPr indent="0" lvl="0" marL="114300" rtl="0" algn="just">
              <a:spcBef>
                <a:spcPts val="0"/>
              </a:spcBef>
              <a:spcAft>
                <a:spcPts val="0"/>
              </a:spcAft>
              <a:buClr>
                <a:schemeClr val="dk1"/>
              </a:buClr>
              <a:buSzPts val="1100"/>
              <a:buFont typeface="Arial"/>
              <a:buNone/>
            </a:pPr>
            <a:r>
              <a:rPr lang="en-US" sz="1300">
                <a:solidFill>
                  <a:srgbClr val="FD8284"/>
                </a:solidFill>
              </a:rPr>
              <a:t>Populāri pārmaiņu pārvaldības modeļi</a:t>
            </a:r>
            <a:endParaRPr sz="1300">
              <a:solidFill>
                <a:srgbClr val="FD8284"/>
              </a:solidFill>
            </a:endParaRPr>
          </a:p>
          <a:p>
            <a:pPr indent="0" lvl="0" marL="114300" rtl="0" algn="just">
              <a:spcBef>
                <a:spcPts val="0"/>
              </a:spcBef>
              <a:spcAft>
                <a:spcPts val="0"/>
              </a:spcAft>
              <a:buClr>
                <a:schemeClr val="dk1"/>
              </a:buClr>
              <a:buSzPts val="1100"/>
              <a:buFont typeface="Arial"/>
              <a:buNone/>
            </a:pPr>
            <a:r>
              <a:rPr lang="en-US" sz="1300"/>
              <a:t>Labākās prakses modeļi var sniegt vadošos principus un palīdzēt viesmīlības jomas vadītājiem saskaņot ierosināto izmaiņu apjomu ar pieejamajiem digitālajiem un nedigitālajiem rīkiem. </a:t>
            </a:r>
            <a:endParaRPr sz="1300"/>
          </a:p>
          <a:p>
            <a:pPr indent="0" lvl="0" marL="114300" rtl="0" algn="just">
              <a:spcBef>
                <a:spcPts val="0"/>
              </a:spcBef>
              <a:spcAft>
                <a:spcPts val="0"/>
              </a:spcAft>
              <a:buClr>
                <a:schemeClr val="dk1"/>
              </a:buClr>
              <a:buSzPts val="1100"/>
              <a:buFont typeface="Arial"/>
              <a:buNone/>
            </a:pPr>
            <a:r>
              <a:t/>
            </a:r>
            <a:endParaRPr sz="1300"/>
          </a:p>
          <a:p>
            <a:pPr indent="0" lvl="0" marL="114300" rtl="0" algn="just">
              <a:spcBef>
                <a:spcPts val="0"/>
              </a:spcBef>
              <a:spcAft>
                <a:spcPts val="0"/>
              </a:spcAft>
              <a:buClr>
                <a:schemeClr val="dk1"/>
              </a:buClr>
              <a:buSzPts val="1100"/>
              <a:buFont typeface="Arial"/>
              <a:buNone/>
            </a:pPr>
            <a:r>
              <a:t/>
            </a:r>
            <a:endParaRPr sz="1300"/>
          </a:p>
          <a:p>
            <a:pPr indent="0" lvl="0" marL="114300" rtl="0" algn="just">
              <a:lnSpc>
                <a:spcPct val="115000"/>
              </a:lnSpc>
              <a:spcBef>
                <a:spcPts val="0"/>
              </a:spcBef>
              <a:spcAft>
                <a:spcPts val="0"/>
              </a:spcAft>
              <a:buSzPts val="2100"/>
              <a:buFont typeface="Arial"/>
              <a:buNone/>
            </a:pPr>
            <a:r>
              <a:t/>
            </a:r>
            <a:endParaRPr sz="1300"/>
          </a:p>
        </p:txBody>
      </p:sp>
      <p:pic>
        <p:nvPicPr>
          <p:cNvPr id="121" name="Google Shape;121;p6"/>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22" name="Google Shape;122;p6"/>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7"/>
          <p:cNvSpPr txBox="1"/>
          <p:nvPr>
            <p:ph idx="1" type="body"/>
          </p:nvPr>
        </p:nvSpPr>
        <p:spPr>
          <a:xfrm>
            <a:off x="1376550" y="1028700"/>
            <a:ext cx="6390900" cy="38925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3000"/>
              <a:buNone/>
            </a:pPr>
            <a:r>
              <a:t/>
            </a:r>
            <a:endParaRPr sz="1400">
              <a:solidFill>
                <a:srgbClr val="FD8284"/>
              </a:solidFill>
            </a:endParaRPr>
          </a:p>
          <a:p>
            <a:pPr indent="0" lvl="0" marL="95250" rtl="0" algn="just">
              <a:lnSpc>
                <a:spcPct val="115000"/>
              </a:lnSpc>
              <a:spcBef>
                <a:spcPts val="0"/>
              </a:spcBef>
              <a:spcAft>
                <a:spcPts val="0"/>
              </a:spcAft>
              <a:buSzPts val="3000"/>
              <a:buNone/>
            </a:pPr>
            <a:r>
              <a:rPr lang="en-US" sz="1400">
                <a:solidFill>
                  <a:srgbClr val="FD8284"/>
                </a:solidFill>
              </a:rPr>
              <a:t>Levina pārmaiņu vadības modelis</a:t>
            </a:r>
            <a:r>
              <a:rPr lang="en-US" sz="1400"/>
              <a:t> ir trīs posmu process pārmaiņu vadībai organizācijā. Tajā ir šādi soļi: </a:t>
            </a:r>
            <a:endParaRPr sz="1400"/>
          </a:p>
          <a:p>
            <a:pPr indent="0" lvl="0" marL="0" rtl="0" algn="just">
              <a:lnSpc>
                <a:spcPct val="115000"/>
              </a:lnSpc>
              <a:spcBef>
                <a:spcPts val="0"/>
              </a:spcBef>
              <a:spcAft>
                <a:spcPts val="0"/>
              </a:spcAft>
              <a:buSzPts val="3000"/>
              <a:buNone/>
            </a:pPr>
            <a:r>
              <a:t/>
            </a:r>
            <a:endParaRPr sz="1400"/>
          </a:p>
          <a:p>
            <a:pPr indent="-241300" lvl="0" marL="285750" rtl="0" algn="just">
              <a:lnSpc>
                <a:spcPct val="115000"/>
              </a:lnSpc>
              <a:spcBef>
                <a:spcPts val="0"/>
              </a:spcBef>
              <a:spcAft>
                <a:spcPts val="0"/>
              </a:spcAft>
              <a:buSzPts val="1400"/>
              <a:buChar char="●"/>
            </a:pPr>
            <a:r>
              <a:rPr lang="en-US" sz="1400">
                <a:solidFill>
                  <a:srgbClr val="FD8284"/>
                </a:solidFill>
              </a:rPr>
              <a:t>Atkausēt</a:t>
            </a:r>
            <a:r>
              <a:rPr lang="en-US" sz="1400"/>
              <a:t> – </a:t>
            </a:r>
            <a:r>
              <a:rPr lang="en-US" sz="1400"/>
              <a:t>Sagatavošanās posms, kurā darba devēji analizē, kā darbojas pašreizējais modelis un kas ir jāmaina, kāpēc pārmaiņas ir nepieciešamas. </a:t>
            </a:r>
            <a:endParaRPr sz="1400"/>
          </a:p>
          <a:p>
            <a:pPr indent="-241300" lvl="0" marL="285750" rtl="0" algn="just">
              <a:lnSpc>
                <a:spcPct val="115000"/>
              </a:lnSpc>
              <a:spcBef>
                <a:spcPts val="0"/>
              </a:spcBef>
              <a:spcAft>
                <a:spcPts val="0"/>
              </a:spcAft>
              <a:buSzPts val="1400"/>
              <a:buChar char="●"/>
            </a:pPr>
            <a:r>
              <a:rPr lang="en-US" sz="1400">
                <a:solidFill>
                  <a:srgbClr val="FD8284"/>
                </a:solidFill>
              </a:rPr>
              <a:t>Mainīt</a:t>
            </a:r>
            <a:r>
              <a:rPr lang="en-US" sz="1400"/>
              <a:t> – </a:t>
            </a:r>
            <a:r>
              <a:rPr lang="en-US" sz="1400"/>
              <a:t>Īstenošanas posms, ieviešot vēlamās pārmaiņas, piemēram, jaunas procedūras vai tehnoloģijas, un sazinoties ar darbiniekiem. </a:t>
            </a:r>
            <a:endParaRPr sz="1400"/>
          </a:p>
          <a:p>
            <a:pPr indent="-241300" lvl="0" marL="285750" rtl="0" algn="just">
              <a:lnSpc>
                <a:spcPct val="115000"/>
              </a:lnSpc>
              <a:spcBef>
                <a:spcPts val="0"/>
              </a:spcBef>
              <a:spcAft>
                <a:spcPts val="0"/>
              </a:spcAft>
              <a:buSzPts val="1400"/>
              <a:buChar char="●"/>
            </a:pPr>
            <a:r>
              <a:rPr lang="en-US" sz="1400">
                <a:solidFill>
                  <a:srgbClr val="FD8284"/>
                </a:solidFill>
              </a:rPr>
              <a:t>Atkārtoti sasaldēt</a:t>
            </a:r>
            <a:r>
              <a:rPr lang="en-US" sz="1400">
                <a:solidFill>
                  <a:srgbClr val="FD8284"/>
                </a:solidFill>
              </a:rPr>
              <a:t> </a:t>
            </a:r>
            <a:r>
              <a:rPr lang="en-US" sz="1400"/>
              <a:t>– </a:t>
            </a:r>
            <a:r>
              <a:rPr lang="en-US" sz="1400"/>
              <a:t>Turpmākās virzības posms, kas ietver pārmaiņu nostiprināšanu, nodrošinot, ka tās tiek pieņemtas un kļūst par jauno normu. Šis posms ietver pārmaiņu efektivitātes novērtēšanu, vēlamās uzvedības veicināšanu un atbalsta un atzinības sniegšanu.</a:t>
            </a:r>
            <a:endParaRPr sz="1400"/>
          </a:p>
          <a:p>
            <a:pPr indent="-228600" lvl="0" marL="457200" rtl="0" algn="just">
              <a:lnSpc>
                <a:spcPct val="115000"/>
              </a:lnSpc>
              <a:spcBef>
                <a:spcPts val="0"/>
              </a:spcBef>
              <a:spcAft>
                <a:spcPts val="0"/>
              </a:spcAft>
              <a:buClr>
                <a:srgbClr val="F58C8D"/>
              </a:buClr>
              <a:buSzPts val="3000"/>
              <a:buFont typeface="Comfortaa"/>
              <a:buNone/>
            </a:pPr>
            <a:r>
              <a:t/>
            </a:r>
            <a:endParaRPr sz="1400">
              <a:solidFill>
                <a:srgbClr val="FD8284"/>
              </a:solidFill>
            </a:endParaRPr>
          </a:p>
          <a:p>
            <a:pPr indent="-228600" lvl="0" marL="457200" rtl="0" algn="just">
              <a:lnSpc>
                <a:spcPct val="115000"/>
              </a:lnSpc>
              <a:spcBef>
                <a:spcPts val="0"/>
              </a:spcBef>
              <a:spcAft>
                <a:spcPts val="0"/>
              </a:spcAft>
              <a:buClr>
                <a:srgbClr val="F58C8D"/>
              </a:buClr>
              <a:buSzPts val="3000"/>
              <a:buFont typeface="Comfortaa"/>
              <a:buNone/>
            </a:pPr>
            <a:r>
              <a:t/>
            </a:r>
            <a:endParaRPr sz="1400"/>
          </a:p>
        </p:txBody>
      </p:sp>
      <p:sp>
        <p:nvSpPr>
          <p:cNvPr id="128" name="Google Shape;128;p7"/>
          <p:cNvSpPr/>
          <p:nvPr/>
        </p:nvSpPr>
        <p:spPr>
          <a:xfrm>
            <a:off x="991052" y="1397014"/>
            <a:ext cx="385500" cy="1344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29" name="Google Shape;129;p7"/>
          <p:cNvPicPr preferRelativeResize="0"/>
          <p:nvPr/>
        </p:nvPicPr>
        <p:blipFill rotWithShape="1">
          <a:blip r:embed="rId3">
            <a:alphaModFix/>
          </a:blip>
          <a:srcRect b="0" l="0" r="0" t="0"/>
          <a:stretch/>
        </p:blipFill>
        <p:spPr>
          <a:xfrm>
            <a:off x="119054" y="4768850"/>
            <a:ext cx="1121410" cy="223108"/>
          </a:xfrm>
          <a:prstGeom prst="rect">
            <a:avLst/>
          </a:prstGeom>
          <a:noFill/>
          <a:ln>
            <a:noFill/>
          </a:ln>
        </p:spPr>
      </p:pic>
      <p:sp>
        <p:nvSpPr>
          <p:cNvPr id="130" name="Google Shape;130;p7"/>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
        <p:nvSpPr>
          <p:cNvPr id="131" name="Google Shape;131;p7"/>
          <p:cNvSpPr txBox="1"/>
          <p:nvPr>
            <p:ph type="title"/>
          </p:nvPr>
        </p:nvSpPr>
        <p:spPr>
          <a:xfrm>
            <a:off x="1280750" y="486025"/>
            <a:ext cx="5759700" cy="588900"/>
          </a:xfrm>
          <a:prstGeom prst="rect">
            <a:avLst/>
          </a:prstGeom>
        </p:spPr>
        <p:txBody>
          <a:bodyPr anchorCtr="0" anchor="t" bIns="91425" lIns="91425" spcFirstLastPara="1" rIns="91425" wrap="square" tIns="91425">
            <a:noAutofit/>
          </a:bodyPr>
          <a:lstStyle/>
          <a:p>
            <a:pPr indent="0" lvl="0" marL="95250" rtl="0" algn="ctr">
              <a:lnSpc>
                <a:spcPct val="115000"/>
              </a:lnSpc>
              <a:spcBef>
                <a:spcPts val="0"/>
              </a:spcBef>
              <a:spcAft>
                <a:spcPts val="0"/>
              </a:spcAft>
              <a:buSzPts val="990"/>
              <a:buNone/>
            </a:pPr>
            <a:r>
              <a:rPr lang="en-US" sz="2140"/>
              <a:t>Populāri pārmaiņu vadības modeļi</a:t>
            </a:r>
            <a:endParaRPr sz="349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8"/>
          <p:cNvSpPr txBox="1"/>
          <p:nvPr>
            <p:ph idx="1" type="body"/>
          </p:nvPr>
        </p:nvSpPr>
        <p:spPr>
          <a:xfrm>
            <a:off x="1280750" y="963825"/>
            <a:ext cx="6893100" cy="41796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SzPts val="2100"/>
              <a:buNone/>
            </a:pPr>
            <a:r>
              <a:rPr lang="en-US" sz="1400">
                <a:solidFill>
                  <a:srgbClr val="323232"/>
                </a:solidFill>
              </a:rPr>
              <a:t>Džefa </a:t>
            </a:r>
            <a:r>
              <a:rPr lang="en-US" sz="1400">
                <a:solidFill>
                  <a:srgbClr val="323232"/>
                </a:solidFill>
              </a:rPr>
              <a:t>Haiata (</a:t>
            </a:r>
            <a:r>
              <a:rPr i="1" lang="en-US" sz="1400">
                <a:solidFill>
                  <a:srgbClr val="323232"/>
                </a:solidFill>
              </a:rPr>
              <a:t>Jeff Hiatt</a:t>
            </a:r>
            <a:r>
              <a:rPr lang="en-US" sz="1400">
                <a:solidFill>
                  <a:srgbClr val="323232"/>
                </a:solidFill>
              </a:rPr>
              <a:t>) izstrādātā </a:t>
            </a:r>
            <a:r>
              <a:rPr lang="en-US" sz="1400">
                <a:solidFill>
                  <a:srgbClr val="FD8284"/>
                </a:solidFill>
              </a:rPr>
              <a:t>ADKAR modeļa </a:t>
            </a:r>
            <a:r>
              <a:rPr lang="en-US" sz="1400">
                <a:solidFill>
                  <a:srgbClr val="000000"/>
                </a:solidFill>
              </a:rPr>
              <a:t>mērķis ir iesaistīt darbiniekus visā pārmaiņu procesā. Tas ir sadalīts šādos piecos posmos:</a:t>
            </a:r>
            <a:endParaRPr sz="1400"/>
          </a:p>
          <a:p>
            <a:pPr indent="-317500" lvl="0" marL="457200" rtl="0" algn="l">
              <a:spcBef>
                <a:spcPts val="0"/>
              </a:spcBef>
              <a:spcAft>
                <a:spcPts val="0"/>
              </a:spcAft>
              <a:buSzPts val="1400"/>
              <a:buChar char="●"/>
            </a:pPr>
            <a:r>
              <a:rPr lang="en-US" sz="1400"/>
              <a:t>Informētība (</a:t>
            </a:r>
            <a:r>
              <a:rPr i="1" lang="en-US" sz="1400"/>
              <a:t>Awareness</a:t>
            </a:r>
            <a:r>
              <a:rPr lang="en-US" sz="1400"/>
              <a:t>): informējiet darbiniekus par pārmaiņu nepieciešamību. </a:t>
            </a:r>
            <a:endParaRPr sz="1400"/>
          </a:p>
          <a:p>
            <a:pPr indent="-317500" lvl="0" marL="457200" rtl="0" algn="l">
              <a:spcBef>
                <a:spcPts val="0"/>
              </a:spcBef>
              <a:spcAft>
                <a:spcPts val="0"/>
              </a:spcAft>
              <a:buSzPts val="1400"/>
              <a:buChar char="●"/>
            </a:pPr>
            <a:r>
              <a:rPr lang="en-US" sz="1400"/>
              <a:t>Vēlme (</a:t>
            </a:r>
            <a:r>
              <a:rPr i="1" lang="en-US" sz="1400"/>
              <a:t>Desire</a:t>
            </a:r>
            <a:r>
              <a:rPr lang="en-US" sz="1400"/>
              <a:t>): radiet vēlmi piedalīties pārmaiņās un atbalstīt tās. </a:t>
            </a:r>
            <a:endParaRPr sz="1400"/>
          </a:p>
          <a:p>
            <a:pPr indent="-317500" lvl="0" marL="457200" rtl="0" algn="l">
              <a:spcBef>
                <a:spcPts val="0"/>
              </a:spcBef>
              <a:spcAft>
                <a:spcPts val="0"/>
              </a:spcAft>
              <a:buSzPts val="1400"/>
              <a:buChar char="●"/>
            </a:pPr>
            <a:r>
              <a:rPr lang="en-US" sz="1400"/>
              <a:t>Zināšanas (</a:t>
            </a:r>
            <a:r>
              <a:rPr i="1" lang="en-US" sz="1400"/>
              <a:t>Knowledge</a:t>
            </a:r>
            <a:r>
              <a:rPr lang="en-US" sz="1400"/>
              <a:t>): nodrošiniet darbiniekus ar nepieciešamajām zināšanām.</a:t>
            </a:r>
            <a:endParaRPr sz="1400"/>
          </a:p>
          <a:p>
            <a:pPr indent="-317500" lvl="0" marL="457200" rtl="0" algn="l">
              <a:spcBef>
                <a:spcPts val="0"/>
              </a:spcBef>
              <a:spcAft>
                <a:spcPts val="0"/>
              </a:spcAft>
              <a:buSzPts val="1400"/>
              <a:buChar char="●"/>
            </a:pPr>
            <a:r>
              <a:rPr lang="en-US" sz="1400"/>
              <a:t>Spējas (</a:t>
            </a:r>
            <a:r>
              <a:rPr i="1" lang="en-US" sz="1400"/>
              <a:t>Abilities</a:t>
            </a:r>
            <a:r>
              <a:rPr lang="en-US" sz="1400"/>
              <a:t>): darbinieki praktizē jaunās prasmes, kas nepieciešamas pārmaiņām.</a:t>
            </a:r>
            <a:endParaRPr sz="1400"/>
          </a:p>
          <a:p>
            <a:pPr indent="-317500" lvl="0" marL="457200" rtl="0" algn="l">
              <a:spcBef>
                <a:spcPts val="0"/>
              </a:spcBef>
              <a:spcAft>
                <a:spcPts val="0"/>
              </a:spcAft>
              <a:buSzPts val="1400"/>
              <a:buChar char="●"/>
            </a:pPr>
            <a:r>
              <a:rPr lang="en-US" sz="1400"/>
              <a:t>Nostiprināšana (</a:t>
            </a:r>
            <a:r>
              <a:rPr i="1" lang="en-US" sz="1400"/>
              <a:t>Reinforcement</a:t>
            </a:r>
            <a:r>
              <a:rPr lang="en-US" sz="1400"/>
              <a:t>): parādiet sākotnējos panākumus, lai stiprinātu darbinieku apņēmību.</a:t>
            </a:r>
            <a:endParaRPr sz="1400"/>
          </a:p>
          <a:p>
            <a:pPr indent="0" lvl="0" marL="0" rtl="0" algn="l">
              <a:lnSpc>
                <a:spcPct val="115000"/>
              </a:lnSpc>
              <a:spcBef>
                <a:spcPts val="0"/>
              </a:spcBef>
              <a:spcAft>
                <a:spcPts val="0"/>
              </a:spcAft>
              <a:buSzPts val="2100"/>
              <a:buNone/>
            </a:pPr>
            <a:r>
              <a:t/>
            </a:r>
            <a:endParaRPr sz="1400">
              <a:solidFill>
                <a:schemeClr val="dk1"/>
              </a:solidFill>
            </a:endParaRPr>
          </a:p>
          <a:p>
            <a:pPr indent="0" lvl="0" marL="0" rtl="0" algn="l">
              <a:lnSpc>
                <a:spcPct val="115000"/>
              </a:lnSpc>
              <a:spcBef>
                <a:spcPts val="0"/>
              </a:spcBef>
              <a:spcAft>
                <a:spcPts val="0"/>
              </a:spcAft>
              <a:buSzPts val="2100"/>
              <a:buNone/>
            </a:pPr>
            <a:r>
              <a:rPr lang="en-US" sz="1400"/>
              <a:t>Iesakām noskatīties video par ADKAR modeli un atzīmēt svarīgākos attīstības posmus un īstenošanas iespējas pārmaiņu vadības procesā. Saite: </a:t>
            </a:r>
            <a:r>
              <a:rPr lang="en-US" sz="1400" u="sng">
                <a:solidFill>
                  <a:schemeClr val="accent5"/>
                </a:solidFill>
                <a:hlinkClick r:id="rId3">
                  <a:extLst>
                    <a:ext uri="{A12FA001-AC4F-418D-AE19-62706E023703}">
                      <ahyp:hlinkClr val="tx"/>
                    </a:ext>
                  </a:extLst>
                </a:hlinkClick>
              </a:rPr>
              <a:t>https://www.youtube.com/watch?v=9hci51w8xhkV</a:t>
            </a:r>
            <a:r>
              <a:rPr lang="en-US" sz="1400"/>
              <a:t> </a:t>
            </a:r>
            <a:endParaRPr sz="1400"/>
          </a:p>
          <a:p>
            <a:pPr indent="0" lvl="0" marL="0" rtl="0" algn="l">
              <a:lnSpc>
                <a:spcPct val="115000"/>
              </a:lnSpc>
              <a:spcBef>
                <a:spcPts val="300"/>
              </a:spcBef>
              <a:spcAft>
                <a:spcPts val="0"/>
              </a:spcAft>
              <a:buSzPts val="2100"/>
              <a:buNone/>
            </a:pPr>
            <a:r>
              <a:t/>
            </a:r>
            <a:endParaRPr sz="1400">
              <a:solidFill>
                <a:schemeClr val="dk1"/>
              </a:solidFill>
            </a:endParaRPr>
          </a:p>
          <a:p>
            <a:pPr indent="-209550" lvl="0" marL="342900" rtl="0" algn="l">
              <a:lnSpc>
                <a:spcPct val="115000"/>
              </a:lnSpc>
              <a:spcBef>
                <a:spcPts val="0"/>
              </a:spcBef>
              <a:spcAft>
                <a:spcPts val="0"/>
              </a:spcAft>
              <a:buSzPts val="2100"/>
              <a:buFont typeface="Arial"/>
              <a:buNone/>
            </a:pPr>
            <a:r>
              <a:t/>
            </a:r>
            <a:endParaRPr sz="1400">
              <a:solidFill>
                <a:srgbClr val="FD8284"/>
              </a:solidFill>
            </a:endParaRPr>
          </a:p>
        </p:txBody>
      </p:sp>
      <p:sp>
        <p:nvSpPr>
          <p:cNvPr id="137" name="Google Shape;137;p8"/>
          <p:cNvSpPr/>
          <p:nvPr/>
        </p:nvSpPr>
        <p:spPr>
          <a:xfrm>
            <a:off x="794336" y="2362822"/>
            <a:ext cx="475200" cy="200400"/>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38" name="Google Shape;138;p8"/>
          <p:cNvSpPr/>
          <p:nvPr/>
        </p:nvSpPr>
        <p:spPr>
          <a:xfrm>
            <a:off x="794336" y="2574215"/>
            <a:ext cx="475200" cy="200400"/>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D</a:t>
            </a:r>
            <a:endParaRPr b="0" i="0" sz="1400" u="none" cap="none" strike="noStrike">
              <a:solidFill>
                <a:srgbClr val="000000"/>
              </a:solidFill>
              <a:latin typeface="Arial"/>
              <a:ea typeface="Arial"/>
              <a:cs typeface="Arial"/>
              <a:sym typeface="Arial"/>
            </a:endParaRPr>
          </a:p>
        </p:txBody>
      </p:sp>
      <p:sp>
        <p:nvSpPr>
          <p:cNvPr id="139" name="Google Shape;139;p8"/>
          <p:cNvSpPr/>
          <p:nvPr/>
        </p:nvSpPr>
        <p:spPr>
          <a:xfrm>
            <a:off x="794336" y="2782641"/>
            <a:ext cx="475200" cy="200400"/>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K</a:t>
            </a:r>
            <a:endParaRPr b="0" i="0" sz="1400" u="none" cap="none" strike="noStrike">
              <a:solidFill>
                <a:srgbClr val="000000"/>
              </a:solidFill>
              <a:latin typeface="Arial"/>
              <a:ea typeface="Arial"/>
              <a:cs typeface="Arial"/>
              <a:sym typeface="Arial"/>
            </a:endParaRPr>
          </a:p>
        </p:txBody>
      </p:sp>
      <p:sp>
        <p:nvSpPr>
          <p:cNvPr id="140" name="Google Shape;140;p8"/>
          <p:cNvSpPr/>
          <p:nvPr/>
        </p:nvSpPr>
        <p:spPr>
          <a:xfrm>
            <a:off x="794336" y="2991067"/>
            <a:ext cx="475200" cy="200400"/>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A</a:t>
            </a:r>
            <a:endParaRPr b="1" i="0" sz="1800" u="none" cap="none" strike="noStrike">
              <a:solidFill>
                <a:schemeClr val="lt1"/>
              </a:solidFill>
              <a:latin typeface="Arial"/>
              <a:ea typeface="Arial"/>
              <a:cs typeface="Arial"/>
              <a:sym typeface="Arial"/>
            </a:endParaRPr>
          </a:p>
        </p:txBody>
      </p:sp>
      <p:sp>
        <p:nvSpPr>
          <p:cNvPr id="141" name="Google Shape;141;p8"/>
          <p:cNvSpPr/>
          <p:nvPr/>
        </p:nvSpPr>
        <p:spPr>
          <a:xfrm>
            <a:off x="794336" y="3202459"/>
            <a:ext cx="475200" cy="200400"/>
          </a:xfrm>
          <a:prstGeom prst="roundRect">
            <a:avLst>
              <a:gd fmla="val 16667" name="adj"/>
            </a:avLst>
          </a:prstGeom>
          <a:solidFill>
            <a:srgbClr val="FD8284"/>
          </a:solidFill>
          <a:ln cap="flat" cmpd="sng" w="952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R</a:t>
            </a:r>
            <a:endParaRPr b="0" i="0" sz="1400" u="none" cap="none" strike="noStrike">
              <a:solidFill>
                <a:srgbClr val="000000"/>
              </a:solidFill>
              <a:latin typeface="Arial"/>
              <a:ea typeface="Arial"/>
              <a:cs typeface="Arial"/>
              <a:sym typeface="Arial"/>
            </a:endParaRPr>
          </a:p>
        </p:txBody>
      </p:sp>
      <p:pic>
        <p:nvPicPr>
          <p:cNvPr id="142" name="Google Shape;142;p8"/>
          <p:cNvPicPr preferRelativeResize="0"/>
          <p:nvPr/>
        </p:nvPicPr>
        <p:blipFill rotWithShape="1">
          <a:blip r:embed="rId4">
            <a:alphaModFix/>
          </a:blip>
          <a:srcRect b="0" l="0" r="0" t="0"/>
          <a:stretch/>
        </p:blipFill>
        <p:spPr>
          <a:xfrm>
            <a:off x="809451" y="4249905"/>
            <a:ext cx="445047" cy="475529"/>
          </a:xfrm>
          <a:prstGeom prst="rect">
            <a:avLst/>
          </a:prstGeom>
          <a:noFill/>
          <a:ln>
            <a:noFill/>
          </a:ln>
        </p:spPr>
      </p:pic>
      <p:sp>
        <p:nvSpPr>
          <p:cNvPr id="143" name="Google Shape;143;p8"/>
          <p:cNvSpPr/>
          <p:nvPr/>
        </p:nvSpPr>
        <p:spPr>
          <a:xfrm>
            <a:off x="809451" y="1074913"/>
            <a:ext cx="498000" cy="2061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44" name="Google Shape;144;p8"/>
          <p:cNvPicPr preferRelativeResize="0"/>
          <p:nvPr/>
        </p:nvPicPr>
        <p:blipFill rotWithShape="1">
          <a:blip r:embed="rId5">
            <a:alphaModFix/>
          </a:blip>
          <a:srcRect b="0" l="0" r="0" t="0"/>
          <a:stretch/>
        </p:blipFill>
        <p:spPr>
          <a:xfrm>
            <a:off x="119054" y="4768850"/>
            <a:ext cx="1121410" cy="223108"/>
          </a:xfrm>
          <a:prstGeom prst="rect">
            <a:avLst/>
          </a:prstGeom>
          <a:noFill/>
          <a:ln>
            <a:noFill/>
          </a:ln>
        </p:spPr>
      </p:pic>
      <p:sp>
        <p:nvSpPr>
          <p:cNvPr id="145" name="Google Shape;145;p8"/>
          <p:cNvSpPr txBox="1"/>
          <p:nvPr>
            <p:ph type="title"/>
          </p:nvPr>
        </p:nvSpPr>
        <p:spPr>
          <a:xfrm>
            <a:off x="1280750" y="486025"/>
            <a:ext cx="5759700" cy="588900"/>
          </a:xfrm>
          <a:prstGeom prst="rect">
            <a:avLst/>
          </a:prstGeom>
        </p:spPr>
        <p:txBody>
          <a:bodyPr anchorCtr="0" anchor="t" bIns="91425" lIns="91425" spcFirstLastPara="1" rIns="91425" wrap="square" tIns="91425">
            <a:noAutofit/>
          </a:bodyPr>
          <a:lstStyle/>
          <a:p>
            <a:pPr indent="0" lvl="0" marL="95250" rtl="0" algn="ctr">
              <a:lnSpc>
                <a:spcPct val="115000"/>
              </a:lnSpc>
              <a:spcBef>
                <a:spcPts val="0"/>
              </a:spcBef>
              <a:spcAft>
                <a:spcPts val="0"/>
              </a:spcAft>
              <a:buSzPts val="990"/>
              <a:buNone/>
            </a:pPr>
            <a:r>
              <a:rPr lang="en-US" sz="2140"/>
              <a:t>Populāri pārmaiņu vadības modeļi</a:t>
            </a:r>
            <a:endParaRPr sz="3490"/>
          </a:p>
        </p:txBody>
      </p:sp>
      <p:sp>
        <p:nvSpPr>
          <p:cNvPr id="146" name="Google Shape;146;p8"/>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9"/>
          <p:cNvSpPr txBox="1"/>
          <p:nvPr>
            <p:ph idx="1" type="body"/>
          </p:nvPr>
        </p:nvSpPr>
        <p:spPr>
          <a:xfrm>
            <a:off x="1402675" y="1260399"/>
            <a:ext cx="6889800" cy="32730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300"/>
              </a:spcBef>
              <a:spcAft>
                <a:spcPts val="0"/>
              </a:spcAft>
              <a:buClr>
                <a:schemeClr val="dk1"/>
              </a:buClr>
              <a:buSzPts val="1100"/>
              <a:buFont typeface="Arial"/>
              <a:buNone/>
            </a:pPr>
            <a:r>
              <a:rPr lang="en-US"/>
              <a:t>Šeit ir pieejama papildu informācija par</a:t>
            </a:r>
            <a:endParaRPr/>
          </a:p>
          <a:p>
            <a:pPr indent="0" lvl="0" marL="0" rtl="0" algn="l">
              <a:spcBef>
                <a:spcPts val="300"/>
              </a:spcBef>
              <a:spcAft>
                <a:spcPts val="0"/>
              </a:spcAft>
              <a:buClr>
                <a:schemeClr val="dk1"/>
              </a:buClr>
              <a:buSzPts val="1100"/>
              <a:buFont typeface="Arial"/>
              <a:buNone/>
            </a:pPr>
            <a:r>
              <a:rPr lang="en-US">
                <a:solidFill>
                  <a:srgbClr val="FD8284"/>
                </a:solidFill>
              </a:rPr>
              <a:t>Krīgera piecu fāžu modeli	</a:t>
            </a:r>
            <a:endParaRPr>
              <a:solidFill>
                <a:srgbClr val="FD8284"/>
              </a:solidFill>
            </a:endParaRPr>
          </a:p>
          <a:p>
            <a:pPr indent="0" lvl="0" marL="0" rtl="0" algn="l">
              <a:spcBef>
                <a:spcPts val="300"/>
              </a:spcBef>
              <a:spcAft>
                <a:spcPts val="0"/>
              </a:spcAft>
              <a:buClr>
                <a:schemeClr val="dk1"/>
              </a:buClr>
              <a:buSzPts val="1100"/>
              <a:buFont typeface="Arial"/>
              <a:buNone/>
            </a:pPr>
            <a:r>
              <a:rPr lang="en-US" sz="1500"/>
              <a:t>Pieejams: </a:t>
            </a:r>
            <a:endParaRPr sz="1500"/>
          </a:p>
          <a:p>
            <a:pPr indent="0" lvl="0" marL="0" rtl="0" algn="l">
              <a:lnSpc>
                <a:spcPct val="115000"/>
              </a:lnSpc>
              <a:spcBef>
                <a:spcPts val="300"/>
              </a:spcBef>
              <a:spcAft>
                <a:spcPts val="0"/>
              </a:spcAft>
              <a:buSzPts val="2100"/>
              <a:buNone/>
            </a:pPr>
            <a:r>
              <a:rPr lang="en-US" sz="1500" u="sng">
                <a:solidFill>
                  <a:schemeClr val="dk1"/>
                </a:solidFill>
                <a:hlinkClick r:id="rId3">
                  <a:extLst>
                    <a:ext uri="{A12FA001-AC4F-418D-AE19-62706E023703}">
                      <ahyp:hlinkClr val="tx"/>
                    </a:ext>
                  </a:extLst>
                </a:hlinkClick>
              </a:rPr>
              <a:t>https://www.qmbase.com/en/introduction-to-the-concepts-of-change-management/#Section-6</a:t>
            </a:r>
            <a:endParaRPr sz="1500">
              <a:solidFill>
                <a:schemeClr val="dk1"/>
              </a:solidFill>
            </a:endParaRPr>
          </a:p>
          <a:p>
            <a:pPr indent="0" lvl="0" marL="0" rtl="0" algn="l">
              <a:lnSpc>
                <a:spcPct val="115000"/>
              </a:lnSpc>
              <a:spcBef>
                <a:spcPts val="300"/>
              </a:spcBef>
              <a:spcAft>
                <a:spcPts val="0"/>
              </a:spcAft>
              <a:buSzPts val="2100"/>
              <a:buNone/>
            </a:pPr>
            <a:r>
              <a:t/>
            </a:r>
            <a:endParaRPr sz="1500">
              <a:solidFill>
                <a:schemeClr val="dk1"/>
              </a:solidFill>
            </a:endParaRPr>
          </a:p>
          <a:p>
            <a:pPr indent="0" lvl="0" marL="0" rtl="0" algn="l">
              <a:lnSpc>
                <a:spcPct val="115000"/>
              </a:lnSpc>
              <a:spcBef>
                <a:spcPts val="300"/>
              </a:spcBef>
              <a:spcAft>
                <a:spcPts val="300"/>
              </a:spcAft>
              <a:buSzPts val="2100"/>
              <a:buNone/>
            </a:pPr>
            <a:r>
              <a:rPr lang="en-US">
                <a:solidFill>
                  <a:srgbClr val="FD8284"/>
                </a:solidFill>
              </a:rPr>
              <a:t>Kottera 8 soļu pārmaiņu vadīšanas procesu</a:t>
            </a:r>
            <a:r>
              <a:rPr lang="en-US">
                <a:solidFill>
                  <a:srgbClr val="FD8284"/>
                </a:solidFill>
              </a:rPr>
              <a:t>	</a:t>
            </a:r>
            <a:br>
              <a:rPr lang="en-US" sz="2000">
                <a:solidFill>
                  <a:schemeClr val="dk1"/>
                </a:solidFill>
              </a:rPr>
            </a:br>
            <a:r>
              <a:rPr lang="en-US" sz="1500"/>
              <a:t>Pieejams</a:t>
            </a:r>
            <a:r>
              <a:rPr lang="en-US" sz="1500">
                <a:solidFill>
                  <a:schemeClr val="dk1"/>
                </a:solidFill>
              </a:rPr>
              <a:t>: </a:t>
            </a:r>
            <a:r>
              <a:rPr lang="en-US" sz="1500" u="sng">
                <a:solidFill>
                  <a:schemeClr val="dk1"/>
                </a:solidFill>
                <a:hlinkClick r:id="rId4">
                  <a:extLst>
                    <a:ext uri="{A12FA001-AC4F-418D-AE19-62706E023703}">
                      <ahyp:hlinkClr val="tx"/>
                    </a:ext>
                  </a:extLst>
                </a:hlinkClick>
              </a:rPr>
              <a:t>https://www.qmbase.com/en/introduction-to-the-concepts-of-change-management/#Section-5</a:t>
            </a:r>
            <a:endParaRPr sz="1500">
              <a:solidFill>
                <a:schemeClr val="dk1"/>
              </a:solidFill>
            </a:endParaRPr>
          </a:p>
        </p:txBody>
      </p:sp>
      <p:pic>
        <p:nvPicPr>
          <p:cNvPr id="152" name="Google Shape;152;p9"/>
          <p:cNvPicPr preferRelativeResize="0"/>
          <p:nvPr/>
        </p:nvPicPr>
        <p:blipFill rotWithShape="1">
          <a:blip r:embed="rId5">
            <a:alphaModFix/>
          </a:blip>
          <a:srcRect b="0" l="0" r="0" t="0"/>
          <a:stretch/>
        </p:blipFill>
        <p:spPr>
          <a:xfrm>
            <a:off x="864215" y="1327728"/>
            <a:ext cx="445047" cy="475529"/>
          </a:xfrm>
          <a:prstGeom prst="rect">
            <a:avLst/>
          </a:prstGeom>
          <a:noFill/>
          <a:ln>
            <a:noFill/>
          </a:ln>
        </p:spPr>
      </p:pic>
      <p:sp>
        <p:nvSpPr>
          <p:cNvPr id="153" name="Google Shape;153;p9"/>
          <p:cNvSpPr/>
          <p:nvPr/>
        </p:nvSpPr>
        <p:spPr>
          <a:xfrm>
            <a:off x="900590" y="1848370"/>
            <a:ext cx="372300" cy="1704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154" name="Google Shape;154;p9"/>
          <p:cNvSpPr/>
          <p:nvPr/>
        </p:nvSpPr>
        <p:spPr>
          <a:xfrm>
            <a:off x="882439" y="3261019"/>
            <a:ext cx="408600" cy="176100"/>
          </a:xfrm>
          <a:prstGeom prst="rightArrow">
            <a:avLst>
              <a:gd fmla="val 50000" name="adj1"/>
              <a:gd fmla="val 50000" name="adj2"/>
            </a:avLst>
          </a:prstGeom>
          <a:solidFill>
            <a:srgbClr val="FD8284"/>
          </a:solidFill>
          <a:ln cap="flat" cmpd="sng" w="25400">
            <a:solidFill>
              <a:srgbClr val="FD828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pic>
        <p:nvPicPr>
          <p:cNvPr id="155" name="Google Shape;155;p9"/>
          <p:cNvPicPr preferRelativeResize="0"/>
          <p:nvPr/>
        </p:nvPicPr>
        <p:blipFill rotWithShape="1">
          <a:blip r:embed="rId6">
            <a:alphaModFix/>
          </a:blip>
          <a:srcRect b="0" l="0" r="0" t="0"/>
          <a:stretch/>
        </p:blipFill>
        <p:spPr>
          <a:xfrm>
            <a:off x="119054" y="4768850"/>
            <a:ext cx="1121410" cy="223108"/>
          </a:xfrm>
          <a:prstGeom prst="rect">
            <a:avLst/>
          </a:prstGeom>
          <a:noFill/>
          <a:ln>
            <a:noFill/>
          </a:ln>
        </p:spPr>
      </p:pic>
      <p:sp>
        <p:nvSpPr>
          <p:cNvPr id="156" name="Google Shape;156;p9"/>
          <p:cNvSpPr/>
          <p:nvPr/>
        </p:nvSpPr>
        <p:spPr>
          <a:xfrm>
            <a:off x="2863518" y="131262"/>
            <a:ext cx="2866500" cy="351300"/>
          </a:xfrm>
          <a:prstGeom prst="rect">
            <a:avLst/>
          </a:prstGeom>
          <a:noFill/>
          <a:ln>
            <a:noFill/>
          </a:ln>
        </p:spPr>
        <p:txBody>
          <a:bodyPr anchorCtr="0" anchor="t" bIns="45700" lIns="91425" spcFirstLastPara="1" rIns="91425" wrap="square" tIns="45700">
            <a:noAutofit/>
          </a:bodyPr>
          <a:lstStyle/>
          <a:p>
            <a:pPr indent="0" lvl="0" marL="0" marR="0" rtl="0" algn="ctr">
              <a:lnSpc>
                <a:spcPct val="135000"/>
              </a:lnSpc>
              <a:spcBef>
                <a:spcPts val="0"/>
              </a:spcBef>
              <a:spcAft>
                <a:spcPts val="0"/>
              </a:spcAft>
              <a:buClr>
                <a:srgbClr val="000000"/>
              </a:buClr>
              <a:buSzPts val="1400"/>
              <a:buFont typeface="Arial"/>
              <a:buNone/>
            </a:pPr>
            <a:r>
              <a:rPr b="1" lang="en-US">
                <a:solidFill>
                  <a:srgbClr val="002060"/>
                </a:solidFill>
              </a:rPr>
              <a:t>3. modulis</a:t>
            </a:r>
            <a:r>
              <a:rPr b="1" i="0" lang="en-US" sz="1400" u="none" cap="none" strike="noStrike">
                <a:solidFill>
                  <a:srgbClr val="002060"/>
                </a:solidFill>
                <a:latin typeface="Arial"/>
                <a:ea typeface="Arial"/>
                <a:cs typeface="Arial"/>
                <a:sym typeface="Arial"/>
              </a:rPr>
              <a:t>: </a:t>
            </a:r>
            <a:r>
              <a:rPr b="1" lang="en-US">
                <a:solidFill>
                  <a:srgbClr val="002060"/>
                </a:solidFill>
              </a:rPr>
              <a:t>Pārmaiņu vadība</a:t>
            </a:r>
            <a:endParaRPr b="1" i="0" sz="1400" u="none" cap="none" strike="noStrike">
              <a:solidFill>
                <a:srgbClr val="002060"/>
              </a:solidFill>
              <a:latin typeface="Arial"/>
              <a:ea typeface="Arial"/>
              <a:cs typeface="Arial"/>
              <a:sym typeface="Arial"/>
            </a:endParaRPr>
          </a:p>
        </p:txBody>
      </p:sp>
      <p:sp>
        <p:nvSpPr>
          <p:cNvPr id="157" name="Google Shape;157;p9"/>
          <p:cNvSpPr txBox="1"/>
          <p:nvPr>
            <p:ph type="title"/>
          </p:nvPr>
        </p:nvSpPr>
        <p:spPr>
          <a:xfrm>
            <a:off x="1253125" y="482550"/>
            <a:ext cx="6087300" cy="588900"/>
          </a:xfrm>
          <a:prstGeom prst="rect">
            <a:avLst/>
          </a:prstGeom>
        </p:spPr>
        <p:txBody>
          <a:bodyPr anchorCtr="0" anchor="t" bIns="91425" lIns="91425" spcFirstLastPara="1" rIns="91425" wrap="square" tIns="91425">
            <a:noAutofit/>
          </a:bodyPr>
          <a:lstStyle/>
          <a:p>
            <a:pPr indent="0" lvl="0" marL="95250" rtl="0" algn="ctr">
              <a:lnSpc>
                <a:spcPct val="115000"/>
              </a:lnSpc>
              <a:spcBef>
                <a:spcPts val="0"/>
              </a:spcBef>
              <a:spcAft>
                <a:spcPts val="0"/>
              </a:spcAft>
              <a:buSzPts val="990"/>
              <a:buNone/>
            </a:pPr>
            <a:r>
              <a:rPr lang="en-US" sz="2140"/>
              <a:t>Citi p</a:t>
            </a:r>
            <a:r>
              <a:rPr lang="en-US" sz="2140"/>
              <a:t>opulāri pārmaiņu vadības modeļi</a:t>
            </a:r>
            <a:endParaRPr sz="349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Claudia Prasch-Hofer</dc:creator>
</cp:coreProperties>
</file>