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</p:sldIdLst>
  <p:sldSz cy="5143500" cx="9144000"/>
  <p:notesSz cx="6858000" cy="9144000"/>
  <p:embeddedFontLst>
    <p:embeddedFont>
      <p:font typeface="Roboto"/>
      <p:regular r:id="rId35"/>
      <p:bold r:id="rId36"/>
      <p:italic r:id="rId37"/>
      <p:boldItalic r:id="rId38"/>
    </p:embeddedFont>
    <p:embeddedFont>
      <p:font typeface="Comfortaa Medium"/>
      <p:regular r:id="rId39"/>
      <p:bold r:id="rId40"/>
    </p:embeddedFont>
    <p:embeddedFont>
      <p:font typeface="Comfortaa"/>
      <p:regular r:id="rId41"/>
      <p:bold r:id="rId4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GoogleSlidesCustomDataVersion2">
      <go:slidesCustomData xmlns:go="http://customooxmlschemas.google.com/" r:id="rId43" roundtripDataSignature="AMtx7mhRA+NV3/9yjVd8ctPrYqYYo6vOd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ComfortaaMedium-bold.fntdata"/><Relationship Id="rId20" Type="http://schemas.openxmlformats.org/officeDocument/2006/relationships/slide" Target="slides/slide15.xml"/><Relationship Id="rId42" Type="http://schemas.openxmlformats.org/officeDocument/2006/relationships/font" Target="fonts/Comfortaa-bold.fntdata"/><Relationship Id="rId41" Type="http://schemas.openxmlformats.org/officeDocument/2006/relationships/font" Target="fonts/Comfortaa-regular.fntdata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43" Type="http://customschemas.google.com/relationships/presentationmetadata" Target="metadata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33" Type="http://schemas.openxmlformats.org/officeDocument/2006/relationships/slide" Target="slides/slide28.xml"/><Relationship Id="rId10" Type="http://schemas.openxmlformats.org/officeDocument/2006/relationships/slide" Target="slides/slide5.xml"/><Relationship Id="rId32" Type="http://schemas.openxmlformats.org/officeDocument/2006/relationships/slide" Target="slides/slide27.xml"/><Relationship Id="rId13" Type="http://schemas.openxmlformats.org/officeDocument/2006/relationships/slide" Target="slides/slide8.xml"/><Relationship Id="rId35" Type="http://schemas.openxmlformats.org/officeDocument/2006/relationships/font" Target="fonts/Roboto-regular.fntdata"/><Relationship Id="rId12" Type="http://schemas.openxmlformats.org/officeDocument/2006/relationships/slide" Target="slides/slide7.xml"/><Relationship Id="rId34" Type="http://schemas.openxmlformats.org/officeDocument/2006/relationships/slide" Target="slides/slide29.xml"/><Relationship Id="rId15" Type="http://schemas.openxmlformats.org/officeDocument/2006/relationships/slide" Target="slides/slide10.xml"/><Relationship Id="rId37" Type="http://schemas.openxmlformats.org/officeDocument/2006/relationships/font" Target="fonts/Roboto-italic.fntdata"/><Relationship Id="rId14" Type="http://schemas.openxmlformats.org/officeDocument/2006/relationships/slide" Target="slides/slide9.xml"/><Relationship Id="rId36" Type="http://schemas.openxmlformats.org/officeDocument/2006/relationships/font" Target="fonts/Roboto-bold.fntdata"/><Relationship Id="rId17" Type="http://schemas.openxmlformats.org/officeDocument/2006/relationships/slide" Target="slides/slide12.xml"/><Relationship Id="rId39" Type="http://schemas.openxmlformats.org/officeDocument/2006/relationships/font" Target="fonts/ComfortaaMedium-regular.fntdata"/><Relationship Id="rId16" Type="http://schemas.openxmlformats.org/officeDocument/2006/relationships/slide" Target="slides/slide11.xml"/><Relationship Id="rId38" Type="http://schemas.openxmlformats.org/officeDocument/2006/relationships/font" Target="fonts/Roboto-boldItalic.fntdata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7" name="Google Shape;77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27ccfefbf82_0_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5" name="Google Shape;145;g27ccfefbf8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1e6d7eee98a_0_2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3" name="Google Shape;153;g1e6d7eee98a_0_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1e6d7eee98a_0_11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1" name="Google Shape;161;g1e6d7eee98a_0_1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1e6d7eee98a_0_4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9" name="Google Shape;169;g1e6d7eee98a_0_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1e6d7eee98a_0_5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7" name="Google Shape;177;g1e6d7eee98a_0_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1e6d7eee98a_0_7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5" name="Google Shape;185;g1e6d7eee98a_0_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1e6d7eee98a_0_6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3" name="Google Shape;193;g1e6d7eee98a_0_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1e6d7eee98a_0_7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1" name="Google Shape;201;g1e6d7eee98a_0_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1e6d7eee98a_0_12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9" name="Google Shape;209;g1e6d7eee98a_0_1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7" name="Google Shape;217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4" name="Google Shape;84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5" name="Google Shape;225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1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3" name="Google Shape;233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1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1" name="Google Shape;241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1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9" name="Google Shape;249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1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7" name="Google Shape;257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1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5" name="Google Shape;265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1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3" name="Google Shape;273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2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1" name="Google Shape;281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2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9" name="Google Shape;289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7" name="Google Shape;297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1" name="Google Shape;91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8" name="Google Shape;98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5" name="Google Shape;105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1e6d7eee98a_0_11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3" name="Google Shape;113;g1e6d7eee98a_0_1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27bbe6b96d3_0_1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1" name="Google Shape;121;g27bbe6b96d3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1e6d7eee98a_0_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9" name="Google Shape;129;g1e6d7eee98a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1e6d7eee98a_0_1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7" name="Google Shape;137;g1e6d7eee98a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20.png"/><Relationship Id="rId4" Type="http://schemas.openxmlformats.org/officeDocument/2006/relationships/image" Target="../media/image11.png"/><Relationship Id="rId5" Type="http://schemas.openxmlformats.org/officeDocument/2006/relationships/image" Target="../media/image18.png"/><Relationship Id="rId6" Type="http://schemas.openxmlformats.org/officeDocument/2006/relationships/image" Target="../media/image4.png"/><Relationship Id="rId7" Type="http://schemas.openxmlformats.org/officeDocument/2006/relationships/image" Target="../media/image14.png"/><Relationship Id="rId8" Type="http://schemas.openxmlformats.org/officeDocument/2006/relationships/image" Target="../media/image7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20.png"/><Relationship Id="rId4" Type="http://schemas.openxmlformats.org/officeDocument/2006/relationships/image" Target="../media/image11.png"/><Relationship Id="rId5" Type="http://schemas.openxmlformats.org/officeDocument/2006/relationships/image" Target="../media/image18.png"/><Relationship Id="rId6" Type="http://schemas.openxmlformats.org/officeDocument/2006/relationships/image" Target="../media/image4.png"/><Relationship Id="rId7" Type="http://schemas.openxmlformats.org/officeDocument/2006/relationships/image" Target="../media/image14.png"/><Relationship Id="rId8" Type="http://schemas.openxmlformats.org/officeDocument/2006/relationships/image" Target="../media/image7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Relationship Id="rId3" Type="http://schemas.openxmlformats.org/officeDocument/2006/relationships/image" Target="../media/image12.png"/><Relationship Id="rId4" Type="http://schemas.openxmlformats.org/officeDocument/2006/relationships/image" Target="../media/image1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8.png"/><Relationship Id="rId4" Type="http://schemas.openxmlformats.org/officeDocument/2006/relationships/image" Target="../media/image15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1">
  <p:cSld name="TITLE_1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10"/>
          <p:cNvPicPr preferRelativeResize="0"/>
          <p:nvPr/>
        </p:nvPicPr>
        <p:blipFill rotWithShape="1">
          <a:blip r:embed="rId2">
            <a:alphaModFix/>
          </a:blip>
          <a:srcRect b="0" l="41318" r="0" t="0"/>
          <a:stretch/>
        </p:blipFill>
        <p:spPr>
          <a:xfrm>
            <a:off x="-59925" y="874725"/>
            <a:ext cx="2494950" cy="4742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11;p10"/>
          <p:cNvPicPr preferRelativeResize="0"/>
          <p:nvPr/>
        </p:nvPicPr>
        <p:blipFill rotWithShape="1">
          <a:blip r:embed="rId3">
            <a:alphaModFix/>
          </a:blip>
          <a:srcRect b="0" l="50914" r="0" t="23989"/>
          <a:stretch/>
        </p:blipFill>
        <p:spPr>
          <a:xfrm>
            <a:off x="-2" y="-12"/>
            <a:ext cx="2375100" cy="3677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oogle Shape;12;p1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000376" y="1372200"/>
            <a:ext cx="3143250" cy="933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13;p1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 flipH="1" rot="10800000">
            <a:off x="0" y="4054301"/>
            <a:ext cx="6661301" cy="42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4;p10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916326" y="1595425"/>
            <a:ext cx="352425" cy="1952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15;p10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8701525" y="-82375"/>
            <a:ext cx="442475" cy="40791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16;p10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7332175" y="307651"/>
            <a:ext cx="1106525" cy="1034075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10"/>
          <p:cNvSpPr txBox="1"/>
          <p:nvPr>
            <p:ph idx="1" type="subTitle"/>
          </p:nvPr>
        </p:nvSpPr>
        <p:spPr>
          <a:xfrm>
            <a:off x="1994400" y="2453100"/>
            <a:ext cx="5155200" cy="79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omfortaa"/>
              <a:buNone/>
              <a:defRPr b="1" sz="21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omfortaa"/>
              <a:buNone/>
              <a:defRPr b="1" sz="21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omfortaa"/>
              <a:buNone/>
              <a:defRPr b="1" sz="21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omfortaa"/>
              <a:buNone/>
              <a:defRPr b="1" sz="21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omfortaa"/>
              <a:buNone/>
              <a:defRPr b="1" sz="21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omfortaa"/>
              <a:buNone/>
              <a:defRPr b="1" sz="21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omfortaa"/>
              <a:buNone/>
              <a:defRPr b="1" sz="21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omfortaa"/>
              <a:buNone/>
              <a:defRPr b="1" sz="21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omfortaa"/>
              <a:buNone/>
              <a:defRPr b="1" sz="21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 5">
  <p:cSld name="CUSTOM_4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Google Shape;19;p11"/>
          <p:cNvPicPr preferRelativeResize="0"/>
          <p:nvPr/>
        </p:nvPicPr>
        <p:blipFill rotWithShape="1">
          <a:blip r:embed="rId2">
            <a:alphaModFix/>
          </a:blip>
          <a:srcRect b="0" l="41318" r="0" t="0"/>
          <a:stretch/>
        </p:blipFill>
        <p:spPr>
          <a:xfrm>
            <a:off x="-70625" y="993850"/>
            <a:ext cx="2565574" cy="4742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Google Shape;20;p11"/>
          <p:cNvPicPr preferRelativeResize="0"/>
          <p:nvPr/>
        </p:nvPicPr>
        <p:blipFill rotWithShape="1">
          <a:blip r:embed="rId3">
            <a:alphaModFix/>
          </a:blip>
          <a:srcRect b="0" l="50914" r="0" t="23989"/>
          <a:stretch/>
        </p:blipFill>
        <p:spPr>
          <a:xfrm>
            <a:off x="-2" y="142675"/>
            <a:ext cx="2375100" cy="3677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Google Shape;21;p1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332175" y="3705420"/>
            <a:ext cx="1174800" cy="348879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Google Shape;22;p1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 flipH="1" rot="10800000">
            <a:off x="0" y="4225026"/>
            <a:ext cx="6661301" cy="42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Google Shape;23;p1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986100" y="1595425"/>
            <a:ext cx="282650" cy="1566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Google Shape;24;p11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8701525" y="-988725"/>
            <a:ext cx="549725" cy="5067851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Google Shape;25;p11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7332175" y="307651"/>
            <a:ext cx="1106525" cy="1034075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Google Shape;26;p11"/>
          <p:cNvSpPr txBox="1"/>
          <p:nvPr>
            <p:ph idx="1" type="body"/>
          </p:nvPr>
        </p:nvSpPr>
        <p:spPr>
          <a:xfrm>
            <a:off x="2813025" y="1341725"/>
            <a:ext cx="4542900" cy="241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619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2100"/>
              <a:buFont typeface="Comfortaa"/>
              <a:buChar char="●"/>
              <a:defRPr b="1" sz="21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○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■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●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○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■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●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○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■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 4">
  <p:cSld name="CUSTOM_3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2"/>
          <p:cNvSpPr/>
          <p:nvPr/>
        </p:nvSpPr>
        <p:spPr>
          <a:xfrm rot="5400000">
            <a:off x="7151400" y="2453750"/>
            <a:ext cx="3595800" cy="389400"/>
          </a:xfrm>
          <a:prstGeom prst="rect">
            <a:avLst/>
          </a:prstGeom>
          <a:solidFill>
            <a:srgbClr val="23456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9" name="Google Shape;29;p12"/>
          <p:cNvGrpSpPr/>
          <p:nvPr/>
        </p:nvGrpSpPr>
        <p:grpSpPr>
          <a:xfrm>
            <a:off x="1922176" y="538720"/>
            <a:ext cx="6595856" cy="469184"/>
            <a:chOff x="67201" y="3050732"/>
            <a:chExt cx="6595856" cy="469184"/>
          </a:xfrm>
        </p:grpSpPr>
        <p:grpSp>
          <p:nvGrpSpPr>
            <p:cNvPr id="30" name="Google Shape;30;p12"/>
            <p:cNvGrpSpPr/>
            <p:nvPr/>
          </p:nvGrpSpPr>
          <p:grpSpPr>
            <a:xfrm flipH="1" rot="10800000">
              <a:off x="67201" y="3050753"/>
              <a:ext cx="876505" cy="469163"/>
              <a:chOff x="1168350" y="1235525"/>
              <a:chExt cx="5519550" cy="2954425"/>
            </a:xfrm>
          </p:grpSpPr>
          <p:cxnSp>
            <p:nvCxnSpPr>
              <p:cNvPr id="31" name="Google Shape;31;p12"/>
              <p:cNvCxnSpPr/>
              <p:nvPr/>
            </p:nvCxnSpPr>
            <p:spPr>
              <a:xfrm>
                <a:off x="1168350" y="1282650"/>
                <a:ext cx="2907300" cy="2907300"/>
              </a:xfrm>
              <a:prstGeom prst="straightConnector1">
                <a:avLst/>
              </a:prstGeom>
              <a:noFill/>
              <a:ln cap="flat" cmpd="sng" w="28575">
                <a:solidFill>
                  <a:srgbClr val="23456E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32" name="Google Shape;32;p12"/>
              <p:cNvCxnSpPr/>
              <p:nvPr/>
            </p:nvCxnSpPr>
            <p:spPr>
              <a:xfrm flipH="1">
                <a:off x="4075800" y="1235525"/>
                <a:ext cx="2612100" cy="2954400"/>
              </a:xfrm>
              <a:prstGeom prst="straightConnector1">
                <a:avLst/>
              </a:prstGeom>
              <a:noFill/>
              <a:ln cap="flat" cmpd="sng" w="28575">
                <a:solidFill>
                  <a:srgbClr val="23456E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grpSp>
          <p:nvGrpSpPr>
            <p:cNvPr id="33" name="Google Shape;33;p12"/>
            <p:cNvGrpSpPr/>
            <p:nvPr/>
          </p:nvGrpSpPr>
          <p:grpSpPr>
            <a:xfrm flipH="1" rot="10800000">
              <a:off x="943478" y="3050753"/>
              <a:ext cx="876505" cy="469163"/>
              <a:chOff x="1168350" y="1235525"/>
              <a:chExt cx="5519550" cy="2954425"/>
            </a:xfrm>
          </p:grpSpPr>
          <p:cxnSp>
            <p:nvCxnSpPr>
              <p:cNvPr id="34" name="Google Shape;34;p12"/>
              <p:cNvCxnSpPr/>
              <p:nvPr/>
            </p:nvCxnSpPr>
            <p:spPr>
              <a:xfrm>
                <a:off x="1168350" y="1282650"/>
                <a:ext cx="2907300" cy="2907300"/>
              </a:xfrm>
              <a:prstGeom prst="straightConnector1">
                <a:avLst/>
              </a:prstGeom>
              <a:noFill/>
              <a:ln cap="flat" cmpd="sng" w="28575">
                <a:solidFill>
                  <a:srgbClr val="23456E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35" name="Google Shape;35;p12"/>
              <p:cNvCxnSpPr/>
              <p:nvPr/>
            </p:nvCxnSpPr>
            <p:spPr>
              <a:xfrm flipH="1">
                <a:off x="4075800" y="1235525"/>
                <a:ext cx="2612100" cy="2954400"/>
              </a:xfrm>
              <a:prstGeom prst="straightConnector1">
                <a:avLst/>
              </a:prstGeom>
              <a:noFill/>
              <a:ln cap="flat" cmpd="sng" w="28575">
                <a:solidFill>
                  <a:srgbClr val="23456E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grpSp>
          <p:nvGrpSpPr>
            <p:cNvPr id="36" name="Google Shape;36;p12"/>
            <p:cNvGrpSpPr/>
            <p:nvPr/>
          </p:nvGrpSpPr>
          <p:grpSpPr>
            <a:xfrm flipH="1" rot="10800000">
              <a:off x="1819755" y="3050753"/>
              <a:ext cx="876505" cy="469163"/>
              <a:chOff x="1168350" y="1235525"/>
              <a:chExt cx="5519550" cy="2954425"/>
            </a:xfrm>
          </p:grpSpPr>
          <p:cxnSp>
            <p:nvCxnSpPr>
              <p:cNvPr id="37" name="Google Shape;37;p12"/>
              <p:cNvCxnSpPr/>
              <p:nvPr/>
            </p:nvCxnSpPr>
            <p:spPr>
              <a:xfrm>
                <a:off x="1168350" y="1282650"/>
                <a:ext cx="2907300" cy="2907300"/>
              </a:xfrm>
              <a:prstGeom prst="straightConnector1">
                <a:avLst/>
              </a:prstGeom>
              <a:noFill/>
              <a:ln cap="flat" cmpd="sng" w="28575">
                <a:solidFill>
                  <a:srgbClr val="23456E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38" name="Google Shape;38;p12"/>
              <p:cNvCxnSpPr/>
              <p:nvPr/>
            </p:nvCxnSpPr>
            <p:spPr>
              <a:xfrm flipH="1">
                <a:off x="4075800" y="1235525"/>
                <a:ext cx="2612100" cy="2954400"/>
              </a:xfrm>
              <a:prstGeom prst="straightConnector1">
                <a:avLst/>
              </a:prstGeom>
              <a:noFill/>
              <a:ln cap="flat" cmpd="sng" w="28575">
                <a:solidFill>
                  <a:srgbClr val="23456E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grpSp>
          <p:nvGrpSpPr>
            <p:cNvPr id="39" name="Google Shape;39;p12"/>
            <p:cNvGrpSpPr/>
            <p:nvPr/>
          </p:nvGrpSpPr>
          <p:grpSpPr>
            <a:xfrm flipH="1" rot="10800000">
              <a:off x="2696032" y="3050753"/>
              <a:ext cx="876505" cy="469163"/>
              <a:chOff x="1168350" y="1235525"/>
              <a:chExt cx="5519550" cy="2954425"/>
            </a:xfrm>
          </p:grpSpPr>
          <p:cxnSp>
            <p:nvCxnSpPr>
              <p:cNvPr id="40" name="Google Shape;40;p12"/>
              <p:cNvCxnSpPr/>
              <p:nvPr/>
            </p:nvCxnSpPr>
            <p:spPr>
              <a:xfrm>
                <a:off x="1168350" y="1282650"/>
                <a:ext cx="2907300" cy="2907300"/>
              </a:xfrm>
              <a:prstGeom prst="straightConnector1">
                <a:avLst/>
              </a:prstGeom>
              <a:noFill/>
              <a:ln cap="flat" cmpd="sng" w="28575">
                <a:solidFill>
                  <a:srgbClr val="23456E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41" name="Google Shape;41;p12"/>
              <p:cNvCxnSpPr/>
              <p:nvPr/>
            </p:nvCxnSpPr>
            <p:spPr>
              <a:xfrm flipH="1">
                <a:off x="4075800" y="1235525"/>
                <a:ext cx="2612100" cy="2954400"/>
              </a:xfrm>
              <a:prstGeom prst="straightConnector1">
                <a:avLst/>
              </a:prstGeom>
              <a:noFill/>
              <a:ln cap="flat" cmpd="sng" w="28575">
                <a:solidFill>
                  <a:srgbClr val="23456E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grpSp>
          <p:nvGrpSpPr>
            <p:cNvPr id="42" name="Google Shape;42;p12"/>
            <p:cNvGrpSpPr/>
            <p:nvPr/>
          </p:nvGrpSpPr>
          <p:grpSpPr>
            <a:xfrm flipH="1" rot="10800000">
              <a:off x="3572526" y="3050753"/>
              <a:ext cx="876505" cy="469163"/>
              <a:chOff x="1168350" y="1235525"/>
              <a:chExt cx="5519550" cy="2954425"/>
            </a:xfrm>
          </p:grpSpPr>
          <p:cxnSp>
            <p:nvCxnSpPr>
              <p:cNvPr id="43" name="Google Shape;43;p12"/>
              <p:cNvCxnSpPr/>
              <p:nvPr/>
            </p:nvCxnSpPr>
            <p:spPr>
              <a:xfrm>
                <a:off x="1168350" y="1282650"/>
                <a:ext cx="2907300" cy="2907300"/>
              </a:xfrm>
              <a:prstGeom prst="straightConnector1">
                <a:avLst/>
              </a:prstGeom>
              <a:noFill/>
              <a:ln cap="flat" cmpd="sng" w="28575">
                <a:solidFill>
                  <a:srgbClr val="23456E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44" name="Google Shape;44;p12"/>
              <p:cNvCxnSpPr/>
              <p:nvPr/>
            </p:nvCxnSpPr>
            <p:spPr>
              <a:xfrm flipH="1">
                <a:off x="4075800" y="1235525"/>
                <a:ext cx="2612100" cy="2954400"/>
              </a:xfrm>
              <a:prstGeom prst="straightConnector1">
                <a:avLst/>
              </a:prstGeom>
              <a:noFill/>
              <a:ln cap="flat" cmpd="sng" w="28575">
                <a:solidFill>
                  <a:srgbClr val="23456E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grpSp>
          <p:nvGrpSpPr>
            <p:cNvPr id="45" name="Google Shape;45;p12"/>
            <p:cNvGrpSpPr/>
            <p:nvPr/>
          </p:nvGrpSpPr>
          <p:grpSpPr>
            <a:xfrm flipH="1" rot="10800000">
              <a:off x="4448803" y="3050753"/>
              <a:ext cx="876505" cy="469163"/>
              <a:chOff x="1168350" y="1235525"/>
              <a:chExt cx="5519550" cy="2954425"/>
            </a:xfrm>
          </p:grpSpPr>
          <p:cxnSp>
            <p:nvCxnSpPr>
              <p:cNvPr id="46" name="Google Shape;46;p12"/>
              <p:cNvCxnSpPr/>
              <p:nvPr/>
            </p:nvCxnSpPr>
            <p:spPr>
              <a:xfrm>
                <a:off x="1168350" y="1282650"/>
                <a:ext cx="2907300" cy="2907300"/>
              </a:xfrm>
              <a:prstGeom prst="straightConnector1">
                <a:avLst/>
              </a:prstGeom>
              <a:noFill/>
              <a:ln cap="flat" cmpd="sng" w="28575">
                <a:solidFill>
                  <a:srgbClr val="23456E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47" name="Google Shape;47;p12"/>
              <p:cNvCxnSpPr/>
              <p:nvPr/>
            </p:nvCxnSpPr>
            <p:spPr>
              <a:xfrm flipH="1">
                <a:off x="4075800" y="1235525"/>
                <a:ext cx="2612100" cy="2954400"/>
              </a:xfrm>
              <a:prstGeom prst="straightConnector1">
                <a:avLst/>
              </a:prstGeom>
              <a:noFill/>
              <a:ln cap="flat" cmpd="sng" w="28575">
                <a:solidFill>
                  <a:srgbClr val="23456E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grpSp>
          <p:nvGrpSpPr>
            <p:cNvPr id="48" name="Google Shape;48;p12"/>
            <p:cNvGrpSpPr/>
            <p:nvPr/>
          </p:nvGrpSpPr>
          <p:grpSpPr>
            <a:xfrm flipH="1" rot="10800000">
              <a:off x="5325080" y="3050753"/>
              <a:ext cx="876505" cy="469163"/>
              <a:chOff x="1168350" y="1235525"/>
              <a:chExt cx="5519550" cy="2954425"/>
            </a:xfrm>
          </p:grpSpPr>
          <p:cxnSp>
            <p:nvCxnSpPr>
              <p:cNvPr id="49" name="Google Shape;49;p12"/>
              <p:cNvCxnSpPr/>
              <p:nvPr/>
            </p:nvCxnSpPr>
            <p:spPr>
              <a:xfrm>
                <a:off x="1168350" y="1282650"/>
                <a:ext cx="2907300" cy="2907300"/>
              </a:xfrm>
              <a:prstGeom prst="straightConnector1">
                <a:avLst/>
              </a:prstGeom>
              <a:noFill/>
              <a:ln cap="flat" cmpd="sng" w="28575">
                <a:solidFill>
                  <a:srgbClr val="23456E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50" name="Google Shape;50;p12"/>
              <p:cNvCxnSpPr/>
              <p:nvPr/>
            </p:nvCxnSpPr>
            <p:spPr>
              <a:xfrm flipH="1">
                <a:off x="4075800" y="1235525"/>
                <a:ext cx="2612100" cy="2954400"/>
              </a:xfrm>
              <a:prstGeom prst="straightConnector1">
                <a:avLst/>
              </a:prstGeom>
              <a:noFill/>
              <a:ln cap="flat" cmpd="sng" w="28575">
                <a:solidFill>
                  <a:srgbClr val="23456E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cxnSp>
          <p:nvCxnSpPr>
            <p:cNvPr id="51" name="Google Shape;51;p12"/>
            <p:cNvCxnSpPr/>
            <p:nvPr/>
          </p:nvCxnSpPr>
          <p:spPr>
            <a:xfrm flipH="1" rot="10800000">
              <a:off x="6201357" y="3050732"/>
              <a:ext cx="461700" cy="461700"/>
            </a:xfrm>
            <a:prstGeom prst="straightConnector1">
              <a:avLst/>
            </a:prstGeom>
            <a:noFill/>
            <a:ln cap="flat" cmpd="sng" w="28575">
              <a:solidFill>
                <a:srgbClr val="23456E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52" name="Google Shape;52;p12"/>
          <p:cNvSpPr/>
          <p:nvPr/>
        </p:nvSpPr>
        <p:spPr>
          <a:xfrm rot="-2700000">
            <a:off x="-1745437" y="-235969"/>
            <a:ext cx="4857824" cy="4143787"/>
          </a:xfrm>
          <a:prstGeom prst="triangle">
            <a:avLst>
              <a:gd fmla="val 50000" name="adj"/>
            </a:avLst>
          </a:prstGeom>
          <a:solidFill>
            <a:srgbClr val="F58C8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3" name="Google Shape;53;p12"/>
          <p:cNvPicPr preferRelativeResize="0"/>
          <p:nvPr/>
        </p:nvPicPr>
        <p:blipFill rotWithShape="1">
          <a:blip r:embed="rId2">
            <a:alphaModFix/>
          </a:blip>
          <a:srcRect b="7011" l="241" r="-2084" t="11533"/>
          <a:stretch/>
        </p:blipFill>
        <p:spPr>
          <a:xfrm rot="-8099996">
            <a:off x="-1013740" y="-574451"/>
            <a:ext cx="4627878" cy="3965298"/>
          </a:xfrm>
          <a:prstGeom prst="rect">
            <a:avLst/>
          </a:prstGeom>
          <a:noFill/>
          <a:ln>
            <a:noFill/>
          </a:ln>
        </p:spPr>
      </p:pic>
      <p:pic>
        <p:nvPicPr>
          <p:cNvPr id="54" name="Google Shape;54;p12"/>
          <p:cNvPicPr preferRelativeResize="0"/>
          <p:nvPr/>
        </p:nvPicPr>
        <p:blipFill rotWithShape="1">
          <a:blip r:embed="rId3">
            <a:alphaModFix/>
          </a:blip>
          <a:srcRect b="0" l="13179" r="0" t="0"/>
          <a:stretch/>
        </p:blipFill>
        <p:spPr>
          <a:xfrm>
            <a:off x="-796950" y="478925"/>
            <a:ext cx="5030700" cy="3885000"/>
          </a:xfrm>
          <a:prstGeom prst="triangle">
            <a:avLst>
              <a:gd fmla="val 50000" name="adj"/>
            </a:avLst>
          </a:prstGeom>
          <a:noFill/>
          <a:ln>
            <a:noFill/>
          </a:ln>
        </p:spPr>
      </p:pic>
      <p:sp>
        <p:nvSpPr>
          <p:cNvPr id="55" name="Google Shape;55;p12"/>
          <p:cNvSpPr/>
          <p:nvPr/>
        </p:nvSpPr>
        <p:spPr>
          <a:xfrm rot="3600006">
            <a:off x="3613847" y="4048015"/>
            <a:ext cx="752402" cy="610071"/>
          </a:xfrm>
          <a:prstGeom prst="triangle">
            <a:avLst>
              <a:gd fmla="val 50000" name="adj"/>
            </a:avLst>
          </a:prstGeom>
          <a:solidFill>
            <a:srgbClr val="F58C8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12"/>
          <p:cNvSpPr/>
          <p:nvPr/>
        </p:nvSpPr>
        <p:spPr>
          <a:xfrm>
            <a:off x="3229750" y="3874675"/>
            <a:ext cx="683400" cy="683400"/>
          </a:xfrm>
          <a:prstGeom prst="donut">
            <a:avLst>
              <a:gd fmla="val 2171" name="adj"/>
            </a:avLst>
          </a:prstGeom>
          <a:solidFill>
            <a:srgbClr val="23456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7" name="Google Shape;57;p12"/>
          <p:cNvGrpSpPr/>
          <p:nvPr/>
        </p:nvGrpSpPr>
        <p:grpSpPr>
          <a:xfrm rot="5400000">
            <a:off x="333975" y="4208913"/>
            <a:ext cx="1209600" cy="188100"/>
            <a:chOff x="322300" y="4485375"/>
            <a:chExt cx="1209600" cy="188100"/>
          </a:xfrm>
        </p:grpSpPr>
        <p:cxnSp>
          <p:nvCxnSpPr>
            <p:cNvPr id="58" name="Google Shape;58;p12"/>
            <p:cNvCxnSpPr/>
            <p:nvPr/>
          </p:nvCxnSpPr>
          <p:spPr>
            <a:xfrm flipH="1" rot="10800000">
              <a:off x="322300" y="4485375"/>
              <a:ext cx="201600" cy="188100"/>
            </a:xfrm>
            <a:prstGeom prst="straightConnector1">
              <a:avLst/>
            </a:prstGeom>
            <a:noFill/>
            <a:ln cap="flat" cmpd="sng" w="38100">
              <a:solidFill>
                <a:srgbClr val="23456E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59" name="Google Shape;59;p12"/>
            <p:cNvCxnSpPr/>
            <p:nvPr/>
          </p:nvCxnSpPr>
          <p:spPr>
            <a:xfrm flipH="1" rot="10800000">
              <a:off x="523900" y="4485375"/>
              <a:ext cx="201600" cy="188100"/>
            </a:xfrm>
            <a:prstGeom prst="straightConnector1">
              <a:avLst/>
            </a:prstGeom>
            <a:noFill/>
            <a:ln cap="flat" cmpd="sng" w="38100">
              <a:solidFill>
                <a:srgbClr val="23456E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60" name="Google Shape;60;p12"/>
            <p:cNvCxnSpPr/>
            <p:nvPr/>
          </p:nvCxnSpPr>
          <p:spPr>
            <a:xfrm flipH="1" rot="10800000">
              <a:off x="725500" y="4485375"/>
              <a:ext cx="201600" cy="188100"/>
            </a:xfrm>
            <a:prstGeom prst="straightConnector1">
              <a:avLst/>
            </a:prstGeom>
            <a:noFill/>
            <a:ln cap="flat" cmpd="sng" w="38100">
              <a:solidFill>
                <a:srgbClr val="23456E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61" name="Google Shape;61;p12"/>
            <p:cNvCxnSpPr/>
            <p:nvPr/>
          </p:nvCxnSpPr>
          <p:spPr>
            <a:xfrm flipH="1" rot="10800000">
              <a:off x="927100" y="4485375"/>
              <a:ext cx="201600" cy="188100"/>
            </a:xfrm>
            <a:prstGeom prst="straightConnector1">
              <a:avLst/>
            </a:prstGeom>
            <a:noFill/>
            <a:ln cap="flat" cmpd="sng" w="38100">
              <a:solidFill>
                <a:srgbClr val="23456E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62" name="Google Shape;62;p12"/>
            <p:cNvCxnSpPr/>
            <p:nvPr/>
          </p:nvCxnSpPr>
          <p:spPr>
            <a:xfrm flipH="1" rot="10800000">
              <a:off x="1128700" y="4485375"/>
              <a:ext cx="201600" cy="188100"/>
            </a:xfrm>
            <a:prstGeom prst="straightConnector1">
              <a:avLst/>
            </a:prstGeom>
            <a:noFill/>
            <a:ln cap="flat" cmpd="sng" w="38100">
              <a:solidFill>
                <a:srgbClr val="23456E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63" name="Google Shape;63;p12"/>
            <p:cNvCxnSpPr/>
            <p:nvPr/>
          </p:nvCxnSpPr>
          <p:spPr>
            <a:xfrm flipH="1" rot="10800000">
              <a:off x="1330300" y="4485375"/>
              <a:ext cx="201600" cy="188100"/>
            </a:xfrm>
            <a:prstGeom prst="straightConnector1">
              <a:avLst/>
            </a:prstGeom>
            <a:noFill/>
            <a:ln cap="flat" cmpd="sng" w="38100">
              <a:solidFill>
                <a:srgbClr val="23456E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pic>
        <p:nvPicPr>
          <p:cNvPr id="64" name="Google Shape;64;p1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952676" y="4446350"/>
            <a:ext cx="705974" cy="20852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2"/>
          <p:cNvSpPr txBox="1"/>
          <p:nvPr>
            <p:ph idx="1" type="body"/>
          </p:nvPr>
        </p:nvSpPr>
        <p:spPr>
          <a:xfrm>
            <a:off x="4538537" y="1577175"/>
            <a:ext cx="3985200" cy="270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619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2100"/>
              <a:buFont typeface="Comfortaa"/>
              <a:buChar char="●"/>
              <a:defRPr b="1" sz="21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○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■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●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○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■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●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○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■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 3">
  <p:cSld name="CUSTOM_2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Google Shape;67;p1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763332" y="282765"/>
            <a:ext cx="981627" cy="289935"/>
          </a:xfrm>
          <a:prstGeom prst="rect">
            <a:avLst/>
          </a:prstGeom>
          <a:noFill/>
          <a:ln>
            <a:noFill/>
          </a:ln>
        </p:spPr>
      </p:pic>
      <p:sp>
        <p:nvSpPr>
          <p:cNvPr id="68" name="Google Shape;68;p13"/>
          <p:cNvSpPr/>
          <p:nvPr/>
        </p:nvSpPr>
        <p:spPr>
          <a:xfrm rot="10800000">
            <a:off x="6963600" y="-110"/>
            <a:ext cx="2180400" cy="177300"/>
          </a:xfrm>
          <a:prstGeom prst="rect">
            <a:avLst/>
          </a:prstGeom>
          <a:solidFill>
            <a:srgbClr val="23456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9" name="Google Shape;69;p13"/>
          <p:cNvPicPr preferRelativeResize="0"/>
          <p:nvPr/>
        </p:nvPicPr>
        <p:blipFill rotWithShape="1">
          <a:blip r:embed="rId3">
            <a:alphaModFix/>
          </a:blip>
          <a:srcRect b="0" l="74507" r="12189" t="45438"/>
          <a:stretch/>
        </p:blipFill>
        <p:spPr>
          <a:xfrm rot="10800000">
            <a:off x="0" y="2251252"/>
            <a:ext cx="604500" cy="2656098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Google Shape;70;p13"/>
          <p:cNvSpPr/>
          <p:nvPr/>
        </p:nvSpPr>
        <p:spPr>
          <a:xfrm>
            <a:off x="8150425" y="3465450"/>
            <a:ext cx="604500" cy="604500"/>
          </a:xfrm>
          <a:prstGeom prst="ellipse">
            <a:avLst/>
          </a:prstGeom>
          <a:solidFill>
            <a:srgbClr val="F58C8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1" name="Google Shape;71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flipH="1">
            <a:off x="8343975" y="2571750"/>
            <a:ext cx="217400" cy="713525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Google Shape;72;p13"/>
          <p:cNvSpPr/>
          <p:nvPr/>
        </p:nvSpPr>
        <p:spPr>
          <a:xfrm>
            <a:off x="7763313" y="3628050"/>
            <a:ext cx="819000" cy="819000"/>
          </a:xfrm>
          <a:prstGeom prst="donut">
            <a:avLst>
              <a:gd fmla="val 1940" name="adj"/>
            </a:avLst>
          </a:prstGeom>
          <a:solidFill>
            <a:srgbClr val="23456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Google Shape;73;p13"/>
          <p:cNvSpPr txBox="1"/>
          <p:nvPr>
            <p:ph idx="1" type="body"/>
          </p:nvPr>
        </p:nvSpPr>
        <p:spPr>
          <a:xfrm>
            <a:off x="965148" y="1577175"/>
            <a:ext cx="6390900" cy="270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619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2100"/>
              <a:buFont typeface="Comfortaa"/>
              <a:buChar char="●"/>
              <a:defRPr b="1" sz="21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○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■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●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○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■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●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○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■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9pPr>
          </a:lstStyle>
          <a:p/>
        </p:txBody>
      </p:sp>
      <p:sp>
        <p:nvSpPr>
          <p:cNvPr id="74" name="Google Shape;74;p13"/>
          <p:cNvSpPr txBox="1"/>
          <p:nvPr>
            <p:ph type="title"/>
          </p:nvPr>
        </p:nvSpPr>
        <p:spPr>
          <a:xfrm>
            <a:off x="918050" y="847450"/>
            <a:ext cx="6367800" cy="6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3100"/>
              <a:buFont typeface="Comfortaa"/>
              <a:buNone/>
              <a:defRPr b="1" sz="3100">
                <a:solidFill>
                  <a:srgbClr val="FD8284"/>
                </a:solidFill>
                <a:latin typeface="Comfortaa"/>
                <a:ea typeface="Comfortaa"/>
                <a:cs typeface="Comfortaa"/>
                <a:sym typeface="Comforta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3100"/>
              <a:buFont typeface="Comfortaa"/>
              <a:buNone/>
              <a:defRPr b="1" sz="3100">
                <a:solidFill>
                  <a:srgbClr val="FD8284"/>
                </a:solidFill>
                <a:latin typeface="Comfortaa"/>
                <a:ea typeface="Comfortaa"/>
                <a:cs typeface="Comfortaa"/>
                <a:sym typeface="Comfortaa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3100"/>
              <a:buFont typeface="Comfortaa"/>
              <a:buNone/>
              <a:defRPr b="1" sz="3100">
                <a:solidFill>
                  <a:srgbClr val="FD8284"/>
                </a:solidFill>
                <a:latin typeface="Comfortaa"/>
                <a:ea typeface="Comfortaa"/>
                <a:cs typeface="Comfortaa"/>
                <a:sym typeface="Comfortaa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3100"/>
              <a:buFont typeface="Comfortaa"/>
              <a:buNone/>
              <a:defRPr b="1" sz="3100">
                <a:solidFill>
                  <a:srgbClr val="FD8284"/>
                </a:solidFill>
                <a:latin typeface="Comfortaa"/>
                <a:ea typeface="Comfortaa"/>
                <a:cs typeface="Comfortaa"/>
                <a:sym typeface="Comfortaa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3100"/>
              <a:buFont typeface="Comfortaa"/>
              <a:buNone/>
              <a:defRPr b="1" sz="3100">
                <a:solidFill>
                  <a:srgbClr val="FD8284"/>
                </a:solidFill>
                <a:latin typeface="Comfortaa"/>
                <a:ea typeface="Comfortaa"/>
                <a:cs typeface="Comfortaa"/>
                <a:sym typeface="Comfortaa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3100"/>
              <a:buFont typeface="Comfortaa"/>
              <a:buNone/>
              <a:defRPr b="1" sz="3100">
                <a:solidFill>
                  <a:srgbClr val="FD8284"/>
                </a:solidFill>
                <a:latin typeface="Comfortaa"/>
                <a:ea typeface="Comfortaa"/>
                <a:cs typeface="Comfortaa"/>
                <a:sym typeface="Comfortaa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3100"/>
              <a:buFont typeface="Comfortaa"/>
              <a:buNone/>
              <a:defRPr b="1" sz="3100">
                <a:solidFill>
                  <a:srgbClr val="FD8284"/>
                </a:solidFill>
                <a:latin typeface="Comfortaa"/>
                <a:ea typeface="Comfortaa"/>
                <a:cs typeface="Comfortaa"/>
                <a:sym typeface="Comfortaa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3100"/>
              <a:buFont typeface="Comfortaa"/>
              <a:buNone/>
              <a:defRPr b="1" sz="3100">
                <a:solidFill>
                  <a:srgbClr val="FD8284"/>
                </a:solidFill>
                <a:latin typeface="Comfortaa"/>
                <a:ea typeface="Comfortaa"/>
                <a:cs typeface="Comfortaa"/>
                <a:sym typeface="Comfortaa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3100"/>
              <a:buFont typeface="Comfortaa"/>
              <a:buNone/>
              <a:defRPr b="1" sz="3100">
                <a:solidFill>
                  <a:srgbClr val="FD8284"/>
                </a:solidFill>
                <a:latin typeface="Comfortaa"/>
                <a:ea typeface="Comfortaa"/>
                <a:cs typeface="Comfortaa"/>
                <a:sym typeface="Comfortaa"/>
              </a:defRPr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7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7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7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7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7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7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7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7.jp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7.jp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7.jp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7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7.jp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7.jp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7.jp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7.jp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7.jp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17.jp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17.jp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17.jp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17.jp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17.jp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17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7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7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7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7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7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7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7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"/>
          <p:cNvSpPr txBox="1"/>
          <p:nvPr>
            <p:ph idx="1" type="subTitle"/>
          </p:nvPr>
        </p:nvSpPr>
        <p:spPr>
          <a:xfrm>
            <a:off x="1240464" y="2658662"/>
            <a:ext cx="6627628" cy="124703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en-GB"/>
              <a:t>Et Spektrum af Service</a:t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t/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en-GB" sz="1000"/>
              <a:t>Project Number: 2022-1-CY01-KA220-VET-000086365</a:t>
            </a:r>
            <a:endParaRPr sz="1000"/>
          </a:p>
        </p:txBody>
      </p:sp>
      <p:pic>
        <p:nvPicPr>
          <p:cNvPr id="80" name="Google Shape;80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9054" y="4768850"/>
            <a:ext cx="1121410" cy="223108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"/>
          <p:cNvSpPr/>
          <p:nvPr/>
        </p:nvSpPr>
        <p:spPr>
          <a:xfrm>
            <a:off x="1353878" y="4589502"/>
            <a:ext cx="6906202" cy="55399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1000" u="none" cap="none" strike="noStrike">
                <a:solidFill>
                  <a:srgbClr val="1F4E79"/>
                </a:solidFill>
                <a:latin typeface="Calibri"/>
                <a:ea typeface="Calibri"/>
                <a:cs typeface="Calibri"/>
                <a:sym typeface="Calibri"/>
              </a:rPr>
              <a:t>Dette projekt er blevet finansieret med støtte fra Europa-Kommissionen. Denne publikation afspejler kun ophavsmandens synspunkter, og Kommissionen kan ikke holdes ansvarlig for enhver brug, der måtte blive gjort af oplysningerne heri.</a:t>
            </a:r>
            <a:endParaRPr b="0" i="0" sz="12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27ccfefbf82_0_0"/>
          <p:cNvSpPr txBox="1"/>
          <p:nvPr>
            <p:ph idx="1" type="body"/>
          </p:nvPr>
        </p:nvSpPr>
        <p:spPr>
          <a:xfrm>
            <a:off x="965148" y="1577175"/>
            <a:ext cx="6390900" cy="270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t/>
            </a:r>
            <a:endParaRPr sz="1800"/>
          </a:p>
          <a:p>
            <a:pPr indent="-3238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b="0" lang="en-GB" sz="1500"/>
              <a:t>Forskellige perspektiver, der fører til innovative løsninger.</a:t>
            </a:r>
            <a:br>
              <a:rPr b="0" lang="en-GB" sz="1500"/>
            </a:br>
            <a:r>
              <a:rPr b="0" lang="en-GB" sz="1500"/>
              <a:t>Forbedrede gæsteoplevelser med inkluderende personalemiljøer.</a:t>
            </a:r>
            <a:br>
              <a:rPr b="0" lang="en-GB" sz="1500"/>
            </a:br>
            <a:r>
              <a:rPr b="0" lang="en-GB" sz="1500"/>
              <a:t>Et positivt brandimage, der appellerer til både potentielle medarbejdere og gæster.</a:t>
            </a:r>
            <a:endParaRPr sz="2300"/>
          </a:p>
        </p:txBody>
      </p:sp>
      <p:sp>
        <p:nvSpPr>
          <p:cNvPr id="148" name="Google Shape;148;g27ccfefbf82_0_0"/>
          <p:cNvSpPr txBox="1"/>
          <p:nvPr>
            <p:ph type="title"/>
          </p:nvPr>
        </p:nvSpPr>
        <p:spPr>
          <a:xfrm>
            <a:off x="918050" y="847450"/>
            <a:ext cx="6367800" cy="6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100"/>
              <a:buNone/>
            </a:pPr>
            <a:r>
              <a:rPr lang="en-GB" sz="2200"/>
              <a:t>Fordele ved inklusivitet</a:t>
            </a:r>
            <a:endParaRPr sz="2200"/>
          </a:p>
        </p:txBody>
      </p:sp>
      <p:sp>
        <p:nvSpPr>
          <p:cNvPr id="149" name="Google Shape;149;g27ccfefbf82_0_0"/>
          <p:cNvSpPr/>
          <p:nvPr/>
        </p:nvSpPr>
        <p:spPr>
          <a:xfrm>
            <a:off x="3201228" y="62250"/>
            <a:ext cx="3219600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Modul 4: Support Management</a:t>
            </a:r>
            <a:endParaRPr b="1" i="0" sz="14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0" name="Google Shape;150;g27ccfefbf82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9054" y="4768850"/>
            <a:ext cx="1121410" cy="2231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1e6d7eee98a_0_29"/>
          <p:cNvSpPr txBox="1"/>
          <p:nvPr>
            <p:ph idx="1" type="body"/>
          </p:nvPr>
        </p:nvSpPr>
        <p:spPr>
          <a:xfrm>
            <a:off x="965150" y="1424775"/>
            <a:ext cx="7818300" cy="279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en-GB" sz="1800"/>
              <a:t>Skræddersy inklusionsstrategier til autistiske personer</a:t>
            </a:r>
            <a:endParaRPr sz="1800"/>
          </a:p>
          <a:p>
            <a:pPr indent="-349250" lvl="0" marL="457200" rtl="0" algn="l">
              <a:lnSpc>
                <a:spcPct val="150000"/>
              </a:lnSpc>
              <a:spcBef>
                <a:spcPts val="1500"/>
              </a:spcBef>
              <a:spcAft>
                <a:spcPts val="0"/>
              </a:spcAft>
              <a:buClr>
                <a:srgbClr val="D1D5DB"/>
              </a:buClr>
              <a:buSzPts val="1900"/>
              <a:buFont typeface="Roboto"/>
              <a:buChar char="●"/>
            </a:pPr>
            <a:r>
              <a:rPr b="0" lang="en-GB" sz="1500"/>
              <a:t>Oplæring</a:t>
            </a:r>
            <a:br>
              <a:rPr b="0" lang="en-GB" sz="1500"/>
            </a:br>
            <a:r>
              <a:rPr b="0" lang="en-GB" sz="1500"/>
              <a:t>Klar kommunikation</a:t>
            </a:r>
            <a:br>
              <a:rPr b="0" lang="en-GB" sz="1500"/>
            </a:br>
            <a:r>
              <a:rPr b="0" lang="en-GB" sz="1500"/>
              <a:t>Miljømæssige overvejelser</a:t>
            </a:r>
            <a:endParaRPr sz="1700">
              <a:solidFill>
                <a:srgbClr val="D1D5DB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5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sz="1700">
              <a:solidFill>
                <a:srgbClr val="D1D5DB"/>
              </a:solidFill>
              <a:highlight>
                <a:srgbClr val="444654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56" name="Google Shape;156;g1e6d7eee98a_0_29"/>
          <p:cNvSpPr txBox="1"/>
          <p:nvPr>
            <p:ph type="title"/>
          </p:nvPr>
        </p:nvSpPr>
        <p:spPr>
          <a:xfrm>
            <a:off x="918050" y="847450"/>
            <a:ext cx="6621900" cy="5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90"/>
              <a:buNone/>
            </a:pPr>
            <a:r>
              <a:rPr lang="en-GB" sz="2190"/>
              <a:t>Strategier og handlingstrin for inklusivitet</a:t>
            </a:r>
            <a:endParaRPr sz="2190"/>
          </a:p>
        </p:txBody>
      </p:sp>
      <p:sp>
        <p:nvSpPr>
          <p:cNvPr id="157" name="Google Shape;157;g1e6d7eee98a_0_29"/>
          <p:cNvSpPr/>
          <p:nvPr/>
        </p:nvSpPr>
        <p:spPr>
          <a:xfrm>
            <a:off x="3201228" y="62250"/>
            <a:ext cx="3219600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Modul 4: Support Management</a:t>
            </a:r>
            <a:endParaRPr b="1" i="0" sz="14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8" name="Google Shape;158;g1e6d7eee98a_0_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9054" y="4768850"/>
            <a:ext cx="1121410" cy="2231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1e6d7eee98a_0_117"/>
          <p:cNvSpPr txBox="1"/>
          <p:nvPr>
            <p:ph idx="1" type="body"/>
          </p:nvPr>
        </p:nvSpPr>
        <p:spPr>
          <a:xfrm>
            <a:off x="965150" y="1424775"/>
            <a:ext cx="7818300" cy="279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1500"/>
              </a:spcBef>
              <a:spcAft>
                <a:spcPts val="0"/>
              </a:spcAft>
              <a:buSzPts val="2100"/>
              <a:buNone/>
            </a:pPr>
            <a:r>
              <a:rPr lang="en-GB" sz="1900"/>
              <a:t>Fremme af inklusivitet: Handlingstrin</a:t>
            </a:r>
            <a:endParaRPr sz="2300">
              <a:latin typeface="Roboto"/>
              <a:ea typeface="Roboto"/>
              <a:cs typeface="Roboto"/>
              <a:sym typeface="Roboto"/>
            </a:endParaRPr>
          </a:p>
          <a:p>
            <a:pPr indent="-355600" lvl="0" marL="457200" rtl="0" algn="l">
              <a:lnSpc>
                <a:spcPct val="150000"/>
              </a:lnSpc>
              <a:spcBef>
                <a:spcPts val="1500"/>
              </a:spcBef>
              <a:spcAft>
                <a:spcPts val="0"/>
              </a:spcAft>
              <a:buClr>
                <a:srgbClr val="D1D5DB"/>
              </a:buClr>
              <a:buSzPts val="2000"/>
              <a:buFont typeface="Roboto"/>
              <a:buChar char="●"/>
            </a:pPr>
            <a:r>
              <a:rPr b="0" lang="en-GB" sz="1600"/>
              <a:t>Fair rekruttering</a:t>
            </a:r>
            <a:br>
              <a:rPr b="0" lang="en-GB" sz="1600"/>
            </a:br>
            <a:r>
              <a:rPr b="0" lang="en-GB" sz="1600"/>
              <a:t>Mentorarbejde</a:t>
            </a:r>
            <a:br>
              <a:rPr b="0" lang="en-GB" sz="1600"/>
            </a:br>
            <a:r>
              <a:rPr b="0" lang="en-GB" sz="1600"/>
              <a:t>Regelmæssige anmeldelser</a:t>
            </a:r>
            <a:endParaRPr sz="1800">
              <a:solidFill>
                <a:srgbClr val="D1D5DB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5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sz="1800">
              <a:solidFill>
                <a:srgbClr val="D1D5DB"/>
              </a:solidFill>
              <a:highlight>
                <a:srgbClr val="444654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64" name="Google Shape;164;g1e6d7eee98a_0_117"/>
          <p:cNvSpPr txBox="1"/>
          <p:nvPr>
            <p:ph type="title"/>
          </p:nvPr>
        </p:nvSpPr>
        <p:spPr>
          <a:xfrm>
            <a:off x="918050" y="847450"/>
            <a:ext cx="6621900" cy="5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90"/>
              <a:buNone/>
            </a:pPr>
            <a:r>
              <a:rPr lang="en-GB" sz="2190"/>
              <a:t>Strategier og handlingstrin for inklusivitet</a:t>
            </a:r>
            <a:endParaRPr sz="2190"/>
          </a:p>
        </p:txBody>
      </p:sp>
      <p:sp>
        <p:nvSpPr>
          <p:cNvPr id="165" name="Google Shape;165;g1e6d7eee98a_0_117"/>
          <p:cNvSpPr/>
          <p:nvPr/>
        </p:nvSpPr>
        <p:spPr>
          <a:xfrm>
            <a:off x="3201228" y="62250"/>
            <a:ext cx="3219600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Modul 4: Support Management</a:t>
            </a:r>
            <a:endParaRPr b="1" i="0" sz="14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6" name="Google Shape;166;g1e6d7eee98a_0_1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9054" y="4768850"/>
            <a:ext cx="1121410" cy="2231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1e6d7eee98a_0_43"/>
          <p:cNvSpPr txBox="1"/>
          <p:nvPr>
            <p:ph idx="1" type="body"/>
          </p:nvPr>
        </p:nvSpPr>
        <p:spPr>
          <a:xfrm>
            <a:off x="965150" y="1348575"/>
            <a:ext cx="7320900" cy="373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1500"/>
              </a:spcBef>
              <a:spcAft>
                <a:spcPts val="0"/>
              </a:spcAft>
              <a:buSzPts val="2100"/>
              <a:buNone/>
            </a:pPr>
            <a:r>
              <a:rPr lang="en-GB" sz="1900"/>
              <a:t>Karakteristika for et autismevenligt arbejdsmiljø</a:t>
            </a:r>
            <a:endParaRPr sz="1900"/>
          </a:p>
          <a:p>
            <a:pPr indent="-323850" lvl="0" marL="45720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rgbClr val="D1D5DB"/>
              </a:buClr>
              <a:buSzPts val="1500"/>
              <a:buFont typeface="Roboto"/>
              <a:buChar char="●"/>
            </a:pPr>
            <a:r>
              <a:rPr b="0" lang="en-GB" sz="1600"/>
              <a:t>Sensoriske tilpasninger</a:t>
            </a:r>
            <a:br>
              <a:rPr b="0" lang="en-GB" sz="1600"/>
            </a:br>
            <a:r>
              <a:rPr b="0" lang="en-GB" sz="1600"/>
              <a:t>Klar kommunikation</a:t>
            </a:r>
            <a:br>
              <a:rPr b="0" lang="en-GB" sz="1600"/>
            </a:br>
            <a:r>
              <a:rPr b="0" lang="en-GB" sz="1600"/>
              <a:t>Fleksibilitet og rutine</a:t>
            </a:r>
            <a:br>
              <a:rPr b="0" lang="en-GB" sz="1600"/>
            </a:br>
            <a:r>
              <a:rPr b="0" lang="en-GB" sz="1600"/>
              <a:t>Inkluderende kultur</a:t>
            </a:r>
            <a:br>
              <a:rPr b="0" lang="en-GB" sz="1600"/>
            </a:br>
            <a:r>
              <a:rPr b="0" lang="en-GB" sz="1600"/>
              <a:t>Støttende ledelse</a:t>
            </a:r>
            <a:endParaRPr b="0" sz="1400"/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300">
              <a:solidFill>
                <a:srgbClr val="D1D5DB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5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sz="1300">
              <a:solidFill>
                <a:srgbClr val="D1D5DB"/>
              </a:solidFill>
              <a:highlight>
                <a:srgbClr val="444654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2" name="Google Shape;172;g1e6d7eee98a_0_43"/>
          <p:cNvSpPr txBox="1"/>
          <p:nvPr>
            <p:ph type="title"/>
          </p:nvPr>
        </p:nvSpPr>
        <p:spPr>
          <a:xfrm>
            <a:off x="918050" y="847450"/>
            <a:ext cx="8125500" cy="5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90"/>
              <a:buNone/>
            </a:pPr>
            <a:r>
              <a:rPr lang="en-GB" sz="2190"/>
              <a:t>Emne 3: Autismevenligt arbejds- og træningsmiljø</a:t>
            </a:r>
            <a:endParaRPr sz="2190"/>
          </a:p>
        </p:txBody>
      </p:sp>
      <p:sp>
        <p:nvSpPr>
          <p:cNvPr id="173" name="Google Shape;173;g1e6d7eee98a_0_43"/>
          <p:cNvSpPr/>
          <p:nvPr/>
        </p:nvSpPr>
        <p:spPr>
          <a:xfrm>
            <a:off x="3201228" y="62250"/>
            <a:ext cx="3219600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Modul 4: Support Management</a:t>
            </a:r>
            <a:endParaRPr b="1" i="0" sz="14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4" name="Google Shape;174;g1e6d7eee98a_0_4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9054" y="4768850"/>
            <a:ext cx="1121410" cy="2231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1e6d7eee98a_0_55"/>
          <p:cNvSpPr txBox="1"/>
          <p:nvPr>
            <p:ph idx="1" type="body"/>
          </p:nvPr>
        </p:nvSpPr>
        <p:spPr>
          <a:xfrm>
            <a:off x="965150" y="1348575"/>
            <a:ext cx="7219200" cy="373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t/>
            </a:r>
            <a:endParaRPr b="0" sz="1600"/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en-GB" sz="2000"/>
              <a:t>Metoder til evaluering af et autismevenligt miljø</a:t>
            </a:r>
            <a:endParaRPr b="0" sz="1600"/>
          </a:p>
          <a:p>
            <a:pPr indent="-3556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D1D5DB"/>
              </a:buClr>
              <a:buSzPts val="2000"/>
              <a:buFont typeface="Roboto"/>
              <a:buChar char="●"/>
            </a:pPr>
            <a:r>
              <a:rPr b="0" lang="en-GB" sz="1700"/>
              <a:t>Indsamling af feedback</a:t>
            </a:r>
            <a:br>
              <a:rPr b="0" lang="en-GB" sz="1700"/>
            </a:br>
            <a:r>
              <a:rPr b="0" lang="en-GB" sz="1700"/>
              <a:t>Observationelle vurderinger</a:t>
            </a:r>
            <a:br>
              <a:rPr b="0" lang="en-GB" sz="1700"/>
            </a:br>
            <a:r>
              <a:rPr b="0" lang="en-GB" sz="1700"/>
              <a:t>Målinger af ydeevne</a:t>
            </a:r>
            <a:endParaRPr b="0" sz="18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t/>
            </a:r>
            <a:endParaRPr sz="19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400">
              <a:solidFill>
                <a:srgbClr val="D1D5DB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5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sz="1400">
              <a:solidFill>
                <a:srgbClr val="D1D5DB"/>
              </a:solidFill>
              <a:highlight>
                <a:srgbClr val="444654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80" name="Google Shape;180;g1e6d7eee98a_0_55"/>
          <p:cNvSpPr txBox="1"/>
          <p:nvPr>
            <p:ph type="title"/>
          </p:nvPr>
        </p:nvSpPr>
        <p:spPr>
          <a:xfrm>
            <a:off x="918050" y="847450"/>
            <a:ext cx="8125500" cy="5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90"/>
              <a:buNone/>
            </a:pPr>
            <a:r>
              <a:rPr lang="en-GB" sz="2190"/>
              <a:t>Emne 4: Evaluering af et autismevenligt miljø</a:t>
            </a:r>
            <a:endParaRPr sz="2190"/>
          </a:p>
        </p:txBody>
      </p:sp>
      <p:sp>
        <p:nvSpPr>
          <p:cNvPr id="181" name="Google Shape;181;g1e6d7eee98a_0_55"/>
          <p:cNvSpPr/>
          <p:nvPr/>
        </p:nvSpPr>
        <p:spPr>
          <a:xfrm>
            <a:off x="3201228" y="62250"/>
            <a:ext cx="3219600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Modul 4: Support Management</a:t>
            </a:r>
            <a:endParaRPr b="1" i="0" sz="14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2" name="Google Shape;182;g1e6d7eee98a_0_5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9054" y="4768850"/>
            <a:ext cx="1121410" cy="2231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1e6d7eee98a_0_72"/>
          <p:cNvSpPr txBox="1"/>
          <p:nvPr>
            <p:ph idx="1" type="body"/>
          </p:nvPr>
        </p:nvSpPr>
        <p:spPr>
          <a:xfrm>
            <a:off x="1052236" y="2029778"/>
            <a:ext cx="6390900" cy="238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rPr b="0" lang="en-GB" sz="1300"/>
              <a:t>Nogle strategier for kontinuerlig tilpasning omfatter:</a:t>
            </a:r>
            <a:endParaRPr b="0" sz="1300"/>
          </a:p>
          <a:p>
            <a:pPr indent="-311150" lvl="0" marL="457200" rtl="0" algn="l">
              <a:lnSpc>
                <a:spcPct val="150000"/>
              </a:lnSpc>
              <a:spcBef>
                <a:spcPts val="1500"/>
              </a:spcBef>
              <a:spcAft>
                <a:spcPts val="0"/>
              </a:spcAft>
              <a:buClr>
                <a:srgbClr val="D1D5DB"/>
              </a:buClr>
              <a:buSzPts val="1300"/>
              <a:buFont typeface="Roboto"/>
              <a:buChar char="●"/>
            </a:pPr>
            <a:r>
              <a:rPr b="0" lang="en-GB" sz="1300"/>
              <a:t>Undersøgelser og spørgeskemaer</a:t>
            </a:r>
            <a:br>
              <a:rPr b="0" lang="en-GB" sz="1300"/>
            </a:br>
            <a:r>
              <a:rPr b="0" lang="en-GB" sz="1300"/>
              <a:t>Regelmæssige gennemgangsmøder</a:t>
            </a:r>
            <a:br>
              <a:rPr b="0" lang="en-GB" sz="1300"/>
            </a:br>
            <a:r>
              <a:rPr b="0" lang="en-GB" sz="1300"/>
              <a:t>Handlings-reaktionssystem</a:t>
            </a:r>
            <a:endParaRPr/>
          </a:p>
          <a:p>
            <a:pPr indent="0" lvl="0" marL="146050" rtl="0" algn="l">
              <a:lnSpc>
                <a:spcPct val="150000"/>
              </a:lnSpc>
              <a:spcBef>
                <a:spcPts val="1500"/>
              </a:spcBef>
              <a:spcAft>
                <a:spcPts val="0"/>
              </a:spcAft>
              <a:buClr>
                <a:srgbClr val="D1D5DB"/>
              </a:buClr>
              <a:buSzPts val="1300"/>
              <a:buNone/>
            </a:pPr>
            <a:r>
              <a:rPr b="0" lang="en-GB" sz="1300"/>
              <a:t>Anvendelse af de rigtige lytteværktøjer og handling på feedback sikrer et arbejdsmiljø i konstant udvikling, der opfylder behovene hos alle medarbejdere, især dem med autisme.</a:t>
            </a:r>
            <a:endParaRPr b="0" sz="1100">
              <a:solidFill>
                <a:srgbClr val="D1D5DB"/>
              </a:solidFill>
              <a:highlight>
                <a:srgbClr val="444654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50000"/>
              </a:lnSpc>
              <a:spcBef>
                <a:spcPts val="1500"/>
              </a:spcBef>
              <a:spcAft>
                <a:spcPts val="1500"/>
              </a:spcAft>
              <a:buSzPts val="1018"/>
              <a:buNone/>
            </a:pPr>
            <a:r>
              <a:t/>
            </a:r>
            <a:endParaRPr b="0" sz="1100">
              <a:solidFill>
                <a:srgbClr val="D1D5DB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88" name="Google Shape;188;g1e6d7eee98a_0_72"/>
          <p:cNvSpPr txBox="1"/>
          <p:nvPr>
            <p:ph type="title"/>
          </p:nvPr>
        </p:nvSpPr>
        <p:spPr>
          <a:xfrm>
            <a:off x="918050" y="847450"/>
            <a:ext cx="6972300" cy="6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-GB"/>
              <a:t>Feedbackmekanismer og løbende forbedringer</a:t>
            </a:r>
            <a:endParaRPr/>
          </a:p>
        </p:txBody>
      </p:sp>
      <p:sp>
        <p:nvSpPr>
          <p:cNvPr id="189" name="Google Shape;189;g1e6d7eee98a_0_72"/>
          <p:cNvSpPr/>
          <p:nvPr/>
        </p:nvSpPr>
        <p:spPr>
          <a:xfrm>
            <a:off x="3201228" y="62250"/>
            <a:ext cx="3219600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Modul 4: Support Management</a:t>
            </a:r>
            <a:endParaRPr b="1" i="0" sz="14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0" name="Google Shape;190;g1e6d7eee98a_0_7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9054" y="4768850"/>
            <a:ext cx="1121410" cy="2231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1e6d7eee98a_0_66"/>
          <p:cNvSpPr txBox="1"/>
          <p:nvPr>
            <p:ph idx="1" type="body"/>
          </p:nvPr>
        </p:nvSpPr>
        <p:spPr>
          <a:xfrm>
            <a:off x="965150" y="1958175"/>
            <a:ext cx="7049700" cy="296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935"/>
              <a:buNone/>
            </a:pPr>
            <a:r>
              <a:rPr b="0" lang="en-GB" sz="1365"/>
              <a:t>Teams er rygraden i hotel- og restaurationsbranchen. Når disse teams inkluderer medlemmer med autisme, er det afgørende at forstå og håndtere dem effektivt.</a:t>
            </a:r>
            <a:endParaRPr/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935"/>
              <a:buNone/>
            </a:pPr>
            <a:r>
              <a:t/>
            </a:r>
            <a:endParaRPr b="0" sz="1365"/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35"/>
              <a:buNone/>
            </a:pPr>
            <a:r>
              <a:rPr lang="en-GB" sz="1535"/>
              <a:t>Forståelse af neurodiverse teamdynamik</a:t>
            </a:r>
            <a:endParaRPr sz="1535"/>
          </a:p>
          <a:p>
            <a:pPr indent="-331470" lvl="0" marL="45720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rgbClr val="D1D5DB"/>
              </a:buClr>
              <a:buSzPts val="1620"/>
              <a:buFont typeface="Roboto"/>
              <a:buChar char="●"/>
            </a:pPr>
            <a:r>
              <a:rPr b="0" lang="en-GB" sz="1365"/>
              <a:t>Kommunikationsstile</a:t>
            </a:r>
            <a:br>
              <a:rPr b="0" lang="en-GB" sz="1365"/>
            </a:br>
            <a:r>
              <a:rPr b="0" lang="en-GB" sz="1365"/>
              <a:t>Sanseoplevelser</a:t>
            </a:r>
            <a:br>
              <a:rPr b="0" lang="en-GB" sz="1365"/>
            </a:br>
            <a:r>
              <a:rPr b="0" lang="en-GB" sz="1365"/>
              <a:t>Strukturerede interaktioner</a:t>
            </a:r>
            <a:endParaRPr b="0" sz="1420">
              <a:solidFill>
                <a:srgbClr val="D1D5DB"/>
              </a:solidFill>
              <a:highlight>
                <a:srgbClr val="444654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6" name="Google Shape;196;g1e6d7eee98a_0_66"/>
          <p:cNvSpPr txBox="1"/>
          <p:nvPr>
            <p:ph type="title"/>
          </p:nvPr>
        </p:nvSpPr>
        <p:spPr>
          <a:xfrm>
            <a:off x="918049" y="847450"/>
            <a:ext cx="6919665" cy="6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-GB"/>
              <a:t>Emne 5: Teamledelsesfærdigheder i autismevenlige teams</a:t>
            </a:r>
            <a:endParaRPr/>
          </a:p>
        </p:txBody>
      </p:sp>
      <p:sp>
        <p:nvSpPr>
          <p:cNvPr id="197" name="Google Shape;197;g1e6d7eee98a_0_66"/>
          <p:cNvSpPr/>
          <p:nvPr/>
        </p:nvSpPr>
        <p:spPr>
          <a:xfrm>
            <a:off x="3201228" y="62250"/>
            <a:ext cx="3219600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Modul 4: Support Management</a:t>
            </a:r>
            <a:endParaRPr b="1" i="0" sz="14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8" name="Google Shape;198;g1e6d7eee98a_0_6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9054" y="4768850"/>
            <a:ext cx="1121410" cy="2231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g1e6d7eee98a_0_78"/>
          <p:cNvSpPr txBox="1"/>
          <p:nvPr>
            <p:ph idx="1" type="body"/>
          </p:nvPr>
        </p:nvSpPr>
        <p:spPr>
          <a:xfrm>
            <a:off x="965148" y="1958175"/>
            <a:ext cx="6390900" cy="270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935"/>
              <a:buNone/>
            </a:pPr>
            <a:r>
              <a:rPr lang="en-GB" sz="1900"/>
              <a:t>Fremme af samarbejde og forståelse</a:t>
            </a:r>
            <a:endParaRPr sz="1900"/>
          </a:p>
          <a:p>
            <a:pPr indent="-33020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b="0" lang="en-GB" sz="1600"/>
              <a:t>Oplæring</a:t>
            </a:r>
            <a:br>
              <a:rPr b="0" lang="en-GB" sz="1600"/>
            </a:br>
            <a:r>
              <a:rPr b="0" lang="en-GB" sz="1600"/>
              <a:t>Klar kommunikation</a:t>
            </a:r>
            <a:br>
              <a:rPr b="0" lang="en-GB" sz="1600"/>
            </a:br>
            <a:r>
              <a:rPr b="0" lang="en-GB" sz="1600"/>
              <a:t>Sensoriske overvejelser</a:t>
            </a:r>
            <a:br>
              <a:rPr b="0" lang="en-GB" sz="1600"/>
            </a:br>
            <a:r>
              <a:rPr b="0" lang="en-GB" sz="1600"/>
              <a:t>Rutine &amp; Forandring</a:t>
            </a:r>
            <a:br>
              <a:rPr b="0" lang="en-GB" sz="1600"/>
            </a:br>
            <a:r>
              <a:rPr b="0" lang="en-GB" sz="1600"/>
              <a:t>Værdsættelse af hvert medlem</a:t>
            </a:r>
            <a:endParaRPr sz="1620">
              <a:solidFill>
                <a:srgbClr val="D1D5DB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4" name="Google Shape;204;g1e6d7eee98a_0_78"/>
          <p:cNvSpPr txBox="1"/>
          <p:nvPr>
            <p:ph type="title"/>
          </p:nvPr>
        </p:nvSpPr>
        <p:spPr>
          <a:xfrm>
            <a:off x="918050" y="847450"/>
            <a:ext cx="6367800" cy="6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-GB"/>
              <a:t>Strategier til effektiv teamledelse</a:t>
            </a:r>
            <a:endParaRPr/>
          </a:p>
        </p:txBody>
      </p:sp>
      <p:sp>
        <p:nvSpPr>
          <p:cNvPr id="205" name="Google Shape;205;g1e6d7eee98a_0_78"/>
          <p:cNvSpPr/>
          <p:nvPr/>
        </p:nvSpPr>
        <p:spPr>
          <a:xfrm>
            <a:off x="3201228" y="62250"/>
            <a:ext cx="3219600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Modul 4: Support Management</a:t>
            </a:r>
            <a:endParaRPr b="1" i="0" sz="14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6" name="Google Shape;206;g1e6d7eee98a_0_7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9054" y="4768850"/>
            <a:ext cx="1121410" cy="2231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1e6d7eee98a_0_124"/>
          <p:cNvSpPr txBox="1"/>
          <p:nvPr>
            <p:ph idx="1" type="body"/>
          </p:nvPr>
        </p:nvSpPr>
        <p:spPr>
          <a:xfrm>
            <a:off x="965148" y="1958175"/>
            <a:ext cx="6390900" cy="270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en-GB" sz="2000"/>
              <a:t>Konstruktiv feedback og samarbejde</a:t>
            </a:r>
            <a:endParaRPr sz="2000"/>
          </a:p>
          <a:p>
            <a:pPr indent="-33655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b="0" lang="en-GB" sz="1700"/>
              <a:t>Feedback</a:t>
            </a:r>
            <a:br>
              <a:rPr b="0" lang="en-GB" sz="1700"/>
            </a:br>
            <a:r>
              <a:rPr b="0" lang="en-GB" sz="1700"/>
              <a:t>Teambuilding-aktiviteter</a:t>
            </a:r>
            <a:br>
              <a:rPr b="0" lang="en-GB" sz="1700"/>
            </a:br>
            <a:r>
              <a:rPr b="0" lang="en-GB" sz="1700"/>
              <a:t>Åben kommunikation</a:t>
            </a:r>
            <a:endParaRPr sz="1720">
              <a:solidFill>
                <a:srgbClr val="D1D5DB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12" name="Google Shape;212;g1e6d7eee98a_0_124"/>
          <p:cNvSpPr txBox="1"/>
          <p:nvPr>
            <p:ph type="title"/>
          </p:nvPr>
        </p:nvSpPr>
        <p:spPr>
          <a:xfrm>
            <a:off x="918050" y="847450"/>
            <a:ext cx="6367800" cy="6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-GB"/>
              <a:t>Strategier til effektiv teamledelse</a:t>
            </a:r>
            <a:endParaRPr/>
          </a:p>
        </p:txBody>
      </p:sp>
      <p:sp>
        <p:nvSpPr>
          <p:cNvPr id="213" name="Google Shape;213;g1e6d7eee98a_0_124"/>
          <p:cNvSpPr/>
          <p:nvPr/>
        </p:nvSpPr>
        <p:spPr>
          <a:xfrm>
            <a:off x="3201228" y="62250"/>
            <a:ext cx="3219600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Modul 4: Support Management</a:t>
            </a:r>
            <a:endParaRPr b="1" i="0" sz="14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14" name="Google Shape;214;g1e6d7eee98a_0_1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9054" y="4768850"/>
            <a:ext cx="1121410" cy="2231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5"/>
          <p:cNvSpPr/>
          <p:nvPr/>
        </p:nvSpPr>
        <p:spPr>
          <a:xfrm>
            <a:off x="3201228" y="62250"/>
            <a:ext cx="3219600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Modul 4: Support Management</a:t>
            </a:r>
            <a:endParaRPr b="1" i="0" sz="14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" name="Google Shape;220;p5"/>
          <p:cNvSpPr txBox="1"/>
          <p:nvPr/>
        </p:nvSpPr>
        <p:spPr>
          <a:xfrm>
            <a:off x="965150" y="1958052"/>
            <a:ext cx="7049400" cy="318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1570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Gamification og Serious games har vist sig at være effektive læringsstrategier.</a:t>
            </a:r>
            <a:endParaRPr/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57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1740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Dyk dybt ned i seriøs gaming</a:t>
            </a:r>
            <a:endParaRPr b="0" i="0" sz="174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3770" lvl="0" marL="457200" marR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rgbClr val="D1D5DB"/>
              </a:buClr>
              <a:buSzPts val="1570"/>
              <a:buFont typeface="Roboto"/>
              <a:buChar char="●"/>
            </a:pPr>
            <a:r>
              <a:rPr b="0" i="0" lang="en-GB" sz="1570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Fordele og implementering</a:t>
            </a:r>
            <a:br>
              <a:rPr b="0" i="0" lang="en-GB" sz="1570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</a:br>
            <a:r>
              <a:rPr b="0" i="0" lang="en-GB" sz="1570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Forskelle mellem Serious Gaming og Gamification</a:t>
            </a:r>
            <a:br>
              <a:rPr b="0" i="0" lang="en-GB" sz="1570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</a:br>
            <a:r>
              <a:rPr b="0" i="0" lang="en-GB" sz="1570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Designindsigt til HOST-brætspillet</a:t>
            </a:r>
            <a:endParaRPr b="0" i="0" sz="157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" name="Google Shape;221;p5"/>
          <p:cNvSpPr txBox="1"/>
          <p:nvPr/>
        </p:nvSpPr>
        <p:spPr>
          <a:xfrm>
            <a:off x="910743" y="847452"/>
            <a:ext cx="6367320" cy="111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85000" lnSpcReduction="10000"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2800" u="none" cap="none" strike="noStrike">
                <a:solidFill>
                  <a:srgbClr val="FD8284"/>
                </a:solidFill>
                <a:latin typeface="Comfortaa"/>
                <a:ea typeface="Comfortaa"/>
                <a:cs typeface="Comfortaa"/>
                <a:sym typeface="Comfortaa"/>
              </a:rPr>
              <a:t>Emne 6: Udvikling af personale gennem gamification og seriøse spil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2" name="Google Shape;222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9054" y="4768850"/>
            <a:ext cx="1121410" cy="2231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"/>
          <p:cNvSpPr txBox="1"/>
          <p:nvPr>
            <p:ph idx="1" type="body"/>
          </p:nvPr>
        </p:nvSpPr>
        <p:spPr>
          <a:xfrm>
            <a:off x="2466752" y="1341725"/>
            <a:ext cx="5259573" cy="27199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40000" lnSpcReduction="20000"/>
          </a:bodyPr>
          <a:lstStyle/>
          <a:p>
            <a:pPr indent="0" lvl="0" marL="9525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50000"/>
              <a:buNone/>
            </a:pPr>
            <a:r>
              <a:rPr lang="en-GB" sz="3500"/>
              <a:t>HOST-projektet har til formål at uddanne gæstfrihedschefer og HR-eksperter i at lede og udvikle personale med autisme.</a:t>
            </a:r>
            <a:endParaRPr/>
          </a:p>
          <a:p>
            <a:pPr indent="0" lvl="0" marL="9525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50000"/>
              <a:buNone/>
            </a:pPr>
            <a:r>
              <a:t/>
            </a:r>
            <a:endParaRPr sz="4000"/>
          </a:p>
          <a:p>
            <a:pPr indent="0" lvl="0" marL="0" rtl="0" algn="just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SzPct val="131250"/>
              <a:buNone/>
            </a:pPr>
            <a:r>
              <a:rPr lang="en-GB" sz="4000"/>
              <a:t>Projektets resultater:</a:t>
            </a:r>
            <a:endParaRPr b="0" sz="3200"/>
          </a:p>
          <a:p>
            <a:pPr indent="-285750" lvl="0" marL="285750" rtl="0" algn="just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56250"/>
              <a:buFont typeface="Arial"/>
              <a:buChar char="•"/>
            </a:pPr>
            <a:r>
              <a:rPr lang="en-GB" sz="3200"/>
              <a:t>Omfattende kursus</a:t>
            </a:r>
            <a:br>
              <a:rPr lang="en-GB" sz="3200"/>
            </a:br>
            <a:r>
              <a:rPr lang="en-GB" sz="3200"/>
              <a:t>En metode til levering af erhvervsuddannelser</a:t>
            </a:r>
            <a:br>
              <a:rPr lang="en-GB" sz="3200"/>
            </a:br>
            <a:r>
              <a:rPr lang="en-GB" sz="3200"/>
              <a:t>Et brætspil for neurodiverse gæstfrihedsteams</a:t>
            </a:r>
            <a:endParaRPr sz="3200"/>
          </a:p>
        </p:txBody>
      </p:sp>
      <p:sp>
        <p:nvSpPr>
          <p:cNvPr id="87" name="Google Shape;87;p2"/>
          <p:cNvSpPr/>
          <p:nvPr/>
        </p:nvSpPr>
        <p:spPr>
          <a:xfrm>
            <a:off x="2466752" y="374307"/>
            <a:ext cx="3683100" cy="42469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16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Modul 4: Support Management</a:t>
            </a:r>
            <a:endParaRPr b="1" i="0" sz="16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8" name="Google Shape;88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9054" y="4768850"/>
            <a:ext cx="1121410" cy="2231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7"/>
          <p:cNvSpPr/>
          <p:nvPr/>
        </p:nvSpPr>
        <p:spPr>
          <a:xfrm>
            <a:off x="3201228" y="62250"/>
            <a:ext cx="3219600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Modul 4: Support Management</a:t>
            </a:r>
            <a:endParaRPr b="1" i="0" sz="14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8" name="Google Shape;228;p7"/>
          <p:cNvSpPr txBox="1"/>
          <p:nvPr/>
        </p:nvSpPr>
        <p:spPr>
          <a:xfrm>
            <a:off x="965160" y="1958040"/>
            <a:ext cx="6390720" cy="270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en-GB" sz="2100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Serious Gaming</a:t>
            </a:r>
            <a:endParaRPr b="0" i="0" sz="2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430" lvl="0" marL="45720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800"/>
              <a:buFont typeface="Comfortaa"/>
              <a:buChar char="●"/>
            </a:pPr>
            <a:r>
              <a:rPr b="0" i="0" lang="en-GB" sz="1800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Engagerende og meningsfuld</a:t>
            </a:r>
            <a:br>
              <a:rPr b="0" i="0" lang="en-GB" sz="1800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</a:br>
            <a:r>
              <a:rPr b="0" i="0" lang="en-GB" sz="1800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Sikkert læringsmiljø</a:t>
            </a:r>
            <a:br>
              <a:rPr b="0" i="0" lang="en-GB" sz="1800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</a:br>
            <a:r>
              <a:rPr b="0" i="0" lang="en-GB" sz="1800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Tilpasningsdygtig og fleksibel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9" name="Google Shape;229;p7"/>
          <p:cNvSpPr txBox="1"/>
          <p:nvPr/>
        </p:nvSpPr>
        <p:spPr>
          <a:xfrm>
            <a:off x="918000" y="847440"/>
            <a:ext cx="6367320" cy="69408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2800" u="none" cap="none" strike="noStrike">
                <a:solidFill>
                  <a:srgbClr val="FD8284"/>
                </a:solidFill>
                <a:latin typeface="Comfortaa"/>
                <a:ea typeface="Comfortaa"/>
                <a:cs typeface="Comfortaa"/>
                <a:sym typeface="Comfortaa"/>
              </a:rPr>
              <a:t>Fordele ved seriøst spil og gamification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30" name="Google Shape;230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9054" y="4761230"/>
            <a:ext cx="1121410" cy="2231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14"/>
          <p:cNvSpPr/>
          <p:nvPr/>
        </p:nvSpPr>
        <p:spPr>
          <a:xfrm>
            <a:off x="3201228" y="62250"/>
            <a:ext cx="3219600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Modul 4: Support Management</a:t>
            </a:r>
            <a:endParaRPr b="1" i="0" sz="14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6" name="Google Shape;236;p14"/>
          <p:cNvSpPr txBox="1"/>
          <p:nvPr/>
        </p:nvSpPr>
        <p:spPr>
          <a:xfrm>
            <a:off x="965160" y="1958040"/>
            <a:ext cx="6390720" cy="270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en-GB" sz="2200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Gamification</a:t>
            </a:r>
            <a:endParaRPr b="0" i="0" sz="2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8780" lvl="0" marL="45720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900"/>
              <a:buFont typeface="Comfortaa"/>
              <a:buChar char="●"/>
            </a:pPr>
            <a:r>
              <a:rPr b="0" i="0" lang="en-GB" sz="1900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Integrer i det daglige arbejde</a:t>
            </a:r>
            <a:br>
              <a:rPr b="0" i="0" lang="en-GB" sz="1900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</a:br>
            <a:r>
              <a:rPr b="0" i="0" lang="en-GB" sz="1900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Mål, der kan handles på</a:t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7" name="Google Shape;237;p14"/>
          <p:cNvSpPr txBox="1"/>
          <p:nvPr/>
        </p:nvSpPr>
        <p:spPr>
          <a:xfrm>
            <a:off x="918000" y="847440"/>
            <a:ext cx="6367320" cy="69408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2800" u="none" cap="none" strike="noStrike">
                <a:solidFill>
                  <a:srgbClr val="FD8284"/>
                </a:solidFill>
                <a:latin typeface="Comfortaa"/>
                <a:ea typeface="Comfortaa"/>
                <a:cs typeface="Comfortaa"/>
                <a:sym typeface="Comfortaa"/>
              </a:rPr>
              <a:t>Fordele ved seriøst spil og gamification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38" name="Google Shape;238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9054" y="4768850"/>
            <a:ext cx="1121410" cy="2231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15"/>
          <p:cNvSpPr/>
          <p:nvPr/>
        </p:nvSpPr>
        <p:spPr>
          <a:xfrm>
            <a:off x="3201228" y="62250"/>
            <a:ext cx="3219600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Modul 4: Support Management</a:t>
            </a:r>
            <a:endParaRPr b="1" i="0" sz="14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4" name="Google Shape;244;p15"/>
          <p:cNvSpPr txBox="1"/>
          <p:nvPr/>
        </p:nvSpPr>
        <p:spPr>
          <a:xfrm>
            <a:off x="965160" y="2011680"/>
            <a:ext cx="6390720" cy="265176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en-GB" sz="2100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Serious Gaming</a:t>
            </a:r>
            <a:endParaRPr b="0" i="0" sz="2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430" lvl="0" marL="45720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800"/>
              <a:buFont typeface="Comfortaa"/>
              <a:buChar char="●"/>
            </a:pPr>
            <a:r>
              <a:rPr b="0" i="0" lang="en-GB" sz="1800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Form: Selvstændig</a:t>
            </a:r>
            <a:br>
              <a:rPr b="0" i="0" lang="en-GB" sz="1800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</a:br>
            <a:r>
              <a:rPr b="0" i="0" lang="en-GB" sz="1800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Formål: Uddannelse</a:t>
            </a:r>
            <a:br>
              <a:rPr b="0" i="0" lang="en-GB" sz="1800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</a:br>
            <a:r>
              <a:rPr b="0" i="0" lang="en-GB" sz="1800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Struktur: Defineret</a:t>
            </a:r>
            <a:br>
              <a:rPr b="0" i="0" lang="en-GB" sz="1800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</a:br>
            <a:r>
              <a:rPr b="0" i="0" lang="en-GB" sz="1800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Interaktivitet: Meget interaktiv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5" name="Google Shape;245;p15"/>
          <p:cNvSpPr txBox="1"/>
          <p:nvPr/>
        </p:nvSpPr>
        <p:spPr>
          <a:xfrm>
            <a:off x="918000" y="847440"/>
            <a:ext cx="6367320" cy="100422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2800" u="none" cap="none" strike="noStrike">
                <a:solidFill>
                  <a:srgbClr val="FD8284"/>
                </a:solidFill>
                <a:latin typeface="Comfortaa"/>
                <a:ea typeface="Comfortaa"/>
                <a:cs typeface="Comfortaa"/>
                <a:sym typeface="Comfortaa"/>
              </a:rPr>
              <a:t>Forskellen mellem seriøst spil og gamification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6" name="Google Shape;246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9054" y="4768850"/>
            <a:ext cx="1121410" cy="2231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16"/>
          <p:cNvSpPr/>
          <p:nvPr/>
        </p:nvSpPr>
        <p:spPr>
          <a:xfrm>
            <a:off x="3201228" y="62250"/>
            <a:ext cx="3219600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Modul 4: Support Management</a:t>
            </a:r>
            <a:endParaRPr b="1" i="0" sz="14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2" name="Google Shape;252;p16"/>
          <p:cNvSpPr txBox="1"/>
          <p:nvPr/>
        </p:nvSpPr>
        <p:spPr>
          <a:xfrm>
            <a:off x="965160" y="1920240"/>
            <a:ext cx="6390720" cy="274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-GB" sz="2000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Gamification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36080" lvl="0" marL="45720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700"/>
              <a:buFont typeface="Comfortaa"/>
              <a:buChar char="●"/>
            </a:pPr>
            <a:r>
              <a:rPr b="0" i="0" lang="en-GB" sz="1700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Form: Integreret</a:t>
            </a:r>
            <a:br>
              <a:rPr b="0" i="0" lang="en-GB" sz="1700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</a:br>
            <a:r>
              <a:rPr b="0" i="0" lang="en-GB" sz="1700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Formål: Engagement og motivation</a:t>
            </a:r>
            <a:br>
              <a:rPr b="0" i="0" lang="en-GB" sz="1700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</a:br>
            <a:r>
              <a:rPr b="0" i="0" lang="en-GB" sz="1700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Struktur: Fleksibel</a:t>
            </a:r>
            <a:br>
              <a:rPr b="0" i="0" lang="en-GB" sz="1700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</a:br>
            <a:r>
              <a:rPr b="0" i="0" lang="en-GB" sz="1700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Interaktivitet: Lavt niveau 'interaktion'</a:t>
            </a:r>
            <a:endParaRPr b="0" i="0" sz="1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3" name="Google Shape;253;p16"/>
          <p:cNvSpPr txBox="1"/>
          <p:nvPr/>
        </p:nvSpPr>
        <p:spPr>
          <a:xfrm>
            <a:off x="918000" y="847440"/>
            <a:ext cx="6367320" cy="69408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2800" u="none" cap="none" strike="noStrike">
                <a:solidFill>
                  <a:srgbClr val="FD8284"/>
                </a:solidFill>
                <a:latin typeface="Comfortaa"/>
                <a:ea typeface="Comfortaa"/>
                <a:cs typeface="Comfortaa"/>
                <a:sym typeface="Comfortaa"/>
              </a:rPr>
              <a:t>Forskellen mellem seriøst spil og gamification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54" name="Google Shape;254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9054" y="4768850"/>
            <a:ext cx="1121410" cy="2231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17"/>
          <p:cNvSpPr/>
          <p:nvPr/>
        </p:nvSpPr>
        <p:spPr>
          <a:xfrm>
            <a:off x="3201228" y="62250"/>
            <a:ext cx="3219600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Modul 4: Support Management</a:t>
            </a:r>
            <a:endParaRPr b="1" i="0" sz="14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0" name="Google Shape;260;p17"/>
          <p:cNvSpPr txBox="1"/>
          <p:nvPr/>
        </p:nvSpPr>
        <p:spPr>
          <a:xfrm>
            <a:off x="918000" y="591253"/>
            <a:ext cx="6367200" cy="69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3100" u="none" cap="none" strike="noStrike">
                <a:solidFill>
                  <a:srgbClr val="FD8284"/>
                </a:solidFill>
                <a:latin typeface="Comfortaa"/>
                <a:ea typeface="Comfortaa"/>
                <a:cs typeface="Comfortaa"/>
                <a:sym typeface="Comfortaa"/>
              </a:rPr>
              <a:t>Sammenligning</a:t>
            </a:r>
            <a:endParaRPr b="0" i="0" sz="3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1" name="Google Shape;261;p17"/>
          <p:cNvSpPr txBox="1"/>
          <p:nvPr/>
        </p:nvSpPr>
        <p:spPr>
          <a:xfrm>
            <a:off x="965160" y="1285440"/>
            <a:ext cx="6390600" cy="32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-GB" sz="1900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Serious Gaming</a:t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29730" lvl="0" marL="45720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600"/>
              <a:buFont typeface="Comfortaa"/>
              <a:buChar char="●"/>
            </a:pPr>
            <a:r>
              <a:rPr b="0" i="0" lang="en-GB" sz="1600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Form: Selvstændig</a:t>
            </a:r>
            <a:br>
              <a:rPr b="0" i="0" lang="en-GB" sz="1600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</a:br>
            <a:r>
              <a:rPr b="0" i="0" lang="en-GB" sz="1600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Formål: Uddannelse</a:t>
            </a:r>
            <a:br>
              <a:rPr b="0" i="0" lang="en-GB" sz="1600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</a:br>
            <a:r>
              <a:rPr b="0" i="0" lang="en-GB" sz="1600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Struktur: Defineret</a:t>
            </a:r>
            <a:br>
              <a:rPr b="0" i="0" lang="en-GB" sz="1600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</a:br>
            <a:r>
              <a:rPr b="0" i="0" lang="en-GB" sz="1600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Interaktivitet: Meget interaktiv</a:t>
            </a:r>
            <a:endParaRPr/>
          </a:p>
          <a:p>
            <a:pPr indent="0" lvl="0" marL="12747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1900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Gamification</a:t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29730" lvl="0" marL="45720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600"/>
              <a:buFont typeface="Comfortaa"/>
              <a:buChar char="●"/>
            </a:pPr>
            <a:r>
              <a:rPr b="0" i="0" lang="en-GB" sz="1600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Form: Selvstændig</a:t>
            </a:r>
            <a:br>
              <a:rPr b="0" i="0" lang="en-GB" sz="1600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</a:br>
            <a:r>
              <a:rPr b="0" i="0" lang="en-GB" sz="1600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Formål: Engagement og motivation</a:t>
            </a:r>
            <a:br>
              <a:rPr b="0" i="0" lang="en-GB" sz="1600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</a:br>
            <a:r>
              <a:rPr b="0" i="0" lang="en-GB" sz="1600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Struktur: Fleksibel</a:t>
            </a:r>
            <a:br>
              <a:rPr b="0" i="0" lang="en-GB" sz="1600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</a:br>
            <a:r>
              <a:rPr b="0" i="0" lang="en-GB" sz="1600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Interaktivitet: Lavt niveau af 'interaktion'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62" name="Google Shape;262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9054" y="4768850"/>
            <a:ext cx="1121410" cy="2231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18"/>
          <p:cNvSpPr/>
          <p:nvPr/>
        </p:nvSpPr>
        <p:spPr>
          <a:xfrm>
            <a:off x="3201228" y="62250"/>
            <a:ext cx="3219600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GB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Module 4: Support Management</a:t>
            </a:r>
            <a:endParaRPr b="1" i="0" sz="14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8" name="Google Shape;268;p18"/>
          <p:cNvSpPr txBox="1"/>
          <p:nvPr/>
        </p:nvSpPr>
        <p:spPr>
          <a:xfrm>
            <a:off x="965160" y="2194560"/>
            <a:ext cx="6390720" cy="246888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2100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Mål</a:t>
            </a:r>
            <a:endParaRPr b="0" i="0" sz="2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430" lvl="0" marL="45720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800"/>
              <a:buFont typeface="Comfortaa"/>
              <a:buChar char="●"/>
            </a:pPr>
            <a:r>
              <a:rPr b="0" i="0" lang="en-GB" sz="1800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Øvelse i teamrefleksion</a:t>
            </a:r>
            <a:br>
              <a:rPr b="0" i="0" lang="en-GB" sz="1800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</a:br>
            <a:r>
              <a:rPr b="0" i="0" lang="en-GB" sz="1800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Personligt</a:t>
            </a:r>
            <a:br>
              <a:rPr b="0" i="0" lang="en-GB" sz="1800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</a:br>
            <a:r>
              <a:rPr b="0" i="0" lang="en-GB" sz="1800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Inkluderende aktivitet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9" name="Google Shape;269;p18"/>
          <p:cNvSpPr txBox="1"/>
          <p:nvPr/>
        </p:nvSpPr>
        <p:spPr>
          <a:xfrm>
            <a:off x="918000" y="847440"/>
            <a:ext cx="6367320" cy="69408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5500"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3100" u="none" cap="none" strike="noStrike">
                <a:solidFill>
                  <a:srgbClr val="FD8284"/>
                </a:solidFill>
                <a:latin typeface="Comfortaa"/>
                <a:ea typeface="Comfortaa"/>
                <a:cs typeface="Comfortaa"/>
                <a:sym typeface="Comfortaa"/>
              </a:rPr>
              <a:t>Design af HOST brætspil</a:t>
            </a:r>
            <a:endParaRPr b="0" i="0" sz="3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70" name="Google Shape;270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9054" y="4768850"/>
            <a:ext cx="1121410" cy="2231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19"/>
          <p:cNvSpPr/>
          <p:nvPr/>
        </p:nvSpPr>
        <p:spPr>
          <a:xfrm>
            <a:off x="3201228" y="62250"/>
            <a:ext cx="3219600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GB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Module 4: Support Management</a:t>
            </a:r>
            <a:endParaRPr b="1" i="0" sz="14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6" name="Google Shape;276;p19"/>
          <p:cNvSpPr txBox="1"/>
          <p:nvPr/>
        </p:nvSpPr>
        <p:spPr>
          <a:xfrm>
            <a:off x="965160" y="2194560"/>
            <a:ext cx="6390720" cy="246888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2300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Inkluderende aktivitet</a:t>
            </a:r>
            <a:endParaRPr b="0" i="0" sz="2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55130" lvl="0" marL="45720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2000"/>
              <a:buFont typeface="Comfortaa"/>
              <a:buChar char="●"/>
            </a:pPr>
            <a:r>
              <a:rPr b="0" i="0" lang="en-GB" sz="2000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Struktur</a:t>
            </a:r>
            <a:br>
              <a:rPr b="0" i="0" lang="en-GB" sz="2000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</a:br>
            <a:r>
              <a:rPr b="0" i="0" lang="en-GB" sz="2000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Turtagning</a:t>
            </a:r>
            <a:br>
              <a:rPr b="0" i="0" lang="en-GB" sz="2000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</a:br>
            <a:r>
              <a:rPr b="0" i="0" lang="en-GB" sz="2000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Rollespil</a:t>
            </a:r>
            <a:br>
              <a:rPr b="0" i="0" lang="en-GB" sz="2000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</a:br>
            <a:r>
              <a:rPr b="0" i="0" lang="en-GB" sz="2000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Tæt på virkeligheden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7" name="Google Shape;277;p19"/>
          <p:cNvSpPr txBox="1"/>
          <p:nvPr/>
        </p:nvSpPr>
        <p:spPr>
          <a:xfrm>
            <a:off x="918000" y="847440"/>
            <a:ext cx="6367320" cy="69408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5500"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3100" u="none" cap="none" strike="noStrike">
                <a:solidFill>
                  <a:srgbClr val="FD8284"/>
                </a:solidFill>
                <a:latin typeface="Comfortaa"/>
                <a:ea typeface="Comfortaa"/>
                <a:cs typeface="Comfortaa"/>
                <a:sym typeface="Comfortaa"/>
              </a:rPr>
              <a:t>Design af HOST brætspil</a:t>
            </a:r>
            <a:endParaRPr b="0" i="0" sz="3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78" name="Google Shape;278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9054" y="4768850"/>
            <a:ext cx="1121410" cy="2231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20"/>
          <p:cNvSpPr/>
          <p:nvPr/>
        </p:nvSpPr>
        <p:spPr>
          <a:xfrm>
            <a:off x="3201228" y="62250"/>
            <a:ext cx="3219600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Modul 4: Support Management</a:t>
            </a:r>
            <a:endParaRPr b="1" i="0" sz="14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4" name="Google Shape;284;p20"/>
          <p:cNvSpPr txBox="1"/>
          <p:nvPr/>
        </p:nvSpPr>
        <p:spPr>
          <a:xfrm>
            <a:off x="965160" y="2194560"/>
            <a:ext cx="6390720" cy="246888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2400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Hvad skal du bruge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61480" lvl="0" marL="45720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2100"/>
              <a:buFont typeface="Comfortaa"/>
              <a:buChar char="●"/>
            </a:pPr>
            <a:r>
              <a:rPr b="0" i="0" lang="en-GB" sz="2100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Positionering</a:t>
            </a:r>
            <a:br>
              <a:rPr b="0" i="0" lang="en-GB" sz="2100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</a:br>
            <a:r>
              <a:rPr b="0" i="0" lang="en-GB" sz="2100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Ambassadører</a:t>
            </a:r>
            <a:endParaRPr b="0" i="0" sz="2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5" name="Google Shape;285;p20"/>
          <p:cNvSpPr txBox="1"/>
          <p:nvPr/>
        </p:nvSpPr>
        <p:spPr>
          <a:xfrm>
            <a:off x="918000" y="847440"/>
            <a:ext cx="6367320" cy="69408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2800" u="none" cap="none" strike="noStrike">
                <a:solidFill>
                  <a:srgbClr val="FD8284"/>
                </a:solidFill>
                <a:latin typeface="Comfortaa"/>
                <a:ea typeface="Comfortaa"/>
                <a:cs typeface="Comfortaa"/>
                <a:sym typeface="Comfortaa"/>
              </a:rPr>
              <a:t>Bæredygtighed af HOST brætspil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86" name="Google Shape;286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9054" y="4768850"/>
            <a:ext cx="1121410" cy="2231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21"/>
          <p:cNvSpPr txBox="1"/>
          <p:nvPr>
            <p:ph idx="1" type="body"/>
          </p:nvPr>
        </p:nvSpPr>
        <p:spPr>
          <a:xfrm>
            <a:off x="965148" y="1958175"/>
            <a:ext cx="6390900" cy="270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en-GB" sz="2200"/>
              <a:t>Konstruktiv feedback og samarbejde</a:t>
            </a:r>
            <a:endParaRPr sz="2200"/>
          </a:p>
          <a:p>
            <a:pPr indent="-34925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b="0" lang="en-GB" sz="1900"/>
              <a:t>Feedback</a:t>
            </a:r>
            <a:br>
              <a:rPr b="0" lang="en-GB" sz="1900"/>
            </a:br>
            <a:r>
              <a:rPr b="0" lang="en-GB" sz="1900"/>
              <a:t>Teambuilding aktiviteter</a:t>
            </a:r>
            <a:br>
              <a:rPr b="0" lang="en-GB" sz="1900"/>
            </a:br>
            <a:r>
              <a:rPr b="0" lang="en-GB" sz="1900"/>
              <a:t>Åben kommunikation</a:t>
            </a:r>
            <a:endParaRPr sz="1920">
              <a:solidFill>
                <a:srgbClr val="D1D5DB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92" name="Google Shape;292;p21"/>
          <p:cNvSpPr txBox="1"/>
          <p:nvPr>
            <p:ph type="title"/>
          </p:nvPr>
        </p:nvSpPr>
        <p:spPr>
          <a:xfrm>
            <a:off x="918050" y="847450"/>
            <a:ext cx="6367800" cy="6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-GB"/>
              <a:t>Strategier til effektiv teamledelse</a:t>
            </a:r>
            <a:endParaRPr/>
          </a:p>
        </p:txBody>
      </p:sp>
      <p:sp>
        <p:nvSpPr>
          <p:cNvPr id="293" name="Google Shape;293;p21"/>
          <p:cNvSpPr/>
          <p:nvPr/>
        </p:nvSpPr>
        <p:spPr>
          <a:xfrm>
            <a:off x="3201228" y="62250"/>
            <a:ext cx="3219600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Modul 4: Support Management</a:t>
            </a:r>
            <a:endParaRPr b="1" i="0" sz="14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94" name="Google Shape;294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9054" y="4768850"/>
            <a:ext cx="1121410" cy="2231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8"/>
          <p:cNvSpPr txBox="1"/>
          <p:nvPr/>
        </p:nvSpPr>
        <p:spPr>
          <a:xfrm>
            <a:off x="2500161" y="1615297"/>
            <a:ext cx="3720376" cy="211936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31252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4400" u="none" cap="none" strike="noStrike">
                <a:solidFill>
                  <a:srgbClr val="323232"/>
                </a:solidFill>
                <a:latin typeface="Arial"/>
                <a:ea typeface="Arial"/>
                <a:cs typeface="Arial"/>
                <a:sym typeface="Arial"/>
              </a:rPr>
              <a:t>Tak!</a:t>
            </a:r>
            <a:endParaRPr b="0" i="0" sz="4400" u="none" cap="none" strike="noStrike">
              <a:solidFill>
                <a:srgbClr val="32323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0" name="Google Shape;300;p8"/>
          <p:cNvSpPr/>
          <p:nvPr/>
        </p:nvSpPr>
        <p:spPr>
          <a:xfrm>
            <a:off x="3201228" y="62250"/>
            <a:ext cx="3219600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Modul 4: Support Management</a:t>
            </a:r>
            <a:endParaRPr b="1" i="0" sz="14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01" name="Google Shape;301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9054" y="4768850"/>
            <a:ext cx="1121410" cy="2231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3"/>
          <p:cNvSpPr txBox="1"/>
          <p:nvPr>
            <p:ph idx="1" type="body"/>
          </p:nvPr>
        </p:nvSpPr>
        <p:spPr>
          <a:xfrm>
            <a:off x="4302650" y="1017275"/>
            <a:ext cx="4221000" cy="404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 sz="1520"/>
              <a:t>Modul 4 Formål</a:t>
            </a:r>
            <a:endParaRPr sz="1520"/>
          </a:p>
          <a:p>
            <a:pPr indent="0" lvl="0" marL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b="0" lang="en-GB" sz="1200"/>
              <a:t>Giv ledere i hotel- og restaurationsbranchen mulighed for at fremme en inkluderende arbejdsplads for medarbejdere med autisme. Lær træning, inklusion, tilpasning og teamledelsesstrategier for et blomstrende miljø.</a:t>
            </a:r>
            <a:endParaRPr sz="1100"/>
          </a:p>
          <a:p>
            <a:pPr indent="0" lvl="0" marL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t/>
            </a:r>
            <a:endParaRPr sz="1200"/>
          </a:p>
          <a:p>
            <a:pPr indent="0" lvl="0" marL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 sz="1520"/>
              <a:t>Læringsresultater</a:t>
            </a:r>
            <a:endParaRPr sz="1360"/>
          </a:p>
          <a:p>
            <a:pPr indent="-330200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600"/>
              <a:buAutoNum type="arabicPeriod"/>
            </a:pPr>
            <a:r>
              <a:rPr b="0" lang="en-GB" sz="1200"/>
              <a:t>Skab et inkluderende miljø for medarbejdere med autisme.</a:t>
            </a:r>
            <a:br>
              <a:rPr b="0" lang="en-GB" sz="1200"/>
            </a:br>
            <a:r>
              <a:rPr b="0" lang="en-GB" sz="1200"/>
              <a:t>Lede og administrere autismevenlige teams effektivt.</a:t>
            </a:r>
            <a:br>
              <a:rPr b="0" lang="en-GB" sz="1200"/>
            </a:br>
            <a:r>
              <a:rPr b="0" lang="en-GB" sz="1200"/>
              <a:t>Forstå udfordringerne og styrkerne ved autisme i hotel- og restaurationsbranchen.</a:t>
            </a:r>
            <a:endParaRPr sz="1000"/>
          </a:p>
        </p:txBody>
      </p:sp>
      <p:sp>
        <p:nvSpPr>
          <p:cNvPr id="94" name="Google Shape;94;p3"/>
          <p:cNvSpPr/>
          <p:nvPr/>
        </p:nvSpPr>
        <p:spPr>
          <a:xfrm>
            <a:off x="3201230" y="62250"/>
            <a:ext cx="3920700" cy="38314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Modul 4: Support Management</a:t>
            </a:r>
            <a:endParaRPr b="1" i="0" sz="14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5" name="Google Shape;95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9054" y="4768850"/>
            <a:ext cx="1121410" cy="2231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4"/>
          <p:cNvSpPr txBox="1"/>
          <p:nvPr>
            <p:ph idx="1" type="body"/>
          </p:nvPr>
        </p:nvSpPr>
        <p:spPr>
          <a:xfrm>
            <a:off x="2503128" y="676429"/>
            <a:ext cx="5558100" cy="336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95250" rtl="0" algn="just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568"/>
              <a:buNone/>
            </a:pPr>
            <a:r>
              <a:rPr lang="en-GB" sz="1837"/>
              <a:t>Module Content:</a:t>
            </a:r>
            <a:endParaRPr sz="1837"/>
          </a:p>
          <a:p>
            <a:pPr indent="-318783" lvl="0" marL="4572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420"/>
              <a:buChar char="•"/>
            </a:pPr>
            <a:r>
              <a:rPr b="0" lang="en-GB" sz="1452"/>
              <a:t>Concept Development and Implementation of Training Measures</a:t>
            </a:r>
            <a:endParaRPr b="0" sz="1452"/>
          </a:p>
          <a:p>
            <a:pPr indent="-318783" lvl="0" marL="4572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420"/>
              <a:buChar char="•"/>
            </a:pPr>
            <a:r>
              <a:rPr b="0" lang="en-GB" sz="1452"/>
              <a:t>Adaptation and Implementation of Specific Social Inclusion Measures</a:t>
            </a:r>
            <a:endParaRPr b="0" sz="1452"/>
          </a:p>
          <a:p>
            <a:pPr indent="-318783" lvl="0" marL="4572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420"/>
              <a:buChar char="•"/>
            </a:pPr>
            <a:r>
              <a:rPr b="0" lang="en-GB" sz="1452"/>
              <a:t>Definition of an Autism-friendly Work and Training Environment</a:t>
            </a:r>
            <a:endParaRPr b="0" sz="1452"/>
          </a:p>
          <a:p>
            <a:pPr indent="-318783" lvl="0" marL="4572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420"/>
              <a:buChar char="•"/>
            </a:pPr>
            <a:r>
              <a:rPr b="0" lang="en-GB" sz="1452"/>
              <a:t>Evaluation and Adaptation of an Autism-friendly Environment</a:t>
            </a:r>
            <a:endParaRPr b="0" sz="1452"/>
          </a:p>
          <a:p>
            <a:pPr indent="-318783" lvl="0" marL="4572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420"/>
              <a:buChar char="•"/>
            </a:pPr>
            <a:r>
              <a:rPr b="0" lang="en-GB" sz="1452"/>
              <a:t>Team Management Skills in Autism-friendly Teams</a:t>
            </a:r>
            <a:endParaRPr b="0" sz="1452"/>
          </a:p>
          <a:p>
            <a:pPr indent="0" lvl="0" marL="457200" rtl="0" algn="just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75"/>
              <a:buNone/>
            </a:pPr>
            <a:r>
              <a:t/>
            </a:r>
            <a:endParaRPr sz="1025"/>
          </a:p>
        </p:txBody>
      </p:sp>
      <p:sp>
        <p:nvSpPr>
          <p:cNvPr id="101" name="Google Shape;101;p4"/>
          <p:cNvSpPr/>
          <p:nvPr/>
        </p:nvSpPr>
        <p:spPr>
          <a:xfrm>
            <a:off x="3201224" y="62250"/>
            <a:ext cx="4161900" cy="38314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Modul 4: Support Management</a:t>
            </a:r>
            <a:endParaRPr b="1" i="0" sz="14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2" name="Google Shape;102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9054" y="4768850"/>
            <a:ext cx="1121410" cy="2231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6"/>
          <p:cNvSpPr txBox="1"/>
          <p:nvPr>
            <p:ph idx="1" type="body"/>
          </p:nvPr>
        </p:nvSpPr>
        <p:spPr>
          <a:xfrm>
            <a:off x="918050" y="747486"/>
            <a:ext cx="6970500" cy="402136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1500"/>
              </a:spcBef>
              <a:spcAft>
                <a:spcPts val="0"/>
              </a:spcAft>
              <a:buSzPts val="2100"/>
              <a:buNone/>
            </a:pPr>
            <a:r>
              <a:t/>
            </a:r>
            <a:endParaRPr sz="1700"/>
          </a:p>
          <a:p>
            <a:pPr indent="-330200" lvl="0" marL="45720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rgbClr val="D1D5DB"/>
              </a:buClr>
              <a:buSzPts val="1600"/>
              <a:buFont typeface="Roboto"/>
              <a:buChar char="●"/>
            </a:pPr>
            <a:r>
              <a:rPr b="0" lang="en-GB" sz="1600"/>
              <a:t>Begrænset adgang til skræddersyede erhvervsuddannelser.</a:t>
            </a:r>
            <a:br>
              <a:rPr b="0" lang="en-GB" sz="1600"/>
            </a:br>
            <a:r>
              <a:rPr b="0" lang="en-GB" sz="1600"/>
              <a:t>Kommunikationsbarrierer i gæstecentrerede roller.</a:t>
            </a:r>
            <a:br>
              <a:rPr b="0" lang="en-GB" sz="1600"/>
            </a:br>
            <a:r>
              <a:rPr b="0" lang="en-GB" sz="1600"/>
              <a:t>Udbredte fordomme og misforståelser om autisme.</a:t>
            </a:r>
            <a:br>
              <a:rPr b="0" lang="en-GB" sz="1600"/>
            </a:br>
            <a:r>
              <a:rPr b="0" lang="en-GB" sz="1600"/>
              <a:t>Hul i arbejdsgiverens forståelse.</a:t>
            </a:r>
            <a:br>
              <a:rPr b="0" lang="en-GB" sz="1600"/>
            </a:br>
            <a:r>
              <a:rPr b="0" lang="en-GB" sz="1600"/>
              <a:t>Fravær af roller, der udnytter unikke evner.</a:t>
            </a:r>
            <a:br>
              <a:rPr b="0" lang="en-GB" sz="1600"/>
            </a:br>
            <a:r>
              <a:rPr b="0" lang="en-GB" sz="1600"/>
              <a:t>Ikke-sansevenlige arbejdsmiljøer.</a:t>
            </a:r>
            <a:br>
              <a:rPr b="0" lang="en-GB" sz="1600"/>
            </a:br>
            <a:r>
              <a:rPr b="0" lang="en-GB" sz="1600"/>
              <a:t>Begrænsede dedikerede ressourcer til vedvarende støtte.</a:t>
            </a:r>
            <a:endParaRPr sz="1500">
              <a:latin typeface="Roboto"/>
              <a:ea typeface="Roboto"/>
              <a:cs typeface="Roboto"/>
              <a:sym typeface="Roboto"/>
            </a:endParaRPr>
          </a:p>
          <a:p>
            <a:pPr indent="0" lvl="0" marL="63500" rtl="0" algn="l">
              <a:lnSpc>
                <a:spcPct val="150000"/>
              </a:lnSpc>
              <a:spcBef>
                <a:spcPts val="1500"/>
              </a:spcBef>
              <a:spcAft>
                <a:spcPts val="0"/>
              </a:spcAft>
              <a:buClr>
                <a:srgbClr val="D1D5DB"/>
              </a:buClr>
              <a:buSzPts val="1200"/>
              <a:buFont typeface="Roboto"/>
              <a:buNone/>
            </a:pPr>
            <a:r>
              <a:t/>
            </a:r>
            <a:endParaRPr b="0" sz="15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50000"/>
              </a:lnSpc>
              <a:spcBef>
                <a:spcPts val="1500"/>
              </a:spcBef>
              <a:spcAft>
                <a:spcPts val="0"/>
              </a:spcAft>
              <a:buSzPts val="2100"/>
              <a:buNone/>
            </a:pPr>
            <a:r>
              <a:t/>
            </a:r>
            <a:endParaRPr sz="1500"/>
          </a:p>
          <a:p>
            <a:pPr indent="0" lvl="0" marL="0" rtl="0" algn="l">
              <a:lnSpc>
                <a:spcPct val="150000"/>
              </a:lnSpc>
              <a:spcBef>
                <a:spcPts val="1500"/>
              </a:spcBef>
              <a:spcAft>
                <a:spcPts val="1500"/>
              </a:spcAft>
              <a:buSzPts val="2100"/>
              <a:buNone/>
            </a:pPr>
            <a:r>
              <a:t/>
            </a:r>
            <a:endParaRPr sz="1500"/>
          </a:p>
        </p:txBody>
      </p:sp>
      <p:sp>
        <p:nvSpPr>
          <p:cNvPr id="108" name="Google Shape;108;p6"/>
          <p:cNvSpPr txBox="1"/>
          <p:nvPr>
            <p:ph type="title"/>
          </p:nvPr>
        </p:nvSpPr>
        <p:spPr>
          <a:xfrm>
            <a:off x="918050" y="594950"/>
            <a:ext cx="6621900" cy="6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90"/>
              <a:buNone/>
            </a:pPr>
            <a:r>
              <a:rPr lang="en-GB" sz="2190"/>
              <a:t>Udfordringer ved autisme i hotel- og restaurationsbranchen</a:t>
            </a:r>
            <a:endParaRPr sz="2190"/>
          </a:p>
        </p:txBody>
      </p:sp>
      <p:sp>
        <p:nvSpPr>
          <p:cNvPr id="109" name="Google Shape;109;p6"/>
          <p:cNvSpPr/>
          <p:nvPr/>
        </p:nvSpPr>
        <p:spPr>
          <a:xfrm>
            <a:off x="3201228" y="62250"/>
            <a:ext cx="3219600" cy="38314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Modul 4: Support Management</a:t>
            </a:r>
            <a:endParaRPr b="1" i="0" sz="14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0" name="Google Shape;110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9054" y="4768850"/>
            <a:ext cx="1121410" cy="2231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1e6d7eee98a_0_112"/>
          <p:cNvSpPr txBox="1"/>
          <p:nvPr>
            <p:ph idx="1" type="body"/>
          </p:nvPr>
        </p:nvSpPr>
        <p:spPr>
          <a:xfrm>
            <a:off x="965148" y="1577175"/>
            <a:ext cx="6390900" cy="270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lang="en-GB" sz="1900"/>
              <a:t>Skræddersyet erhvervsuddannelse</a:t>
            </a:r>
            <a:endParaRPr sz="1600">
              <a:latin typeface="Roboto"/>
              <a:ea typeface="Roboto"/>
              <a:cs typeface="Roboto"/>
              <a:sym typeface="Roboto"/>
            </a:endParaRPr>
          </a:p>
          <a:p>
            <a:pPr indent="-330200" lvl="0" marL="457200" rtl="0" algn="l">
              <a:lnSpc>
                <a:spcPct val="150000"/>
              </a:lnSpc>
              <a:spcBef>
                <a:spcPts val="1500"/>
              </a:spcBef>
              <a:spcAft>
                <a:spcPts val="0"/>
              </a:spcAft>
              <a:buClr>
                <a:srgbClr val="D1D5DB"/>
              </a:buClr>
              <a:buSzPts val="1600"/>
              <a:buFont typeface="Roboto"/>
              <a:buChar char="●"/>
            </a:pPr>
            <a:r>
              <a:rPr b="0" lang="en-GB" sz="1600"/>
              <a:t>Erhvervsuddannelse skræddersyet til hotel- og restaurationsbranchen.</a:t>
            </a:r>
            <a:br>
              <a:rPr b="0" lang="en-GB" sz="1600"/>
            </a:br>
            <a:r>
              <a:rPr b="0" lang="en-GB" sz="1600"/>
              <a:t>Udstyr ledere med færdigheder, viden og værktøjer.</a:t>
            </a:r>
            <a:br>
              <a:rPr b="0" lang="en-GB" sz="1600"/>
            </a:br>
            <a:r>
              <a:rPr b="0" lang="en-GB" sz="1600"/>
              <a:t>Fokusområder: Skræddersyet træning, social inklusion, autismevenlige miljøer og effektiv teamledelse.</a:t>
            </a:r>
            <a:endParaRPr sz="2900"/>
          </a:p>
        </p:txBody>
      </p:sp>
      <p:sp>
        <p:nvSpPr>
          <p:cNvPr id="116" name="Google Shape;116;g1e6d7eee98a_0_112"/>
          <p:cNvSpPr txBox="1"/>
          <p:nvPr>
            <p:ph type="title"/>
          </p:nvPr>
        </p:nvSpPr>
        <p:spPr>
          <a:xfrm>
            <a:off x="918050" y="847450"/>
            <a:ext cx="6367800" cy="6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100"/>
              <a:buNone/>
            </a:pPr>
            <a:r>
              <a:rPr lang="en-GB"/>
              <a:t>Løsningen</a:t>
            </a:r>
            <a:endParaRPr/>
          </a:p>
        </p:txBody>
      </p:sp>
      <p:pic>
        <p:nvPicPr>
          <p:cNvPr id="117" name="Google Shape;117;g1e6d7eee98a_0_1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9054" y="4768850"/>
            <a:ext cx="1121410" cy="223108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Google Shape;118;g1e6d7eee98a_0_112"/>
          <p:cNvSpPr txBox="1"/>
          <p:nvPr/>
        </p:nvSpPr>
        <p:spPr>
          <a:xfrm>
            <a:off x="2713850" y="96487"/>
            <a:ext cx="4572000" cy="3513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Modul 4: Support Management</a:t>
            </a:r>
            <a:endParaRPr b="1" i="0" sz="14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27bbe6b96d3_0_11"/>
          <p:cNvSpPr txBox="1"/>
          <p:nvPr>
            <p:ph idx="1" type="body"/>
          </p:nvPr>
        </p:nvSpPr>
        <p:spPr>
          <a:xfrm>
            <a:off x="994475" y="1363975"/>
            <a:ext cx="7320900" cy="454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t/>
            </a:r>
            <a:endParaRPr b="0" sz="900"/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t/>
            </a:r>
            <a:endParaRPr sz="900"/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en-GB" sz="1700"/>
              <a:t>Retningslinjer for udvikling af uddannelsesforanstaltninger</a:t>
            </a:r>
            <a:endParaRPr sz="1400"/>
          </a:p>
          <a:p>
            <a:pPr indent="-342900" lvl="0" marL="45720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rgbClr val="D1D5DB"/>
              </a:buClr>
              <a:buSzPts val="1800"/>
              <a:buFont typeface="Roboto"/>
              <a:buChar char="●"/>
            </a:pPr>
            <a:r>
              <a:rPr b="0" lang="en-GB" sz="1400"/>
              <a:t>Engager dig direkte med medarbejderne, observer deres arbejdsmønstre og indsaml feedback.</a:t>
            </a:r>
            <a:br>
              <a:rPr b="0" lang="en-GB" sz="1400"/>
            </a:br>
            <a:r>
              <a:rPr b="0" lang="en-GB" sz="1400"/>
              <a:t>Samarbejd med autismeeksperter og, hvis det er muligt, autistiske medarbejdere for at få indsigt.</a:t>
            </a:r>
            <a:br>
              <a:rPr b="0" lang="en-GB" sz="1400"/>
            </a:br>
            <a:r>
              <a:rPr b="0" lang="en-GB" sz="1400"/>
              <a:t>Læg vægt på praktiske sessioner, såsom rollespil, for at navigere i komplekse sociale interaktioner.</a:t>
            </a:r>
            <a:br>
              <a:rPr b="0" lang="en-GB" sz="1400"/>
            </a:br>
            <a:r>
              <a:rPr b="0" lang="en-GB" sz="1400"/>
              <a:t>Etabler en feedbackmekanisme til løbende at forfine træningen.</a:t>
            </a:r>
            <a:endParaRPr b="0" sz="1500">
              <a:solidFill>
                <a:srgbClr val="D1D5DB"/>
              </a:solidFill>
              <a:highlight>
                <a:srgbClr val="444654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4" name="Google Shape;124;g27bbe6b96d3_0_11"/>
          <p:cNvSpPr txBox="1"/>
          <p:nvPr>
            <p:ph type="title"/>
          </p:nvPr>
        </p:nvSpPr>
        <p:spPr>
          <a:xfrm>
            <a:off x="918050" y="847450"/>
            <a:ext cx="6621900" cy="6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90"/>
              <a:buNone/>
            </a:pPr>
            <a:r>
              <a:rPr lang="en-GB" sz="2190"/>
              <a:t>Emne 1: Konceptudvikling og implementering af uddannelse</a:t>
            </a:r>
            <a:endParaRPr sz="2190"/>
          </a:p>
        </p:txBody>
      </p:sp>
      <p:sp>
        <p:nvSpPr>
          <p:cNvPr id="125" name="Google Shape;125;g27bbe6b96d3_0_11"/>
          <p:cNvSpPr/>
          <p:nvPr/>
        </p:nvSpPr>
        <p:spPr>
          <a:xfrm>
            <a:off x="3201228" y="62250"/>
            <a:ext cx="3219600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Modul 4: Support Management</a:t>
            </a:r>
            <a:endParaRPr b="1" i="0" sz="14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6" name="Google Shape;126;g27bbe6b96d3_0_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9054" y="4768850"/>
            <a:ext cx="1121410" cy="2231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1e6d7eee98a_0_2"/>
          <p:cNvSpPr txBox="1"/>
          <p:nvPr>
            <p:ph idx="1" type="body"/>
          </p:nvPr>
        </p:nvSpPr>
        <p:spPr>
          <a:xfrm>
            <a:off x="965150" y="1577175"/>
            <a:ext cx="7095000" cy="475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en-GB" sz="1700"/>
              <a:t>Udarbejdelse af effektiv træning for medarbejdere med autisme</a:t>
            </a:r>
            <a:endParaRPr sz="1700"/>
          </a:p>
          <a:p>
            <a:pPr indent="-342900" lvl="0" marL="45720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rgbClr val="D1D5DB"/>
              </a:buClr>
              <a:buSzPts val="1800"/>
              <a:buFont typeface="Roboto"/>
              <a:buChar char="●"/>
            </a:pPr>
            <a:r>
              <a:rPr b="0" lang="en-GB" sz="1400"/>
              <a:t>Træn medarbejderne til at formidle information effektivt og imødekomme forskellige kundebehov.</a:t>
            </a:r>
            <a:br>
              <a:rPr b="0" lang="en-GB" sz="1400"/>
            </a:br>
            <a:r>
              <a:rPr b="0" lang="en-GB" sz="1400"/>
              <a:t>Udstyr personalet til at genkende og reagere på forskellige kundefølelser, hvilket sikrer mindeværdige oplevelser.</a:t>
            </a:r>
            <a:br>
              <a:rPr b="0" lang="en-GB" sz="1400"/>
            </a:br>
            <a:r>
              <a:rPr b="0" lang="en-GB" sz="1400"/>
              <a:t>Fremme teamwork og synergi i forskellige teams.</a:t>
            </a:r>
            <a:br>
              <a:rPr b="0" lang="en-GB" sz="1400"/>
            </a:br>
            <a:r>
              <a:rPr b="0" lang="en-GB" sz="1400"/>
              <a:t>Fremme en kultur med kontinuerlig læring og tilpasning for at imødekomme de dynamiske krav i hotel- og restaurationsbranchen.</a:t>
            </a:r>
            <a:endParaRPr b="0" sz="1600">
              <a:solidFill>
                <a:srgbClr val="D1D5DB"/>
              </a:solidFill>
              <a:highlight>
                <a:srgbClr val="444654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2" name="Google Shape;132;g1e6d7eee98a_0_2"/>
          <p:cNvSpPr txBox="1"/>
          <p:nvPr>
            <p:ph type="title"/>
          </p:nvPr>
        </p:nvSpPr>
        <p:spPr>
          <a:xfrm>
            <a:off x="918050" y="847450"/>
            <a:ext cx="6621900" cy="5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90"/>
              <a:buNone/>
            </a:pPr>
            <a:r>
              <a:rPr lang="en-GB" sz="2190"/>
              <a:t>Bedste praksis for træning</a:t>
            </a:r>
            <a:endParaRPr sz="2190"/>
          </a:p>
        </p:txBody>
      </p:sp>
      <p:sp>
        <p:nvSpPr>
          <p:cNvPr id="133" name="Google Shape;133;g1e6d7eee98a_0_2"/>
          <p:cNvSpPr/>
          <p:nvPr/>
        </p:nvSpPr>
        <p:spPr>
          <a:xfrm>
            <a:off x="3201228" y="62250"/>
            <a:ext cx="3219600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Modul 4: Support Management</a:t>
            </a:r>
            <a:endParaRPr b="1" i="0" sz="14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4" name="Google Shape;134;g1e6d7eee98a_0_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9054" y="4768850"/>
            <a:ext cx="1121410" cy="2231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1e6d7eee98a_0_18"/>
          <p:cNvSpPr txBox="1"/>
          <p:nvPr>
            <p:ph idx="1" type="body"/>
          </p:nvPr>
        </p:nvSpPr>
        <p:spPr>
          <a:xfrm>
            <a:off x="918050" y="1799657"/>
            <a:ext cx="6936600" cy="28712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en-GB" sz="1800"/>
              <a:t>Betydningen af inklusion for personer med autisme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  <a:p>
            <a:pPr indent="-3238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b="0" lang="en-GB" sz="1500"/>
              <a:t>Hver medarbejder former gæsteoplevelsen.</a:t>
            </a:r>
            <a:br>
              <a:rPr b="0" lang="en-GB" sz="1500"/>
            </a:br>
            <a:r>
              <a:rPr b="0" lang="en-GB" sz="1500"/>
              <a:t>Unikke styrker og perspektiver hos autistiske medarbejdere kan forbedre gæsteinteraktioner.</a:t>
            </a:r>
            <a:endParaRPr b="0" sz="16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sz="1600">
              <a:solidFill>
                <a:srgbClr val="D1D5DB"/>
              </a:solidFill>
              <a:highlight>
                <a:srgbClr val="444654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t/>
            </a:r>
            <a:endParaRPr b="0" sz="16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sz="1600">
              <a:solidFill>
                <a:srgbClr val="D1D5DB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5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sz="1600">
              <a:solidFill>
                <a:srgbClr val="D1D5DB"/>
              </a:solidFill>
              <a:highlight>
                <a:srgbClr val="444654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0" name="Google Shape;140;g1e6d7eee98a_0_18"/>
          <p:cNvSpPr txBox="1"/>
          <p:nvPr>
            <p:ph type="title"/>
          </p:nvPr>
        </p:nvSpPr>
        <p:spPr>
          <a:xfrm>
            <a:off x="918050" y="847450"/>
            <a:ext cx="6621900" cy="5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90"/>
              <a:buNone/>
            </a:pPr>
            <a:r>
              <a:rPr lang="en-GB" sz="2190"/>
              <a:t>Enhed 2: Social inklusion i hotel- og restaurationsbranchen</a:t>
            </a:r>
            <a:endParaRPr sz="2190"/>
          </a:p>
        </p:txBody>
      </p:sp>
      <p:sp>
        <p:nvSpPr>
          <p:cNvPr id="141" name="Google Shape;141;g1e6d7eee98a_0_18"/>
          <p:cNvSpPr/>
          <p:nvPr/>
        </p:nvSpPr>
        <p:spPr>
          <a:xfrm>
            <a:off x="3201228" y="62250"/>
            <a:ext cx="3219600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Modul 4: Support Management</a:t>
            </a:r>
            <a:endParaRPr b="1" i="0" sz="14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2" name="Google Shape;142;g1e6d7eee98a_0_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9054" y="4768850"/>
            <a:ext cx="1121410" cy="2231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Nadia Winther Seiding</dc:creator>
</cp:coreProperties>
</file>