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4" r:id="rId28"/>
    <p:sldId id="283" r:id="rId29"/>
    <p:sldId id="274" r:id="rId30"/>
  </p:sldIdLst>
  <p:sldSz cx="9144000" cy="5143500" type="screen16x9"/>
  <p:notesSz cx="6858000" cy="9144000"/>
  <p:embeddedFontLst>
    <p:embeddedFont>
      <p:font typeface="Comfortaa" pitchFamily="2" charset="0"/>
      <p:regular r:id="rId32"/>
      <p:bold r:id="rId33"/>
    </p:embeddedFont>
    <p:embeddedFont>
      <p:font typeface="Comfortaa Medium" pitchFamily="2" charset="0"/>
      <p:regular r:id="rId34"/>
      <p:bold r:id="rId35"/>
    </p:embeddedFont>
    <p:embeddedFont>
      <p:font typeface="Roboto" panose="02000000000000000000" pitchFamily="2" charset="0"/>
      <p:regular r:id="rId36"/>
      <p:bold r:id="rId37"/>
      <p:italic r:id="rId38"/>
      <p:boldItalic r:id="rId3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4" roundtripDataSignature="AMtx7mgFJTy0O5kXir7Pako0S2LUajWub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" name="Google Shape;7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7ccfefbf8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7ccfefbf8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e6d7eee98a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g1e6d7eee98a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e6d7eee98a_0_1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7" name="Google Shape;157;g1e6d7eee98a_0_1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e6d7eee98a_0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g1e6d7eee98a_0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e6d7eee98a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3" name="Google Shape;173;g1e6d7eee98a_0_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e6d7eee98a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1e6d7eee98a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1e6d7eee98a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1e6d7eee98a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1e6d7eee98a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1e6d7eee98a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e6d7eee98a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e6d7eee98a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e6d7eee98a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e6d7eee98a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89479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Google Shape;8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e6d7eee98a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e6d7eee98a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144931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e6d7eee98a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e6d7eee98a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976841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e6d7eee98a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e6d7eee98a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407588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e6d7eee98a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e6d7eee98a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42672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e6d7eee98a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e6d7eee98a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11313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e6d7eee98a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e6d7eee98a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603293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e6d7eee98a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e6d7eee98a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361647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e6d7eee98a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e6d7eee98a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9122282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e6d7eee98a_0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e6d7eee98a_0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6216184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3" name="Google Shape;21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0" name="Google Shape;9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7" name="Google Shape;9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" name="Google Shape;10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e6d7eee98a_0_1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e6d7eee98a_0_1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7bbe6b96d3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g27bbe6b96d3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e6d7eee98a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6" name="Google Shape;126;g1e6d7eee98a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e6d7eee98a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g1e6d7eee98a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1">
  <p:cSld name="TITLE_1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0"/>
          <p:cNvPicPr preferRelativeResize="0"/>
          <p:nvPr/>
        </p:nvPicPr>
        <p:blipFill rotWithShape="1">
          <a:blip r:embed="rId2">
            <a:alphaModFix/>
          </a:blip>
          <a:srcRect l="41318"/>
          <a:stretch/>
        </p:blipFill>
        <p:spPr>
          <a:xfrm>
            <a:off x="-59925" y="874725"/>
            <a:ext cx="2494950" cy="474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10"/>
          <p:cNvPicPr preferRelativeResize="0"/>
          <p:nvPr/>
        </p:nvPicPr>
        <p:blipFill rotWithShape="1">
          <a:blip r:embed="rId3">
            <a:alphaModFix/>
          </a:blip>
          <a:srcRect l="50914" t="23989"/>
          <a:stretch/>
        </p:blipFill>
        <p:spPr>
          <a:xfrm>
            <a:off x="-2" y="-12"/>
            <a:ext cx="2375100" cy="367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00376" y="1372200"/>
            <a:ext cx="3143250" cy="933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0800000" flipH="1">
            <a:off x="0" y="4054301"/>
            <a:ext cx="6661301" cy="42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1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916326" y="1595425"/>
            <a:ext cx="352425" cy="195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15;p1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701525" y="-82375"/>
            <a:ext cx="442475" cy="4079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332175" y="307651"/>
            <a:ext cx="1106525" cy="10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10"/>
          <p:cNvSpPr txBox="1">
            <a:spLocks noGrp="1"/>
          </p:cNvSpPr>
          <p:nvPr>
            <p:ph type="subTitle" idx="1"/>
          </p:nvPr>
        </p:nvSpPr>
        <p:spPr>
          <a:xfrm>
            <a:off x="1994400" y="2453100"/>
            <a:ext cx="5155200" cy="79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Comfortaa"/>
              <a:buNone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5">
  <p:cSld name="CUSTOM_4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11"/>
          <p:cNvPicPr preferRelativeResize="0"/>
          <p:nvPr/>
        </p:nvPicPr>
        <p:blipFill rotWithShape="1">
          <a:blip r:embed="rId2">
            <a:alphaModFix/>
          </a:blip>
          <a:srcRect l="41318"/>
          <a:stretch/>
        </p:blipFill>
        <p:spPr>
          <a:xfrm>
            <a:off x="-70625" y="993850"/>
            <a:ext cx="2565574" cy="4742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11"/>
          <p:cNvPicPr preferRelativeResize="0"/>
          <p:nvPr/>
        </p:nvPicPr>
        <p:blipFill rotWithShape="1">
          <a:blip r:embed="rId3">
            <a:alphaModFix/>
          </a:blip>
          <a:srcRect l="50914" t="23989"/>
          <a:stretch/>
        </p:blipFill>
        <p:spPr>
          <a:xfrm>
            <a:off x="-2" y="142675"/>
            <a:ext cx="2375100" cy="367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1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32175" y="3705420"/>
            <a:ext cx="1174800" cy="348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1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 rot="10800000" flipH="1">
            <a:off x="0" y="4225026"/>
            <a:ext cx="6661301" cy="42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1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986100" y="1595425"/>
            <a:ext cx="282650" cy="156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Google Shape;24;p1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701525" y="-988725"/>
            <a:ext cx="549725" cy="5067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1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332175" y="307651"/>
            <a:ext cx="1106525" cy="1034075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11"/>
          <p:cNvSpPr txBox="1">
            <a:spLocks noGrp="1"/>
          </p:cNvSpPr>
          <p:nvPr>
            <p:ph type="body" idx="1"/>
          </p:nvPr>
        </p:nvSpPr>
        <p:spPr>
          <a:xfrm>
            <a:off x="2813025" y="1341725"/>
            <a:ext cx="4542900" cy="241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619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4">
  <p:cSld name="CUSTOM_3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2"/>
          <p:cNvSpPr/>
          <p:nvPr/>
        </p:nvSpPr>
        <p:spPr>
          <a:xfrm rot="5400000">
            <a:off x="7151400" y="2453750"/>
            <a:ext cx="3595800" cy="389400"/>
          </a:xfrm>
          <a:prstGeom prst="rect">
            <a:avLst/>
          </a:prstGeom>
          <a:solidFill>
            <a:srgbClr val="2345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9" name="Google Shape;29;p12"/>
          <p:cNvGrpSpPr/>
          <p:nvPr/>
        </p:nvGrpSpPr>
        <p:grpSpPr>
          <a:xfrm>
            <a:off x="1922176" y="538720"/>
            <a:ext cx="6595856" cy="469184"/>
            <a:chOff x="67201" y="3050732"/>
            <a:chExt cx="6595856" cy="469184"/>
          </a:xfrm>
        </p:grpSpPr>
        <p:grpSp>
          <p:nvGrpSpPr>
            <p:cNvPr id="30" name="Google Shape;30;p12"/>
            <p:cNvGrpSpPr/>
            <p:nvPr/>
          </p:nvGrpSpPr>
          <p:grpSpPr>
            <a:xfrm rot="10800000" flipH="1">
              <a:off x="67201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31" name="Google Shape;31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2" name="Google Shape;32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3" name="Google Shape;33;p12"/>
            <p:cNvGrpSpPr/>
            <p:nvPr/>
          </p:nvGrpSpPr>
          <p:grpSpPr>
            <a:xfrm rot="10800000" flipH="1">
              <a:off x="943478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34" name="Google Shape;34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5" name="Google Shape;35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6" name="Google Shape;36;p12"/>
            <p:cNvGrpSpPr/>
            <p:nvPr/>
          </p:nvGrpSpPr>
          <p:grpSpPr>
            <a:xfrm rot="10800000" flipH="1">
              <a:off x="1819755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37" name="Google Shape;37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38" name="Google Shape;38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39" name="Google Shape;39;p12"/>
            <p:cNvGrpSpPr/>
            <p:nvPr/>
          </p:nvGrpSpPr>
          <p:grpSpPr>
            <a:xfrm rot="10800000" flipH="1">
              <a:off x="2696032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40" name="Google Shape;40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1" name="Google Shape;41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42" name="Google Shape;42;p12"/>
            <p:cNvGrpSpPr/>
            <p:nvPr/>
          </p:nvGrpSpPr>
          <p:grpSpPr>
            <a:xfrm rot="10800000" flipH="1">
              <a:off x="3572526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43" name="Google Shape;43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4" name="Google Shape;44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45" name="Google Shape;45;p12"/>
            <p:cNvGrpSpPr/>
            <p:nvPr/>
          </p:nvGrpSpPr>
          <p:grpSpPr>
            <a:xfrm rot="10800000" flipH="1">
              <a:off x="4448803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46" name="Google Shape;46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47" name="Google Shape;47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grpSp>
          <p:nvGrpSpPr>
            <p:cNvPr id="48" name="Google Shape;48;p12"/>
            <p:cNvGrpSpPr/>
            <p:nvPr/>
          </p:nvGrpSpPr>
          <p:grpSpPr>
            <a:xfrm rot="10800000" flipH="1">
              <a:off x="5325080" y="3050753"/>
              <a:ext cx="876505" cy="469163"/>
              <a:chOff x="1168350" y="1235525"/>
              <a:chExt cx="5519550" cy="2954425"/>
            </a:xfrm>
          </p:grpSpPr>
          <p:cxnSp>
            <p:nvCxnSpPr>
              <p:cNvPr id="49" name="Google Shape;49;p12"/>
              <p:cNvCxnSpPr/>
              <p:nvPr/>
            </p:nvCxnSpPr>
            <p:spPr>
              <a:xfrm>
                <a:off x="1168350" y="1282650"/>
                <a:ext cx="2907300" cy="29073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50" name="Google Shape;50;p12"/>
              <p:cNvCxnSpPr/>
              <p:nvPr/>
            </p:nvCxnSpPr>
            <p:spPr>
              <a:xfrm flipH="1">
                <a:off x="4075800" y="1235525"/>
                <a:ext cx="2612100" cy="2954400"/>
              </a:xfrm>
              <a:prstGeom prst="straightConnector1">
                <a:avLst/>
              </a:prstGeom>
              <a:noFill/>
              <a:ln w="28575" cap="flat" cmpd="sng">
                <a:solidFill>
                  <a:srgbClr val="23456E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  <p:cxnSp>
          <p:nvCxnSpPr>
            <p:cNvPr id="51" name="Google Shape;51;p12"/>
            <p:cNvCxnSpPr/>
            <p:nvPr/>
          </p:nvCxnSpPr>
          <p:spPr>
            <a:xfrm rot="10800000" flipH="1">
              <a:off x="6201357" y="3050732"/>
              <a:ext cx="461700" cy="461700"/>
            </a:xfrm>
            <a:prstGeom prst="straightConnector1">
              <a:avLst/>
            </a:prstGeom>
            <a:noFill/>
            <a:ln w="28575" cap="flat" cmpd="sng">
              <a:solidFill>
                <a:srgbClr val="23456E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52" name="Google Shape;52;p12"/>
          <p:cNvSpPr/>
          <p:nvPr/>
        </p:nvSpPr>
        <p:spPr>
          <a:xfrm rot="-2700000">
            <a:off x="-1745437" y="-235969"/>
            <a:ext cx="4857824" cy="4143787"/>
          </a:xfrm>
          <a:prstGeom prst="triangle">
            <a:avLst>
              <a:gd name="adj" fmla="val 50000"/>
            </a:avLst>
          </a:prstGeom>
          <a:solidFill>
            <a:srgbClr val="F58C8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Google Shape;53;p12"/>
          <p:cNvPicPr preferRelativeResize="0"/>
          <p:nvPr/>
        </p:nvPicPr>
        <p:blipFill rotWithShape="1">
          <a:blip r:embed="rId2">
            <a:alphaModFix/>
          </a:blip>
          <a:srcRect l="243" t="11533" r="-2086" b="7012"/>
          <a:stretch/>
        </p:blipFill>
        <p:spPr>
          <a:xfrm rot="-8099996">
            <a:off x="-1013740" y="-574451"/>
            <a:ext cx="4627878" cy="3965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12"/>
          <p:cNvPicPr preferRelativeResize="0"/>
          <p:nvPr/>
        </p:nvPicPr>
        <p:blipFill rotWithShape="1">
          <a:blip r:embed="rId3">
            <a:alphaModFix/>
          </a:blip>
          <a:srcRect l="13179"/>
          <a:stretch/>
        </p:blipFill>
        <p:spPr>
          <a:xfrm>
            <a:off x="-796950" y="478925"/>
            <a:ext cx="5030700" cy="3885000"/>
          </a:xfrm>
          <a:prstGeom prst="triangle">
            <a:avLst>
              <a:gd name="adj" fmla="val 50000"/>
            </a:avLst>
          </a:prstGeom>
          <a:noFill/>
          <a:ln>
            <a:noFill/>
          </a:ln>
        </p:spPr>
      </p:pic>
      <p:sp>
        <p:nvSpPr>
          <p:cNvPr id="55" name="Google Shape;55;p12"/>
          <p:cNvSpPr/>
          <p:nvPr/>
        </p:nvSpPr>
        <p:spPr>
          <a:xfrm rot="3600006">
            <a:off x="3613847" y="4048015"/>
            <a:ext cx="752402" cy="610071"/>
          </a:xfrm>
          <a:prstGeom prst="triangle">
            <a:avLst>
              <a:gd name="adj" fmla="val 50000"/>
            </a:avLst>
          </a:prstGeom>
          <a:solidFill>
            <a:srgbClr val="F58C8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12"/>
          <p:cNvSpPr/>
          <p:nvPr/>
        </p:nvSpPr>
        <p:spPr>
          <a:xfrm>
            <a:off x="3229750" y="3874675"/>
            <a:ext cx="683400" cy="683400"/>
          </a:xfrm>
          <a:prstGeom prst="donut">
            <a:avLst>
              <a:gd name="adj" fmla="val 2171"/>
            </a:avLst>
          </a:prstGeom>
          <a:solidFill>
            <a:srgbClr val="2345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7" name="Google Shape;57;p12"/>
          <p:cNvGrpSpPr/>
          <p:nvPr/>
        </p:nvGrpSpPr>
        <p:grpSpPr>
          <a:xfrm rot="5400000">
            <a:off x="333975" y="4208913"/>
            <a:ext cx="1209600" cy="188100"/>
            <a:chOff x="322300" y="4485375"/>
            <a:chExt cx="1209600" cy="188100"/>
          </a:xfrm>
        </p:grpSpPr>
        <p:cxnSp>
          <p:nvCxnSpPr>
            <p:cNvPr id="58" name="Google Shape;58;p12"/>
            <p:cNvCxnSpPr/>
            <p:nvPr/>
          </p:nvCxnSpPr>
          <p:spPr>
            <a:xfrm rot="10800000" flipH="1">
              <a:off x="322300" y="4485375"/>
              <a:ext cx="201600" cy="188100"/>
            </a:xfrm>
            <a:prstGeom prst="straightConnector1">
              <a:avLst/>
            </a:prstGeom>
            <a:noFill/>
            <a:ln w="38100" cap="flat" cmpd="sng">
              <a:solidFill>
                <a:srgbClr val="23456E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59" name="Google Shape;59;p12"/>
            <p:cNvCxnSpPr/>
            <p:nvPr/>
          </p:nvCxnSpPr>
          <p:spPr>
            <a:xfrm rot="10800000" flipH="1">
              <a:off x="523900" y="4485375"/>
              <a:ext cx="201600" cy="188100"/>
            </a:xfrm>
            <a:prstGeom prst="straightConnector1">
              <a:avLst/>
            </a:prstGeom>
            <a:noFill/>
            <a:ln w="38100" cap="flat" cmpd="sng">
              <a:solidFill>
                <a:srgbClr val="23456E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0" name="Google Shape;60;p12"/>
            <p:cNvCxnSpPr/>
            <p:nvPr/>
          </p:nvCxnSpPr>
          <p:spPr>
            <a:xfrm rot="10800000" flipH="1">
              <a:off x="725500" y="4485375"/>
              <a:ext cx="201600" cy="188100"/>
            </a:xfrm>
            <a:prstGeom prst="straightConnector1">
              <a:avLst/>
            </a:prstGeom>
            <a:noFill/>
            <a:ln w="38100" cap="flat" cmpd="sng">
              <a:solidFill>
                <a:srgbClr val="23456E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1" name="Google Shape;61;p12"/>
            <p:cNvCxnSpPr/>
            <p:nvPr/>
          </p:nvCxnSpPr>
          <p:spPr>
            <a:xfrm rot="10800000" flipH="1">
              <a:off x="927100" y="4485375"/>
              <a:ext cx="201600" cy="188100"/>
            </a:xfrm>
            <a:prstGeom prst="straightConnector1">
              <a:avLst/>
            </a:prstGeom>
            <a:noFill/>
            <a:ln w="38100" cap="flat" cmpd="sng">
              <a:solidFill>
                <a:srgbClr val="23456E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2" name="Google Shape;62;p12"/>
            <p:cNvCxnSpPr/>
            <p:nvPr/>
          </p:nvCxnSpPr>
          <p:spPr>
            <a:xfrm rot="10800000" flipH="1">
              <a:off x="1128700" y="4485375"/>
              <a:ext cx="201600" cy="188100"/>
            </a:xfrm>
            <a:prstGeom prst="straightConnector1">
              <a:avLst/>
            </a:prstGeom>
            <a:noFill/>
            <a:ln w="38100" cap="flat" cmpd="sng">
              <a:solidFill>
                <a:srgbClr val="23456E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63" name="Google Shape;63;p12"/>
            <p:cNvCxnSpPr/>
            <p:nvPr/>
          </p:nvCxnSpPr>
          <p:spPr>
            <a:xfrm rot="10800000" flipH="1">
              <a:off x="1330300" y="4485375"/>
              <a:ext cx="201600" cy="188100"/>
            </a:xfrm>
            <a:prstGeom prst="straightConnector1">
              <a:avLst/>
            </a:prstGeom>
            <a:noFill/>
            <a:ln w="38100" cap="flat" cmpd="sng">
              <a:solidFill>
                <a:srgbClr val="23456E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pic>
        <p:nvPicPr>
          <p:cNvPr id="64" name="Google Shape;64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952676" y="4446350"/>
            <a:ext cx="705974" cy="20852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2"/>
          <p:cNvSpPr txBox="1">
            <a:spLocks noGrp="1"/>
          </p:cNvSpPr>
          <p:nvPr>
            <p:ph type="body" idx="1"/>
          </p:nvPr>
        </p:nvSpPr>
        <p:spPr>
          <a:xfrm>
            <a:off x="4538537" y="1577175"/>
            <a:ext cx="3985200" cy="270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619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3">
  <p:cSld name="CUSTOM_2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763332" y="282765"/>
            <a:ext cx="981627" cy="289935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3"/>
          <p:cNvSpPr/>
          <p:nvPr/>
        </p:nvSpPr>
        <p:spPr>
          <a:xfrm rot="10800000">
            <a:off x="6963600" y="-110"/>
            <a:ext cx="2180400" cy="177300"/>
          </a:xfrm>
          <a:prstGeom prst="rect">
            <a:avLst/>
          </a:prstGeom>
          <a:solidFill>
            <a:srgbClr val="2345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13"/>
          <p:cNvPicPr preferRelativeResize="0"/>
          <p:nvPr/>
        </p:nvPicPr>
        <p:blipFill rotWithShape="1">
          <a:blip r:embed="rId3">
            <a:alphaModFix/>
          </a:blip>
          <a:srcRect l="74507" t="45438" r="12189"/>
          <a:stretch/>
        </p:blipFill>
        <p:spPr>
          <a:xfrm rot="10800000">
            <a:off x="0" y="2251252"/>
            <a:ext cx="604500" cy="2656098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3"/>
          <p:cNvSpPr/>
          <p:nvPr/>
        </p:nvSpPr>
        <p:spPr>
          <a:xfrm>
            <a:off x="8150425" y="3465450"/>
            <a:ext cx="604500" cy="604500"/>
          </a:xfrm>
          <a:prstGeom prst="ellipse">
            <a:avLst/>
          </a:prstGeom>
          <a:solidFill>
            <a:srgbClr val="F58C8D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flipH="1">
            <a:off x="8343975" y="2571750"/>
            <a:ext cx="217400" cy="71352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3"/>
          <p:cNvSpPr/>
          <p:nvPr/>
        </p:nvSpPr>
        <p:spPr>
          <a:xfrm>
            <a:off x="7763313" y="3628050"/>
            <a:ext cx="819000" cy="819000"/>
          </a:xfrm>
          <a:prstGeom prst="donut">
            <a:avLst>
              <a:gd name="adj" fmla="val 1940"/>
            </a:avLst>
          </a:prstGeom>
          <a:solidFill>
            <a:srgbClr val="23456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" name="Google Shape;73;p13"/>
          <p:cNvSpPr txBox="1">
            <a:spLocks noGrp="1"/>
          </p:cNvSpPr>
          <p:nvPr>
            <p:ph type="body" idx="1"/>
          </p:nvPr>
        </p:nvSpPr>
        <p:spPr>
          <a:xfrm>
            <a:off x="965148" y="1577175"/>
            <a:ext cx="6390900" cy="270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6195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2100"/>
              <a:buFont typeface="Comfortaa"/>
              <a:buChar char="●"/>
              <a:defRPr sz="2100" b="1">
                <a:solidFill>
                  <a:schemeClr val="dk1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●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○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58C8D"/>
              </a:buClr>
              <a:buSzPts val="1400"/>
              <a:buFont typeface="Comfortaa Medium"/>
              <a:buChar char="■"/>
              <a:defRPr>
                <a:solidFill>
                  <a:schemeClr val="dk1"/>
                </a:solidFill>
                <a:latin typeface="Comfortaa Medium"/>
                <a:ea typeface="Comfortaa Medium"/>
                <a:cs typeface="Comfortaa Medium"/>
                <a:sym typeface="Comfortaa Medium"/>
              </a:defRPr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title"/>
          </p:nvPr>
        </p:nvSpPr>
        <p:spPr>
          <a:xfrm>
            <a:off x="918050" y="847450"/>
            <a:ext cx="6367800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D8284"/>
              </a:buClr>
              <a:buSzPts val="3100"/>
              <a:buFont typeface="Comfortaa"/>
              <a:buNone/>
              <a:defRPr sz="3100" b="1">
                <a:solidFill>
                  <a:srgbClr val="FD8284"/>
                </a:solidFill>
                <a:latin typeface="Comfortaa"/>
                <a:ea typeface="Comfortaa"/>
                <a:cs typeface="Comfortaa"/>
                <a:sym typeface="Comforta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"/>
          <p:cNvSpPr txBox="1">
            <a:spLocks noGrp="1"/>
          </p:cNvSpPr>
          <p:nvPr>
            <p:ph type="subTitle" idx="1"/>
          </p:nvPr>
        </p:nvSpPr>
        <p:spPr>
          <a:xfrm>
            <a:off x="1240464" y="2658662"/>
            <a:ext cx="6627628" cy="1247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l" dirty="0"/>
              <a:t>Το Φάσμα της Φιλοξενίας</a:t>
            </a: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l" sz="1000" dirty="0"/>
              <a:t>Αριθμός έργου: 2022-1-CY01-KA220-VET-000086365</a:t>
            </a:r>
            <a:endParaRPr sz="1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353878" y="4589502"/>
            <a:ext cx="6906202" cy="486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l" sz="900" b="1" dirty="0">
                <a:solidFill>
                  <a:srgbClr val="1F4E79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Αυτό το έργο έχει χρηματοδοτηθεί με την υποστήριξη της Ευρωπαϊκής Επιτροπής. Αυτή η δημοσίευση αντικατοπτρίζει μόνο τις απόψεις του συγγραφέα και η Επιτροπή δεν μπορεί να θεωρηθεί υπεύθυνη για οποιαδήποτε χρήση των πληροφοριών που περιέχονται σε αυτήν.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7ccfefbf82_0_0"/>
          <p:cNvSpPr txBox="1">
            <a:spLocks noGrp="1"/>
          </p:cNvSpPr>
          <p:nvPr>
            <p:ph type="body" idx="1"/>
          </p:nvPr>
        </p:nvSpPr>
        <p:spPr>
          <a:xfrm>
            <a:off x="965148" y="1577175"/>
            <a:ext cx="6390900" cy="270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dirty="0"/>
          </a:p>
          <a:p>
            <a:pPr marL="457200" lvl="0" indent="-311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l" sz="1200" b="0" dirty="0"/>
              <a:t>Διαφορετικές προοπτικές που οδηγούν σε καινοτόμες λύσεις.</a:t>
            </a:r>
            <a:endParaRPr sz="1200" b="0" dirty="0"/>
          </a:p>
          <a:p>
            <a:pPr marL="457200" lvl="0" indent="-311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l" sz="1200" b="0" dirty="0"/>
              <a:t>Βελτιωμένες εμπειρίες επισκεπτών με περιβάλλοντα προσωπικού χωρίς αποκλεισμούς.</a:t>
            </a:r>
            <a:endParaRPr sz="1200" b="0" dirty="0"/>
          </a:p>
          <a:p>
            <a:pPr marL="457200" lvl="0" indent="-311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l" sz="1200" b="0" dirty="0"/>
              <a:t>Μια θετική εικόνα επωνυμίας ελκυστική τόσο για τους πιθανούς υπαλλήλους όσο και για τους επισκέπτες.</a:t>
            </a:r>
            <a:endParaRPr sz="2000" dirty="0"/>
          </a:p>
        </p:txBody>
      </p:sp>
      <p:sp>
        <p:nvSpPr>
          <p:cNvPr id="145" name="Google Shape;145;g27ccfefbf82_0_0"/>
          <p:cNvSpPr txBox="1">
            <a:spLocks noGrp="1"/>
          </p:cNvSpPr>
          <p:nvPr>
            <p:ph type="title"/>
          </p:nvPr>
        </p:nvSpPr>
        <p:spPr>
          <a:xfrm>
            <a:off x="918050" y="847450"/>
            <a:ext cx="6367800" cy="69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 sz="2000" dirty="0"/>
              <a:t>Οφέλη από τη συμπερίληψη</a:t>
            </a:r>
            <a:endParaRPr sz="2000" dirty="0"/>
          </a:p>
        </p:txBody>
      </p:sp>
      <p:sp>
        <p:nvSpPr>
          <p:cNvPr id="146" name="Google Shape;146;g27ccfefbf82_0_0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e6d7eee98a_0_29"/>
          <p:cNvSpPr txBox="1">
            <a:spLocks noGrp="1"/>
          </p:cNvSpPr>
          <p:nvPr>
            <p:ph type="body" idx="1"/>
          </p:nvPr>
        </p:nvSpPr>
        <p:spPr>
          <a:xfrm>
            <a:off x="965150" y="1424775"/>
            <a:ext cx="7818300" cy="27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400" dirty="0"/>
              <a:t>Προσαρμογή Στρατηγικών Ένταξης για Αυτιστικά άτομα</a:t>
            </a:r>
            <a:endParaRPr sz="1400" dirty="0"/>
          </a:p>
          <a:p>
            <a:pPr marL="457200" lvl="0" indent="-33655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700"/>
              <a:buFont typeface="Roboto"/>
              <a:buChar char="●"/>
            </a:pPr>
            <a:r>
              <a:rPr lang="el" sz="1200" b="0" dirty="0"/>
              <a:t>Εκπαίδευση</a:t>
            </a:r>
            <a:endParaRPr sz="1200" b="0" dirty="0"/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D5DB"/>
              </a:buClr>
              <a:buSzPts val="1700"/>
              <a:buFont typeface="Roboto"/>
              <a:buChar char="●"/>
            </a:pPr>
            <a:r>
              <a:rPr lang="el" sz="1200" b="0" dirty="0"/>
              <a:t>Καθαρή Επικοινωνία</a:t>
            </a:r>
            <a:endParaRPr sz="1200" b="0" dirty="0"/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D5DB"/>
              </a:buClr>
              <a:buSzPts val="1700"/>
              <a:buFont typeface="Roboto"/>
              <a:buChar char="●"/>
            </a:pPr>
            <a:r>
              <a:rPr lang="el" sz="1200" b="0" dirty="0"/>
              <a:t>Περιβαλλοντικές Θεωρήσεις</a:t>
            </a:r>
            <a:endParaRPr sz="1600" b="0" dirty="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dirty="0">
              <a:solidFill>
                <a:srgbClr val="D1D5D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dirty="0">
              <a:solidFill>
                <a:srgbClr val="D1D5DB"/>
              </a:solidFill>
              <a:highlight>
                <a:srgbClr val="444654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2" name="Google Shape;152;g1e6d7eee98a_0_29"/>
          <p:cNvSpPr txBox="1">
            <a:spLocks noGrp="1"/>
          </p:cNvSpPr>
          <p:nvPr>
            <p:ph type="title"/>
          </p:nvPr>
        </p:nvSpPr>
        <p:spPr>
          <a:xfrm>
            <a:off x="918050" y="847450"/>
            <a:ext cx="6621900" cy="5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90"/>
              <a:buNone/>
            </a:pPr>
            <a:r>
              <a:rPr lang="el" sz="2000" dirty="0"/>
              <a:t>Στρατηγικές &amp; Βήματα Δράσης για τη </a:t>
            </a:r>
            <a:r>
              <a:rPr lang="el-GR" sz="2000" dirty="0" err="1"/>
              <a:t>συμπεριληπτικότητα</a:t>
            </a:r>
            <a:endParaRPr sz="2000" dirty="0"/>
          </a:p>
        </p:txBody>
      </p:sp>
      <p:sp>
        <p:nvSpPr>
          <p:cNvPr id="154" name="Google Shape;154;g1e6d7eee98a_0_29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e6d7eee98a_0_117"/>
          <p:cNvSpPr txBox="1">
            <a:spLocks noGrp="1"/>
          </p:cNvSpPr>
          <p:nvPr>
            <p:ph type="body" idx="1"/>
          </p:nvPr>
        </p:nvSpPr>
        <p:spPr>
          <a:xfrm>
            <a:off x="965150" y="1424775"/>
            <a:ext cx="7818300" cy="27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l" sz="1400" dirty="0"/>
              <a:t>Προώθηση της </a:t>
            </a:r>
            <a:r>
              <a:rPr lang="el-GR" sz="1400" dirty="0" err="1"/>
              <a:t>συμπεριληπτικότητας</a:t>
            </a:r>
            <a:r>
              <a:rPr lang="el" sz="1400" dirty="0"/>
              <a:t>: Βήματα Δράσης</a:t>
            </a:r>
            <a:endParaRPr sz="18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3655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700"/>
              <a:buFont typeface="Roboto"/>
              <a:buChar char="●"/>
            </a:pPr>
            <a:r>
              <a:rPr lang="el" sz="1200" b="0" dirty="0"/>
              <a:t>Δίκαιες προσλήψεις</a:t>
            </a:r>
            <a:endParaRPr sz="1200" b="0" dirty="0"/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D5DB"/>
              </a:buClr>
              <a:buSzPts val="1700"/>
              <a:buFont typeface="Roboto"/>
              <a:buChar char="●"/>
            </a:pPr>
            <a:r>
              <a:rPr lang="el" sz="1200" b="0" dirty="0"/>
              <a:t>Καθοδήγηση</a:t>
            </a:r>
            <a:endParaRPr sz="1200" b="0" dirty="0"/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D5DB"/>
              </a:buClr>
              <a:buSzPts val="1700"/>
              <a:buFont typeface="Roboto"/>
              <a:buChar char="●"/>
            </a:pPr>
            <a:r>
              <a:rPr lang="el" sz="1200" b="0" dirty="0"/>
              <a:t>Τακτική ανασκόπηση</a:t>
            </a:r>
            <a:endParaRPr sz="1400" dirty="0"/>
          </a:p>
          <a:p>
            <a:pPr marL="0" lvl="0" indent="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dirty="0">
              <a:solidFill>
                <a:srgbClr val="D1D5D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dirty="0">
              <a:solidFill>
                <a:srgbClr val="D1D5DB"/>
              </a:solidFill>
              <a:highlight>
                <a:srgbClr val="444654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0" name="Google Shape;160;g1e6d7eee98a_0_117"/>
          <p:cNvSpPr txBox="1">
            <a:spLocks noGrp="1"/>
          </p:cNvSpPr>
          <p:nvPr>
            <p:ph type="title"/>
          </p:nvPr>
        </p:nvSpPr>
        <p:spPr>
          <a:xfrm>
            <a:off x="918050" y="847450"/>
            <a:ext cx="8225950" cy="5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90"/>
              <a:buNone/>
            </a:pPr>
            <a:r>
              <a:rPr lang="el" sz="2000" dirty="0"/>
              <a:t>Στρατηγικές &amp; Βήματα Δράσης για τη </a:t>
            </a:r>
            <a:r>
              <a:rPr lang="el-GR" sz="2000" dirty="0" err="1"/>
              <a:t>συμπεριληπτικότητα</a:t>
            </a:r>
            <a:endParaRPr sz="2000" dirty="0"/>
          </a:p>
        </p:txBody>
      </p:sp>
      <p:sp>
        <p:nvSpPr>
          <p:cNvPr id="162" name="Google Shape;162;g1e6d7eee98a_0_117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1e6d7eee98a_0_43"/>
          <p:cNvSpPr txBox="1">
            <a:spLocks noGrp="1"/>
          </p:cNvSpPr>
          <p:nvPr>
            <p:ph type="body" idx="1"/>
          </p:nvPr>
        </p:nvSpPr>
        <p:spPr>
          <a:xfrm>
            <a:off x="965150" y="1348575"/>
            <a:ext cx="7320900" cy="373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None/>
            </a:pPr>
            <a:endParaRPr sz="1100" b="0" dirty="0"/>
          </a:p>
          <a:p>
            <a:pPr marL="0" marR="0" lvl="0" indent="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lang="el" sz="1400" dirty="0"/>
              <a:t>Χαρακτηριστικά ενός φιλικού προ</a:t>
            </a:r>
            <a:r>
              <a:rPr lang="el-GR" sz="1400" dirty="0"/>
              <a:t>ς</a:t>
            </a:r>
            <a:r>
              <a:rPr lang="el" sz="1400" dirty="0"/>
              <a:t> τον αυτισμό εργασιακού περιβάλλοντος</a:t>
            </a:r>
            <a:endParaRPr lang="el-GR" sz="1400" dirty="0"/>
          </a:p>
          <a:p>
            <a:pPr marL="457200" marR="0" lvl="0" indent="-30480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200"/>
              <a:buFont typeface="Roboto"/>
              <a:buChar char="●"/>
            </a:pPr>
            <a:r>
              <a:rPr lang="el-GR" sz="1200" b="0" dirty="0"/>
              <a:t>Αισθητηριακά καταλύματα</a:t>
            </a:r>
            <a:endParaRPr lang="el-GR" sz="1200" dirty="0"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D5DB"/>
              </a:buClr>
              <a:buSzPts val="1200"/>
              <a:buFont typeface="Roboto"/>
              <a:buChar char="●"/>
            </a:pPr>
            <a:r>
              <a:rPr lang="el" sz="1200" b="0" dirty="0"/>
              <a:t>Ξεκάθαρη Επικοινωνία</a:t>
            </a:r>
            <a:endParaRPr sz="1200" dirty="0"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D5DB"/>
              </a:buClr>
              <a:buSzPts val="1200"/>
              <a:buFont typeface="Roboto"/>
              <a:buChar char="●"/>
            </a:pPr>
            <a:r>
              <a:rPr lang="el" sz="1200" b="0" dirty="0"/>
              <a:t>Ευελιξία και ρουτίνα</a:t>
            </a:r>
            <a:endParaRPr sz="1200" dirty="0">
              <a:latin typeface="Comfortaa"/>
              <a:ea typeface="Comfortaa"/>
              <a:cs typeface="Comfortaa"/>
              <a:sym typeface="Comfortaa"/>
            </a:endParaRPr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D5DB"/>
              </a:buClr>
              <a:buSzPts val="1200"/>
              <a:buFont typeface="Roboto"/>
              <a:buChar char="●"/>
            </a:pPr>
            <a:r>
              <a:rPr lang="el-GR" sz="1200" b="0" dirty="0"/>
              <a:t>Συμπεριληπτική κουλτούρα</a:t>
            </a:r>
          </a:p>
          <a:p>
            <a:pPr marL="457200" lvl="0" indent="-3048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D5DB"/>
              </a:buClr>
              <a:buSzPts val="1200"/>
              <a:buFont typeface="Roboto"/>
              <a:buChar char="●"/>
            </a:pPr>
            <a:r>
              <a:rPr lang="el" sz="1200" b="0" dirty="0"/>
              <a:t>Υποστηρικτική Διοίκηση</a:t>
            </a:r>
            <a:endParaRPr sz="1200" b="0" dirty="0"/>
          </a:p>
          <a:p>
            <a:pPr marL="0" lvl="0" indent="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None/>
            </a:pPr>
            <a:endParaRPr sz="1050" b="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dirty="0">
              <a:solidFill>
                <a:srgbClr val="D1D5D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b="0" dirty="0">
              <a:solidFill>
                <a:srgbClr val="D1D5DB"/>
              </a:solidFill>
              <a:highlight>
                <a:srgbClr val="444654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8" name="Google Shape;168;g1e6d7eee98a_0_43"/>
          <p:cNvSpPr txBox="1">
            <a:spLocks noGrp="1"/>
          </p:cNvSpPr>
          <p:nvPr>
            <p:ph type="title"/>
          </p:nvPr>
        </p:nvSpPr>
        <p:spPr>
          <a:xfrm>
            <a:off x="918050" y="847450"/>
            <a:ext cx="8125500" cy="5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90"/>
              <a:buNone/>
            </a:pPr>
            <a:r>
              <a:rPr lang="el" sz="2000" dirty="0"/>
              <a:t>Μονάδα 3 - Φιλικό προς τον Αυτισμό Εργασιακό &amp; Εκπαιδευτικό Περιβάλλον</a:t>
            </a:r>
            <a:endParaRPr sz="2000" dirty="0"/>
          </a:p>
        </p:txBody>
      </p:sp>
      <p:sp>
        <p:nvSpPr>
          <p:cNvPr id="170" name="Google Shape;170;g1e6d7eee98a_0_43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e6d7eee98a_0_55"/>
          <p:cNvSpPr txBox="1">
            <a:spLocks noGrp="1"/>
          </p:cNvSpPr>
          <p:nvPr>
            <p:ph type="body" idx="1"/>
          </p:nvPr>
        </p:nvSpPr>
        <p:spPr>
          <a:xfrm>
            <a:off x="965150" y="1348575"/>
            <a:ext cx="7219200" cy="373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400" dirty="0"/>
              <a:t>Μέθοδοι για την αξιολόγηση ενός φιλικού προς τον αυτισμό περιβάλλοντος</a:t>
            </a:r>
            <a:endParaRPr sz="140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100" b="0" dirty="0"/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D5DB"/>
              </a:buClr>
              <a:buSzPts val="1600"/>
              <a:buFont typeface="Roboto"/>
              <a:buChar char="●"/>
            </a:pPr>
            <a:r>
              <a:rPr lang="el" sz="1200" b="0" dirty="0"/>
              <a:t>Συλλογή σχολίων</a:t>
            </a:r>
            <a:endParaRPr sz="1200" b="0" dirty="0"/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D5DB"/>
              </a:buClr>
              <a:buSzPts val="1600"/>
              <a:buFont typeface="Roboto"/>
              <a:buChar char="●"/>
            </a:pPr>
            <a:r>
              <a:rPr lang="el" sz="1200" b="0" dirty="0"/>
              <a:t>Αξιολογήσεις Παρατήρησης</a:t>
            </a:r>
            <a:endParaRPr sz="1200" b="0" dirty="0"/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D5DB"/>
              </a:buClr>
              <a:buSzPts val="1600"/>
              <a:buFont typeface="Roboto"/>
              <a:buChar char="●"/>
            </a:pPr>
            <a:r>
              <a:rPr lang="el" sz="1200" b="0" dirty="0"/>
              <a:t>Μετρήσεις απόδοσης</a:t>
            </a:r>
            <a:endParaRPr sz="1400" b="0" dirty="0">
              <a:solidFill>
                <a:srgbClr val="D1D5D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6350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D5DB"/>
              </a:buClr>
              <a:buSzPts val="1200"/>
              <a:buFont typeface="Roboto"/>
              <a:buNone/>
            </a:pPr>
            <a:endParaRPr sz="1200" b="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dirty="0">
              <a:solidFill>
                <a:srgbClr val="D1D5D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900" b="0" dirty="0">
              <a:solidFill>
                <a:srgbClr val="D1D5DB"/>
              </a:solidFill>
              <a:highlight>
                <a:srgbClr val="444654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6" name="Google Shape;176;g1e6d7eee98a_0_55"/>
          <p:cNvSpPr txBox="1">
            <a:spLocks noGrp="1"/>
          </p:cNvSpPr>
          <p:nvPr>
            <p:ph type="title"/>
          </p:nvPr>
        </p:nvSpPr>
        <p:spPr>
          <a:xfrm>
            <a:off x="918050" y="847450"/>
            <a:ext cx="8125500" cy="5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90"/>
              <a:buNone/>
            </a:pPr>
            <a:r>
              <a:rPr lang="el" sz="2000" dirty="0"/>
              <a:t>Μονάδα 4 - Αξιολόγηση ενός φιλικού προς τον αυτισμό περιβάλλοντος</a:t>
            </a:r>
            <a:endParaRPr sz="2000" dirty="0"/>
          </a:p>
        </p:txBody>
      </p:sp>
      <p:sp>
        <p:nvSpPr>
          <p:cNvPr id="178" name="Google Shape;178;g1e6d7eee98a_0_55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e6d7eee98a_0_72"/>
          <p:cNvSpPr txBox="1">
            <a:spLocks noGrp="1"/>
          </p:cNvSpPr>
          <p:nvPr>
            <p:ph type="body" idx="1"/>
          </p:nvPr>
        </p:nvSpPr>
        <p:spPr>
          <a:xfrm>
            <a:off x="918049" y="1915850"/>
            <a:ext cx="6390900" cy="238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r>
              <a:rPr lang="el" sz="1200" b="0" dirty="0"/>
              <a:t>Μερικές στρατηγικές για συνεχή προσαρμογή περιλαμβάνουν:</a:t>
            </a:r>
            <a:endParaRPr sz="1200" b="0" dirty="0"/>
          </a:p>
          <a:p>
            <a:pPr marL="457200" lvl="0" indent="-31115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300"/>
              <a:buFont typeface="Roboto"/>
              <a:buChar char="●"/>
            </a:pPr>
            <a:r>
              <a:rPr lang="el" sz="1200" b="0" dirty="0"/>
              <a:t>Έρευνες και Ερωτηματολόγια</a:t>
            </a:r>
            <a:endParaRPr sz="1200" b="0" dirty="0"/>
          </a:p>
          <a:p>
            <a:pPr marL="457200" lvl="0" indent="-311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D5DB"/>
              </a:buClr>
              <a:buSzPts val="1300"/>
              <a:buFont typeface="Roboto"/>
              <a:buChar char="●"/>
            </a:pPr>
            <a:r>
              <a:rPr lang="el" sz="1200" b="0" dirty="0"/>
              <a:t>Τακτικές Συνεδριάσεις Ανασκόπησης</a:t>
            </a:r>
            <a:endParaRPr sz="1200" b="0" dirty="0"/>
          </a:p>
          <a:p>
            <a:pPr marL="457200" lvl="0" indent="-311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D5DB"/>
              </a:buClr>
              <a:buSzPts val="1300"/>
              <a:buFont typeface="Roboto"/>
              <a:buChar char="●"/>
            </a:pPr>
            <a:r>
              <a:rPr lang="el" sz="1200" b="0" dirty="0"/>
              <a:t>Σύστημα Δράσης-Απόκρισης</a:t>
            </a:r>
            <a:endParaRPr sz="1200" b="0" dirty="0"/>
          </a:p>
          <a:p>
            <a:pPr marL="0" lvl="0" indent="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SzPts val="1018"/>
              <a:buNone/>
            </a:pPr>
            <a:r>
              <a:rPr lang="el" sz="1200" b="0" dirty="0"/>
              <a:t>Η χρήση των κατάλληλων εργαλείων ακρόασης και η δράση βάσει ανατροφοδότησης διασφαλίζει ένα συνεχώς εξελισσόμενο εργασιακό περιβάλλον που καλύπτει τις ανάγκες όλων των εργαζομένων, ειδικά εκείνων με αυτισμό.</a:t>
            </a:r>
            <a:endParaRPr sz="1200" b="0" dirty="0">
              <a:solidFill>
                <a:srgbClr val="D1D5DB"/>
              </a:solidFill>
              <a:highlight>
                <a:srgbClr val="444654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18"/>
              <a:buNone/>
            </a:pPr>
            <a:endParaRPr sz="1050" b="0" dirty="0">
              <a:solidFill>
                <a:srgbClr val="D1D5DB"/>
              </a:solidFill>
              <a:highlight>
                <a:srgbClr val="444654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1500"/>
              </a:spcBef>
              <a:spcAft>
                <a:spcPts val="1500"/>
              </a:spcAft>
              <a:buSzPts val="1018"/>
              <a:buNone/>
            </a:pPr>
            <a:endParaRPr sz="1050" b="0" dirty="0">
              <a:solidFill>
                <a:srgbClr val="D1D5D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4" name="Google Shape;184;g1e6d7eee98a_0_72"/>
          <p:cNvSpPr txBox="1">
            <a:spLocks noGrp="1"/>
          </p:cNvSpPr>
          <p:nvPr>
            <p:ph type="title"/>
          </p:nvPr>
        </p:nvSpPr>
        <p:spPr>
          <a:xfrm>
            <a:off x="918049" y="847450"/>
            <a:ext cx="7550089" cy="69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 sz="2400" dirty="0"/>
              <a:t>Μηχανισμοί Ανατροφοδότησης &amp; Συνεχής Βελτίωση</a:t>
            </a:r>
            <a:endParaRPr sz="2400" dirty="0"/>
          </a:p>
        </p:txBody>
      </p:sp>
      <p:sp>
        <p:nvSpPr>
          <p:cNvPr id="186" name="Google Shape;186;g1e6d7eee98a_0_72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e6d7eee98a_0_66"/>
          <p:cNvSpPr txBox="1">
            <a:spLocks noGrp="1"/>
          </p:cNvSpPr>
          <p:nvPr>
            <p:ph type="body" idx="1"/>
          </p:nvPr>
        </p:nvSpPr>
        <p:spPr>
          <a:xfrm>
            <a:off x="965150" y="1958175"/>
            <a:ext cx="7049700" cy="270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l" sz="1200" b="0" dirty="0"/>
              <a:t>Οι ομάδες είναι η ραχοκοκαλιά του κλάδου της φιλοξενίας. Όταν αυτές οι ομάδες περιλαμβάνουν μέλη με αυτισμό, η κατανόηση και η αποτελεσματική διαχείρισή τους είναι ζωτικής σημασίας.</a:t>
            </a:r>
            <a:endParaRPr sz="1200" b="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endParaRPr sz="1200" b="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35"/>
              <a:buFont typeface="Arial"/>
              <a:buNone/>
            </a:pPr>
            <a:r>
              <a:rPr lang="el" sz="1400" dirty="0"/>
              <a:t>Κατανόηση της Δυναμικής Ομάδας Νευρο-ποικιλομορφίας</a:t>
            </a:r>
            <a:endParaRPr sz="1400" dirty="0"/>
          </a:p>
          <a:p>
            <a:pPr marL="457200" lvl="0" indent="-32512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520"/>
              <a:buFont typeface="Roboto"/>
              <a:buChar char="●"/>
            </a:pPr>
            <a:r>
              <a:rPr lang="el" sz="1200" b="0" dirty="0"/>
              <a:t>Στυλ Επικοινωνίας</a:t>
            </a:r>
            <a:endParaRPr sz="1200" b="0" dirty="0"/>
          </a:p>
          <a:p>
            <a:pPr marL="457200" lvl="0" indent="-32512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D5DB"/>
              </a:buClr>
              <a:buSzPts val="1520"/>
              <a:buFont typeface="Roboto"/>
              <a:buChar char="●"/>
            </a:pPr>
            <a:r>
              <a:rPr lang="el" sz="1200" b="0" dirty="0"/>
              <a:t>Αισθητηριακές εμπειρίες</a:t>
            </a:r>
            <a:endParaRPr sz="1200" b="0" dirty="0"/>
          </a:p>
          <a:p>
            <a:pPr marL="457200" lvl="0" indent="-32512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D5DB"/>
              </a:buClr>
              <a:buSzPts val="1520"/>
              <a:buFont typeface="Roboto"/>
              <a:buChar char="●"/>
            </a:pPr>
            <a:r>
              <a:rPr lang="el" sz="1200" b="0" dirty="0"/>
              <a:t>Δομημένες </a:t>
            </a:r>
            <a:r>
              <a:rPr lang="el-GR" sz="1200" b="0" dirty="0"/>
              <a:t>συναναστροφές</a:t>
            </a:r>
            <a:endParaRPr sz="1400" b="0" dirty="0">
              <a:solidFill>
                <a:srgbClr val="D1D5D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SzPts val="935"/>
              <a:buNone/>
            </a:pPr>
            <a:endParaRPr sz="1200" b="0" dirty="0">
              <a:solidFill>
                <a:srgbClr val="D1D5DB"/>
              </a:solidFill>
              <a:highlight>
                <a:srgbClr val="444654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2" name="Google Shape;192;g1e6d7eee98a_0_66"/>
          <p:cNvSpPr txBox="1">
            <a:spLocks noGrp="1"/>
          </p:cNvSpPr>
          <p:nvPr>
            <p:ph type="title"/>
          </p:nvPr>
        </p:nvSpPr>
        <p:spPr>
          <a:xfrm>
            <a:off x="918050" y="847450"/>
            <a:ext cx="7494430" cy="69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 sz="2400" dirty="0"/>
              <a:t>Μονάδα 5 - Δεξιότητες διαχείρισης ομάδας σε φιλικές προς τον αυτισμό</a:t>
            </a:r>
            <a:r>
              <a:rPr lang="en-US" sz="2400" dirty="0"/>
              <a:t> </a:t>
            </a:r>
            <a:r>
              <a:rPr lang="el" sz="2400" dirty="0"/>
              <a:t>ομάδες </a:t>
            </a:r>
            <a:endParaRPr sz="2400" dirty="0"/>
          </a:p>
        </p:txBody>
      </p:sp>
      <p:sp>
        <p:nvSpPr>
          <p:cNvPr id="194" name="Google Shape;194;g1e6d7eee98a_0_66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1e6d7eee98a_0_78"/>
          <p:cNvSpPr txBox="1">
            <a:spLocks noGrp="1"/>
          </p:cNvSpPr>
          <p:nvPr>
            <p:ph type="body" idx="1"/>
          </p:nvPr>
        </p:nvSpPr>
        <p:spPr>
          <a:xfrm>
            <a:off x="965148" y="1958175"/>
            <a:ext cx="6390900" cy="270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l" sz="1400"/>
              <a:t>Προώθηση της Συνεργασίας και της Κατανόησης</a:t>
            </a:r>
            <a:endParaRPr sz="1400"/>
          </a:p>
          <a:p>
            <a:pPr marL="457200" marR="0" lvl="0" indent="-3111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l" sz="1200" b="0"/>
              <a:t>Εκπαίδευση</a:t>
            </a:r>
            <a:endParaRPr sz="1200" b="0"/>
          </a:p>
          <a:p>
            <a:pPr marL="457200" marR="0" lvl="0" indent="-3111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l" sz="1200" b="0"/>
              <a:t>Καθαρή Επικοινωνία</a:t>
            </a:r>
            <a:endParaRPr sz="1200" b="0"/>
          </a:p>
          <a:p>
            <a:pPr marL="457200" marR="0" lvl="0" indent="-3111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l" sz="1200" b="0"/>
              <a:t>Αισθητηριακές Θεωρήσεις</a:t>
            </a:r>
            <a:endParaRPr sz="1200" b="0"/>
          </a:p>
          <a:p>
            <a:pPr marL="457200" marR="0" lvl="0" indent="-3111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l" sz="1200" b="0"/>
              <a:t>Ρουτίνα &amp; Αλλαγή</a:t>
            </a:r>
            <a:endParaRPr sz="1200" b="0"/>
          </a:p>
          <a:p>
            <a:pPr marL="457200" marR="0" lvl="0" indent="-3111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l" sz="1200" b="0"/>
              <a:t>Εκτίμηση κάθε μέλους</a:t>
            </a:r>
            <a:endParaRPr sz="1200" b="0">
              <a:solidFill>
                <a:srgbClr val="D1D5D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40000"/>
              </a:lnSpc>
              <a:spcBef>
                <a:spcPts val="0"/>
              </a:spcBef>
              <a:spcAft>
                <a:spcPts val="1500"/>
              </a:spcAft>
              <a:buSzPts val="935"/>
              <a:buNone/>
            </a:pPr>
            <a:endParaRPr sz="1200">
              <a:solidFill>
                <a:srgbClr val="D1D5D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0" name="Google Shape;200;g1e6d7eee98a_0_78"/>
          <p:cNvSpPr txBox="1">
            <a:spLocks noGrp="1"/>
          </p:cNvSpPr>
          <p:nvPr>
            <p:ph type="title"/>
          </p:nvPr>
        </p:nvSpPr>
        <p:spPr>
          <a:xfrm>
            <a:off x="918050" y="847450"/>
            <a:ext cx="6367800" cy="69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 sz="2400" dirty="0"/>
              <a:t>Στρατηγικές για αποτελεσματική διαχείριση ομάδας</a:t>
            </a:r>
            <a:endParaRPr sz="2400" dirty="0"/>
          </a:p>
        </p:txBody>
      </p:sp>
      <p:sp>
        <p:nvSpPr>
          <p:cNvPr id="202" name="Google Shape;202;g1e6d7eee98a_0_78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e6d7eee98a_0_124"/>
          <p:cNvSpPr txBox="1">
            <a:spLocks noGrp="1"/>
          </p:cNvSpPr>
          <p:nvPr>
            <p:ph type="body" idx="1"/>
          </p:nvPr>
        </p:nvSpPr>
        <p:spPr>
          <a:xfrm>
            <a:off x="965147" y="1958175"/>
            <a:ext cx="7521617" cy="270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400" dirty="0"/>
              <a:t>Εποικοδομητική Ανατροφοδότηση &amp; Συνεργασία</a:t>
            </a:r>
            <a:endParaRPr sz="1400" dirty="0"/>
          </a:p>
          <a:p>
            <a:pPr marL="457200" lvl="0" indent="-3111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l" sz="1200" b="0" dirty="0"/>
              <a:t>Ανατροφοδότηση</a:t>
            </a:r>
            <a:endParaRPr sz="1200" b="0" dirty="0"/>
          </a:p>
          <a:p>
            <a:pPr marL="457200" lvl="0" indent="-3111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l-GR" sz="1200" b="0" dirty="0"/>
              <a:t>Ομαδικές δραστηριότητες </a:t>
            </a:r>
            <a:endParaRPr sz="1200" b="0" dirty="0"/>
          </a:p>
          <a:p>
            <a:pPr indent="-311150">
              <a:lnSpc>
                <a:spcPct val="140000"/>
              </a:lnSpc>
              <a:buSzPts val="1300"/>
            </a:pPr>
            <a:r>
              <a:rPr lang="en-NL" sz="1200" b="0" dirty="0"/>
              <a:t>Ανοιχτά Κανάλια Επικοινωνίας </a:t>
            </a:r>
            <a:endParaRPr sz="1200" b="0" dirty="0">
              <a:sym typeface="Roboto"/>
            </a:endParaRPr>
          </a:p>
        </p:txBody>
      </p:sp>
      <p:sp>
        <p:nvSpPr>
          <p:cNvPr id="208" name="Google Shape;208;g1e6d7eee98a_0_124"/>
          <p:cNvSpPr txBox="1">
            <a:spLocks noGrp="1"/>
          </p:cNvSpPr>
          <p:nvPr>
            <p:ph type="title"/>
          </p:nvPr>
        </p:nvSpPr>
        <p:spPr>
          <a:xfrm>
            <a:off x="918050" y="847450"/>
            <a:ext cx="7947654" cy="69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 sz="2400" dirty="0"/>
              <a:t>Στρατηγικές για αποτελεσματική διαχείριση ομάδας</a:t>
            </a:r>
            <a:endParaRPr sz="2400" dirty="0"/>
          </a:p>
        </p:txBody>
      </p:sp>
      <p:sp>
        <p:nvSpPr>
          <p:cNvPr id="210" name="Google Shape;210;g1e6d7eee98a_0_124"/>
          <p:cNvSpPr/>
          <p:nvPr/>
        </p:nvSpPr>
        <p:spPr>
          <a:xfrm>
            <a:off x="3201227" y="62250"/>
            <a:ext cx="3789231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3" y="4768850"/>
            <a:ext cx="1319817" cy="223108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e6d7eee98a_0_124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Shape 1"/>
          <p:cNvSpPr txBox="1"/>
          <p:nvPr/>
        </p:nvSpPr>
        <p:spPr>
          <a:xfrm>
            <a:off x="965160" y="1958040"/>
            <a:ext cx="7049520" cy="27018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50000"/>
              </a:lnSpc>
            </a:pPr>
            <a:r>
              <a:rPr lang="el" sz="1200" spc="-1" dirty="0">
                <a:latin typeface="Comfortaa"/>
                <a:ea typeface="Comfortaa"/>
              </a:rPr>
              <a:t>Η παιχνιδοποίηση</a:t>
            </a:r>
            <a:r>
              <a:rPr lang="en-US" sz="1200" spc="-1" dirty="0">
                <a:latin typeface="Comfortaa"/>
                <a:ea typeface="Comfortaa"/>
              </a:rPr>
              <a:t> (gamification)</a:t>
            </a:r>
            <a:r>
              <a:rPr lang="el" sz="1200" spc="-1" dirty="0">
                <a:latin typeface="Comfortaa"/>
                <a:ea typeface="Comfortaa"/>
              </a:rPr>
              <a:t> </a:t>
            </a: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και τα σοβαρά παιχνίδια</a:t>
            </a:r>
            <a:r>
              <a:rPr lang="en-US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 (serious games)</a:t>
            </a: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 έχουν αποδειχθεί αποτελεσματικές στρατηγικές μάθησης.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50000"/>
              </a:lnSpc>
            </a:pPr>
            <a:r>
              <a:rPr lang="el-GR" b="1" spc="-1" dirty="0">
                <a:latin typeface="Comfortaa"/>
                <a:ea typeface="Comfortaa"/>
              </a:rPr>
              <a:t>Σχετικά με τα σοβαρά παιχνίδια (</a:t>
            </a:r>
            <a:r>
              <a:rPr lang="en-US" b="1" spc="-1" dirty="0">
                <a:latin typeface="Comfortaa"/>
                <a:ea typeface="Comfortaa"/>
              </a:rPr>
              <a:t>serious games)</a:t>
            </a:r>
            <a:endParaRPr lang="en-US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24720">
              <a:lnSpc>
                <a:spcPct val="150000"/>
              </a:lnSpc>
              <a:spcBef>
                <a:spcPts val="1500"/>
              </a:spcBef>
              <a:buClr>
                <a:srgbClr val="D1D5DB"/>
              </a:buClr>
              <a:buFont typeface="Roboto"/>
              <a:buChar char="●"/>
            </a:pPr>
            <a:r>
              <a:rPr lang="el-GR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Οφέλη και υλοποίηση</a:t>
            </a:r>
          </a:p>
          <a:p>
            <a:pPr marL="457200" indent="-324720">
              <a:lnSpc>
                <a:spcPct val="150000"/>
              </a:lnSpc>
              <a:spcBef>
                <a:spcPts val="1500"/>
              </a:spcBef>
              <a:buClr>
                <a:srgbClr val="D1D5DB"/>
              </a:buClr>
              <a:buFont typeface="Roboto"/>
              <a:buChar char="●"/>
            </a:pPr>
            <a:r>
              <a:rPr lang="el-GR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Διαφορές μεταξύ </a:t>
            </a:r>
            <a:r>
              <a:rPr lang="el-GR" sz="1200" spc="-1" dirty="0" err="1">
                <a:latin typeface="Comfortaa"/>
                <a:ea typeface="Comfortaa"/>
              </a:rPr>
              <a:t>σοβαρο</a:t>
            </a:r>
            <a:r>
              <a:rPr lang="en-GB" sz="1200" spc="-1" dirty="0" err="1">
                <a:latin typeface="Comfortaa"/>
                <a:ea typeface="Comfortaa"/>
              </a:rPr>
              <a:t>ύ</a:t>
            </a:r>
            <a:r>
              <a:rPr lang="el-GR" sz="1200" spc="-1" dirty="0">
                <a:latin typeface="Comfortaa"/>
                <a:ea typeface="Comfortaa"/>
              </a:rPr>
              <a:t> παιχνιδιού</a:t>
            </a:r>
            <a:r>
              <a:rPr lang="en-GB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 </a:t>
            </a:r>
            <a:r>
              <a:rPr lang="el-GR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και </a:t>
            </a:r>
            <a:r>
              <a:rPr lang="el-GR" sz="1200" b="0" strike="noStrike" spc="-1" dirty="0" err="1">
                <a:solidFill>
                  <a:srgbClr val="000000"/>
                </a:solidFill>
                <a:latin typeface="Comfortaa"/>
                <a:ea typeface="Comfortaa"/>
              </a:rPr>
              <a:t>παιχνιδοποίησης</a:t>
            </a:r>
            <a:endParaRPr lang="en-GB" sz="1200" b="0" strike="noStrike" spc="-1" dirty="0">
              <a:solidFill>
                <a:srgbClr val="000000"/>
              </a:solidFill>
              <a:latin typeface="Comfortaa"/>
              <a:ea typeface="Comfortaa"/>
            </a:endParaRPr>
          </a:p>
          <a:p>
            <a:pPr marL="457200" indent="-324720">
              <a:lnSpc>
                <a:spcPct val="150000"/>
              </a:lnSpc>
              <a:spcBef>
                <a:spcPts val="1500"/>
              </a:spcBef>
              <a:buClr>
                <a:srgbClr val="D1D5DB"/>
              </a:buClr>
              <a:buFont typeface="Roboto"/>
              <a:buChar char="●"/>
            </a:pPr>
            <a:r>
              <a:rPr lang="el-GR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Σχεδιαστικά στοιχεία για το επιτραπέζιο παιχνίδι </a:t>
            </a:r>
            <a:r>
              <a:rPr lang="en-GB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HOST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Shape 2"/>
          <p:cNvSpPr txBox="1"/>
          <p:nvPr/>
        </p:nvSpPr>
        <p:spPr>
          <a:xfrm>
            <a:off x="918000" y="847440"/>
            <a:ext cx="7260840" cy="11106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</a:pPr>
            <a:r>
              <a:rPr lang="el" sz="2400" b="1" strike="noStrike" spc="-1" dirty="0">
                <a:solidFill>
                  <a:srgbClr val="FD8284"/>
                </a:solidFill>
                <a:latin typeface="Comfortaa"/>
                <a:ea typeface="Comfortaa"/>
              </a:rPr>
              <a:t>Μονάδα 6 – Ανάπτυξη Προσωπικού μέσω παιχνιδοποίησης και σοβαρών παιχνιδιών</a:t>
            </a:r>
            <a:endParaRPr lang="en-US" sz="2400" b="0" strike="noStrike" spc="-1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443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"/>
          <p:cNvSpPr txBox="1">
            <a:spLocks noGrp="1"/>
          </p:cNvSpPr>
          <p:nvPr>
            <p:ph type="body" idx="1"/>
          </p:nvPr>
        </p:nvSpPr>
        <p:spPr>
          <a:xfrm>
            <a:off x="2466752" y="1341725"/>
            <a:ext cx="5259573" cy="2719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95250" lvl="0" indent="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150000"/>
              <a:buNone/>
            </a:pPr>
            <a:r>
              <a:rPr lang="el" sz="1200" dirty="0"/>
              <a:t>Το έργο HOST στοχεύει να εκπαιδεύσει Διευθυντές Φιλοξενίας και </a:t>
            </a:r>
            <a:r>
              <a:rPr lang="el-GR" sz="1200" dirty="0" err="1"/>
              <a:t>επαγγελματ</a:t>
            </a:r>
            <a:r>
              <a:rPr lang="en-US" sz="1200" dirty="0" err="1"/>
              <a:t>ί</a:t>
            </a:r>
            <a:r>
              <a:rPr lang="el-GR" sz="1200" dirty="0" err="1"/>
              <a:t>ες</a:t>
            </a:r>
            <a:r>
              <a:rPr lang="el" sz="1200" dirty="0"/>
              <a:t> Ανθρώπινου Δυναμικού στη διαχείριση και ανάπτυξη προσωπικού με αυτισμό.</a:t>
            </a:r>
            <a:endParaRPr sz="1200" dirty="0"/>
          </a:p>
          <a:p>
            <a:pPr marL="0" lvl="0" indent="0" algn="just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131250"/>
              <a:buNone/>
            </a:pPr>
            <a:endParaRPr sz="1400" dirty="0"/>
          </a:p>
          <a:p>
            <a:pPr marL="0" lvl="0" indent="0" algn="just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131250"/>
              <a:buNone/>
            </a:pPr>
            <a:r>
              <a:rPr lang="el" sz="1400" dirty="0"/>
              <a:t>Αποτελέσματα Έργου:</a:t>
            </a:r>
            <a:endParaRPr sz="1200" b="0" dirty="0"/>
          </a:p>
          <a:p>
            <a:pPr marL="285750" lvl="0" indent="-285750" algn="just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6250"/>
              <a:buFont typeface="Arial"/>
              <a:buChar char="•"/>
            </a:pPr>
            <a:r>
              <a:rPr lang="el" sz="1200" dirty="0"/>
              <a:t>Ολοκληρωμένο Εκπαιδευτικό Μάθημα</a:t>
            </a:r>
            <a:endParaRPr sz="700" dirty="0"/>
          </a:p>
          <a:p>
            <a:pPr marL="285750" lvl="0" indent="-285750" algn="just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6250"/>
              <a:buFont typeface="Arial"/>
              <a:buChar char="•"/>
            </a:pPr>
            <a:r>
              <a:rPr lang="el" sz="1200" dirty="0"/>
              <a:t>Μια Μεθοδολογία Παράδοσης ΕΕΚ</a:t>
            </a:r>
            <a:endParaRPr sz="700" dirty="0"/>
          </a:p>
          <a:p>
            <a:pPr marL="285750" lvl="0" indent="-285750" algn="just" rtl="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56250"/>
              <a:buFont typeface="Arial"/>
              <a:buChar char="•"/>
            </a:pPr>
            <a:r>
              <a:rPr lang="el" sz="1200" dirty="0"/>
              <a:t>Ένα επιτραπέζιο παιχνίδι για νευροδιαφορετικές ομάδες φιλοξενίας</a:t>
            </a:r>
            <a:endParaRPr sz="700" dirty="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64062"/>
              <a:buNone/>
            </a:pPr>
            <a:endParaRPr sz="1200" dirty="0"/>
          </a:p>
        </p:txBody>
      </p:sp>
      <p:sp>
        <p:nvSpPr>
          <p:cNvPr id="87" name="Google Shape;87;p2"/>
          <p:cNvSpPr/>
          <p:nvPr/>
        </p:nvSpPr>
        <p:spPr>
          <a:xfrm>
            <a:off x="3201229" y="62250"/>
            <a:ext cx="3683100" cy="341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4: 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e6d7eee98a_0_124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Shape 1"/>
          <p:cNvSpPr txBox="1"/>
          <p:nvPr/>
        </p:nvSpPr>
        <p:spPr>
          <a:xfrm>
            <a:off x="965160" y="1958040"/>
            <a:ext cx="6390720" cy="27018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40000"/>
              </a:lnSpc>
            </a:pPr>
            <a:r>
              <a:rPr lang="el" b="1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Σοβαρό παιχνίδι</a:t>
            </a:r>
            <a:endParaRPr lang="en-US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Συναρπαστικό και με νόημα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Ασφαλές περιβάλλον μάθησης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Προσαρμόσιμο &amp; ευέλικτο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40000"/>
              </a:lnSpc>
            </a:pP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40000"/>
              </a:lnSpc>
              <a:spcAft>
                <a:spcPts val="1500"/>
              </a:spcAft>
            </a:pP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TextShape 2"/>
          <p:cNvSpPr txBox="1"/>
          <p:nvPr/>
        </p:nvSpPr>
        <p:spPr>
          <a:xfrm>
            <a:off x="917999" y="847440"/>
            <a:ext cx="7160525" cy="69408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</a:pPr>
            <a:r>
              <a:rPr lang="el" sz="2400" b="1" strike="noStrike" spc="-1" dirty="0">
                <a:solidFill>
                  <a:srgbClr val="FD8284"/>
                </a:solidFill>
                <a:latin typeface="Comfortaa"/>
                <a:ea typeface="Comfortaa"/>
              </a:rPr>
              <a:t>Πλεονεκτήματα του σοβαρού παιχνιδιού και της παιχνιδοποίησης</a:t>
            </a:r>
            <a:endParaRPr lang="en-US" sz="2400" b="0" strike="noStrike" spc="-1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1230"/>
            <a:ext cx="1121410" cy="22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967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e6d7eee98a_0_124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Shape 1"/>
          <p:cNvSpPr txBox="1"/>
          <p:nvPr/>
        </p:nvSpPr>
        <p:spPr>
          <a:xfrm>
            <a:off x="965160" y="1958040"/>
            <a:ext cx="6390720" cy="27018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40000"/>
              </a:lnSpc>
            </a:pPr>
            <a:r>
              <a:rPr lang="el" b="1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Παιχνιδοποίηση</a:t>
            </a:r>
            <a:endParaRPr lang="en-US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Ενσωματώνετε στην καθημερινή εργασία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Πραγματοποιήσιμοι στόχοι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40000"/>
              </a:lnSpc>
              <a:spcAft>
                <a:spcPts val="1500"/>
              </a:spcAft>
            </a:pP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Shape 2"/>
          <p:cNvSpPr txBox="1"/>
          <p:nvPr/>
        </p:nvSpPr>
        <p:spPr>
          <a:xfrm>
            <a:off x="918000" y="847440"/>
            <a:ext cx="6367320" cy="69408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</a:pPr>
            <a:r>
              <a:rPr lang="el" sz="2400" b="1" strike="noStrike" spc="-1" dirty="0">
                <a:solidFill>
                  <a:srgbClr val="FD8284"/>
                </a:solidFill>
                <a:latin typeface="Comfortaa"/>
                <a:ea typeface="Comfortaa"/>
              </a:rPr>
              <a:t>Πλεονεκτήματα του σοβαρού παιχνιδιού και της παιχνιδοποίησης</a:t>
            </a:r>
            <a:endParaRPr lang="en-US" sz="2400" b="0" strike="noStrike" spc="-1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8180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e6d7eee98a_0_124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Shape 1"/>
          <p:cNvSpPr txBox="1"/>
          <p:nvPr/>
        </p:nvSpPr>
        <p:spPr>
          <a:xfrm>
            <a:off x="965160" y="2011680"/>
            <a:ext cx="6390720" cy="265176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40000"/>
              </a:lnSpc>
            </a:pPr>
            <a:r>
              <a:rPr lang="el" b="1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Σοβαρό παιχνίδι</a:t>
            </a:r>
            <a:endParaRPr lang="en-US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Μορφή: Αυτόνομη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Σκοπός: Εκπαίδευση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Δομή: Καθορισμένη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Διαδραστικότητα: Εξαιρετικά διαδραστική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Shape 2"/>
          <p:cNvSpPr txBox="1"/>
          <p:nvPr/>
        </p:nvSpPr>
        <p:spPr>
          <a:xfrm>
            <a:off x="918000" y="847440"/>
            <a:ext cx="6367320" cy="100422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</a:pPr>
            <a:r>
              <a:rPr lang="el" sz="2400" b="1" strike="noStrike" spc="-1" dirty="0">
                <a:solidFill>
                  <a:srgbClr val="FD8284"/>
                </a:solidFill>
                <a:latin typeface="Comfortaa"/>
                <a:ea typeface="Comfortaa"/>
              </a:rPr>
              <a:t>Η διαφορά μεταξύ </a:t>
            </a:r>
            <a:r>
              <a:rPr lang="el" sz="2400" b="1" spc="-1" dirty="0">
                <a:solidFill>
                  <a:srgbClr val="FD8284"/>
                </a:solidFill>
                <a:latin typeface="Comfortaa"/>
                <a:ea typeface="Comfortaa"/>
              </a:rPr>
              <a:t>του σοβαρού παιχνιδιού </a:t>
            </a:r>
            <a:r>
              <a:rPr lang="el" sz="2400" b="1" strike="noStrike" spc="-1" dirty="0">
                <a:solidFill>
                  <a:srgbClr val="FD8284"/>
                </a:solidFill>
                <a:latin typeface="Comfortaa"/>
                <a:ea typeface="Comfortaa"/>
              </a:rPr>
              <a:t>και της παιχνιδοποίησης</a:t>
            </a:r>
            <a:endParaRPr lang="en-US" sz="2400" b="0" strike="noStrike" spc="-1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7323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e6d7eee98a_0_124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Shape 1"/>
          <p:cNvSpPr txBox="1"/>
          <p:nvPr/>
        </p:nvSpPr>
        <p:spPr>
          <a:xfrm>
            <a:off x="965160" y="1920240"/>
            <a:ext cx="6390720" cy="27432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40000"/>
              </a:lnSpc>
            </a:pP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40000"/>
              </a:lnSpc>
            </a:pPr>
            <a:r>
              <a:rPr lang="el" b="1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Παιχνιδοποίηση</a:t>
            </a:r>
            <a:endParaRPr lang="en-US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Μορφή: Ολοκληρωμένη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Σκοπός: Δέσμευση </a:t>
            </a: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Δομή: Ευέλικτη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Διαδραστικότητα: «συναναστροφή» χαμηλού βαθμού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Shape 2"/>
          <p:cNvSpPr txBox="1"/>
          <p:nvPr/>
        </p:nvSpPr>
        <p:spPr>
          <a:xfrm>
            <a:off x="918000" y="847440"/>
            <a:ext cx="6367320" cy="69408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</a:pPr>
            <a:r>
              <a:rPr lang="el" sz="2400" b="1" strike="noStrike" spc="-1" dirty="0">
                <a:solidFill>
                  <a:srgbClr val="FD8284"/>
                </a:solidFill>
                <a:latin typeface="Comfortaa"/>
                <a:ea typeface="Comfortaa"/>
              </a:rPr>
              <a:t>Η διαφορά μεταξύ </a:t>
            </a:r>
            <a:r>
              <a:rPr lang="el" sz="2400" b="1" spc="-1" dirty="0">
                <a:solidFill>
                  <a:srgbClr val="FD8284"/>
                </a:solidFill>
                <a:latin typeface="Comfortaa"/>
                <a:ea typeface="Comfortaa"/>
              </a:rPr>
              <a:t>του σοβαρού παιχνιδιού </a:t>
            </a:r>
            <a:r>
              <a:rPr lang="el" sz="2400" b="1" strike="noStrike" spc="-1" dirty="0">
                <a:solidFill>
                  <a:srgbClr val="FD8284"/>
                </a:solidFill>
                <a:latin typeface="Comfortaa"/>
                <a:ea typeface="Comfortaa"/>
              </a:rPr>
              <a:t>και της παιχνιδοποίησης</a:t>
            </a:r>
            <a:endParaRPr lang="en-US" sz="2400" b="0" strike="noStrike" spc="-1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1321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e6d7eee98a_0_124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Shape 2"/>
          <p:cNvSpPr txBox="1"/>
          <p:nvPr/>
        </p:nvSpPr>
        <p:spPr>
          <a:xfrm>
            <a:off x="918000" y="847440"/>
            <a:ext cx="6367320" cy="69408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rmAutofit fontScale="95500"/>
          </a:bodyPr>
          <a:lstStyle/>
          <a:p>
            <a:pPr>
              <a:lnSpc>
                <a:spcPct val="100000"/>
              </a:lnSpc>
            </a:pPr>
            <a:r>
              <a:rPr lang="el" sz="2800" b="1" strike="noStrike" spc="-1" dirty="0">
                <a:solidFill>
                  <a:srgbClr val="FD8284"/>
                </a:solidFill>
                <a:latin typeface="Comfortaa"/>
                <a:ea typeface="Comfortaa"/>
              </a:rPr>
              <a:t>Σύγκριση</a:t>
            </a:r>
            <a:endParaRPr lang="en-US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Shape 1"/>
          <p:cNvSpPr txBox="1"/>
          <p:nvPr/>
        </p:nvSpPr>
        <p:spPr>
          <a:xfrm>
            <a:off x="965160" y="1463040"/>
            <a:ext cx="6390720" cy="320040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40000"/>
              </a:lnSpc>
            </a:pPr>
            <a:r>
              <a:rPr lang="el" b="1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Σοβαρό παιχνίδι</a:t>
            </a:r>
            <a:endParaRPr lang="en-US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Μορφή: Αυτόνομη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Σκοπός: Εκπαίδευση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Δομή: Καθορισμένη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Διαδραστικότητα: Εξαιρετικά διαδραστική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40000"/>
              </a:lnSpc>
            </a:pPr>
            <a:r>
              <a:rPr lang="el" b="1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Παιχνιδοποίηση</a:t>
            </a:r>
            <a:endParaRPr lang="en-US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Μορφή: Αυτόνομη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Σκοπός: Δέσμευση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Δομή: Ευέλικτη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Διαδραστικότητα: «συναναστροφή» χαμηλού βαθμού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63832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e6d7eee98a_0_124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Shape 1"/>
          <p:cNvSpPr txBox="1"/>
          <p:nvPr/>
        </p:nvSpPr>
        <p:spPr>
          <a:xfrm>
            <a:off x="965160" y="2194560"/>
            <a:ext cx="6390720" cy="246888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40000"/>
              </a:lnSpc>
            </a:pPr>
            <a:r>
              <a:rPr lang="el" b="1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Στόχοι</a:t>
            </a:r>
            <a:endParaRPr lang="en-US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Ομαδική άσκηση προβληματισμού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Επαφή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Δραστηριότητα χωρίς αποκλεισμούς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Shape 2"/>
          <p:cNvSpPr txBox="1"/>
          <p:nvPr/>
        </p:nvSpPr>
        <p:spPr>
          <a:xfrm>
            <a:off x="918000" y="847440"/>
            <a:ext cx="6367320" cy="69408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</a:pPr>
            <a:r>
              <a:rPr lang="el" sz="2800" b="1" strike="noStrike" spc="-1" dirty="0">
                <a:solidFill>
                  <a:srgbClr val="FD8284"/>
                </a:solidFill>
                <a:latin typeface="Comfortaa"/>
                <a:ea typeface="Comfortaa"/>
              </a:rPr>
              <a:t>Σχεδιασμός επιτραπέζιου παιχνιδιού HOST</a:t>
            </a:r>
            <a:endParaRPr lang="en-US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6162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e6d7eee98a_0_124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Shape 1"/>
          <p:cNvSpPr txBox="1"/>
          <p:nvPr/>
        </p:nvSpPr>
        <p:spPr>
          <a:xfrm>
            <a:off x="965160" y="2194560"/>
            <a:ext cx="6390720" cy="246888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40000"/>
              </a:lnSpc>
            </a:pPr>
            <a:r>
              <a:rPr lang="el" b="1" strike="noStrike" spc="-1">
                <a:solidFill>
                  <a:srgbClr val="000000"/>
                </a:solidFill>
                <a:latin typeface="Comfortaa"/>
                <a:ea typeface="Comfortaa"/>
              </a:rPr>
              <a:t>Δραστηριότητα χωρίς αποκλεισμούς</a:t>
            </a:r>
            <a:endParaRPr lang="en-US" b="0" strike="noStrike" spc="-1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>
                <a:solidFill>
                  <a:srgbClr val="000000"/>
                </a:solidFill>
                <a:latin typeface="Comfortaa"/>
                <a:ea typeface="Comfortaa"/>
              </a:rPr>
              <a:t>Δομή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>
                <a:solidFill>
                  <a:srgbClr val="000000"/>
                </a:solidFill>
                <a:latin typeface="Comfortaa"/>
                <a:ea typeface="Comfortaa"/>
              </a:rPr>
              <a:t>Στροφή λήψη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>
                <a:solidFill>
                  <a:srgbClr val="000000"/>
                </a:solidFill>
                <a:latin typeface="Comfortaa"/>
                <a:ea typeface="Comfortaa"/>
              </a:rPr>
              <a:t>Παιχνίδι ρόλου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>
                <a:solidFill>
                  <a:srgbClr val="000000"/>
                </a:solidFill>
                <a:latin typeface="Comfortaa"/>
                <a:ea typeface="Comfortaa"/>
              </a:rPr>
              <a:t>Κοντά στην πραγματικότητα</a:t>
            </a: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Shape 2"/>
          <p:cNvSpPr txBox="1"/>
          <p:nvPr/>
        </p:nvSpPr>
        <p:spPr>
          <a:xfrm>
            <a:off x="918000" y="847440"/>
            <a:ext cx="6367320" cy="69408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</a:pPr>
            <a:r>
              <a:rPr lang="el" sz="2800" b="1" strike="noStrike" spc="-1" dirty="0">
                <a:solidFill>
                  <a:srgbClr val="FD8284"/>
                </a:solidFill>
                <a:latin typeface="Comfortaa"/>
                <a:ea typeface="Comfortaa"/>
              </a:rPr>
              <a:t>Σχεδιασμός επιτραπέζιου παιχνιδιού HOST</a:t>
            </a:r>
            <a:endParaRPr lang="en-US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4164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e6d7eee98a_0_124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TextShape 1"/>
          <p:cNvSpPr txBox="1"/>
          <p:nvPr/>
        </p:nvSpPr>
        <p:spPr>
          <a:xfrm>
            <a:off x="965160" y="2194560"/>
            <a:ext cx="6390720" cy="246888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40000"/>
              </a:lnSpc>
            </a:pPr>
            <a:r>
              <a:rPr lang="el" b="1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Απαιτήσεις</a:t>
            </a:r>
            <a:endParaRPr lang="en-US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Τοποθέτηση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  <a:p>
            <a:pPr marL="457200" indent="-310680">
              <a:lnSpc>
                <a:spcPct val="140000"/>
              </a:lnSpc>
              <a:buClr>
                <a:srgbClr val="F58C8D"/>
              </a:buClr>
              <a:buFont typeface="Comfortaa"/>
              <a:buChar char="●"/>
            </a:pPr>
            <a:r>
              <a:rPr lang="el-GR" sz="1200" spc="-1" dirty="0">
                <a:latin typeface="Comfortaa"/>
                <a:ea typeface="Comfortaa"/>
              </a:rPr>
              <a:t>Π</a:t>
            </a:r>
            <a:r>
              <a:rPr lang="el-GR" sz="1200" b="0" strike="noStrike" spc="-1" dirty="0">
                <a:solidFill>
                  <a:srgbClr val="000000"/>
                </a:solidFill>
                <a:latin typeface="Comfortaa"/>
                <a:ea typeface="Comfortaa"/>
              </a:rPr>
              <a:t>ρεσβευτές</a:t>
            </a:r>
            <a:endParaRPr lang="en-US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TextShape 2"/>
          <p:cNvSpPr txBox="1"/>
          <p:nvPr/>
        </p:nvSpPr>
        <p:spPr>
          <a:xfrm>
            <a:off x="918000" y="847440"/>
            <a:ext cx="7467048" cy="694080"/>
          </a:xfrm>
          <a:prstGeom prst="rect">
            <a:avLst/>
          </a:prstGeom>
          <a:noFill/>
          <a:ln>
            <a:noFill/>
          </a:ln>
        </p:spPr>
        <p:txBody>
          <a:bodyPr tIns="91440" bIns="91440">
            <a:noAutofit/>
          </a:bodyPr>
          <a:lstStyle/>
          <a:p>
            <a:pPr>
              <a:lnSpc>
                <a:spcPct val="100000"/>
              </a:lnSpc>
            </a:pPr>
            <a:r>
              <a:rPr lang="el" sz="2400" b="1" strike="noStrike" spc="-1" dirty="0">
                <a:solidFill>
                  <a:srgbClr val="FD8284"/>
                </a:solidFill>
                <a:latin typeface="Comfortaa"/>
                <a:ea typeface="Comfortaa"/>
              </a:rPr>
              <a:t>Βιωσιμότητα του επιτραπέζιου παιχνιδιού HOST</a:t>
            </a:r>
            <a:endParaRPr lang="en-US" sz="2400" b="0" strike="noStrike" spc="-1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305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e6d7eee98a_0_124"/>
          <p:cNvSpPr txBox="1">
            <a:spLocks noGrp="1"/>
          </p:cNvSpPr>
          <p:nvPr>
            <p:ph type="body" idx="1"/>
          </p:nvPr>
        </p:nvSpPr>
        <p:spPr>
          <a:xfrm>
            <a:off x="965148" y="1958175"/>
            <a:ext cx="6390900" cy="270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400" dirty="0"/>
              <a:t>Εποικοδομητική Ανατροφοδότηση &amp; Συνεργασία</a:t>
            </a:r>
            <a:endParaRPr sz="1400" dirty="0"/>
          </a:p>
          <a:p>
            <a:pPr marL="457200" lvl="0" indent="-3111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l" sz="1200" b="0" dirty="0"/>
              <a:t>Ανατροφοδότηση</a:t>
            </a:r>
            <a:endParaRPr sz="1200" b="0" dirty="0"/>
          </a:p>
          <a:p>
            <a:pPr marL="457200" lvl="0" indent="-3111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l" sz="1200" b="0" dirty="0"/>
              <a:t>Δραστηριότητες δημιουργίας ομάδας</a:t>
            </a:r>
            <a:endParaRPr sz="1200" b="0" dirty="0"/>
          </a:p>
          <a:p>
            <a:pPr marL="457200" lvl="0" indent="-31115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l" sz="1200" b="0" dirty="0"/>
              <a:t>Ανοιχτή Επικοινωνία</a:t>
            </a:r>
            <a:endParaRPr sz="1200" dirty="0"/>
          </a:p>
          <a:p>
            <a:pPr marL="0" lvl="0" indent="0" algn="l" rtl="0">
              <a:lnSpc>
                <a:spcPct val="140000"/>
              </a:lnSpc>
              <a:spcBef>
                <a:spcPts val="0"/>
              </a:spcBef>
              <a:spcAft>
                <a:spcPts val="1500"/>
              </a:spcAft>
              <a:buSzPts val="935"/>
              <a:buNone/>
            </a:pPr>
            <a:endParaRPr sz="1200" dirty="0">
              <a:solidFill>
                <a:srgbClr val="D1D5DB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8" name="Google Shape;208;g1e6d7eee98a_0_124"/>
          <p:cNvSpPr txBox="1">
            <a:spLocks noGrp="1"/>
          </p:cNvSpPr>
          <p:nvPr>
            <p:ph type="title"/>
          </p:nvPr>
        </p:nvSpPr>
        <p:spPr>
          <a:xfrm>
            <a:off x="918050" y="847450"/>
            <a:ext cx="7814470" cy="69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 sz="2400" dirty="0"/>
              <a:t>Στρατηγικές για αποτελεσματική διαχείριση ομάδας</a:t>
            </a:r>
            <a:endParaRPr sz="2400" dirty="0"/>
          </a:p>
        </p:txBody>
      </p:sp>
      <p:sp>
        <p:nvSpPr>
          <p:cNvPr id="210" name="Google Shape;210;g1e6d7eee98a_0_124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7586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8"/>
          <p:cNvSpPr txBox="1"/>
          <p:nvPr/>
        </p:nvSpPr>
        <p:spPr>
          <a:xfrm>
            <a:off x="2500161" y="1615297"/>
            <a:ext cx="3720376" cy="17697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3125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4400" b="0" i="0" u="none" strike="noStrike" cap="none">
                <a:solidFill>
                  <a:srgbClr val="323232"/>
                </a:solidFill>
                <a:latin typeface="Arial"/>
                <a:ea typeface="Arial"/>
                <a:cs typeface="Arial"/>
                <a:sym typeface="Arial"/>
              </a:rPr>
              <a:t>Ευχαριστώ!</a:t>
            </a:r>
            <a:endParaRPr sz="4400" b="0" i="0" u="none" strike="noStrike" cap="none">
              <a:solidFill>
                <a:srgbClr val="32323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8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 dirty="0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 dirty="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 dirty="0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 dirty="0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"/>
          <p:cNvSpPr txBox="1">
            <a:spLocks noGrp="1"/>
          </p:cNvSpPr>
          <p:nvPr>
            <p:ph type="body" idx="1"/>
          </p:nvPr>
        </p:nvSpPr>
        <p:spPr>
          <a:xfrm>
            <a:off x="4302642" y="1577175"/>
            <a:ext cx="4221095" cy="270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l" sz="1200" dirty="0"/>
              <a:t>Στόχος Ενότητας 4 </a:t>
            </a:r>
            <a:endParaRPr sz="1200" dirty="0"/>
          </a:p>
          <a:p>
            <a:pPr marL="0" lvl="0" indent="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"/>
              <a:buFont typeface="Arial"/>
              <a:buNone/>
            </a:pPr>
            <a:r>
              <a:rPr lang="el" sz="1100" b="0" dirty="0"/>
              <a:t>Να ενδυναμώσει τους διευθυντές φιλοξενίας να προωθήσουν έναν χώρο εργασίας χωρίς αποκλεισμούς για υπαλλήλους με αυτισμό. Να διδάξει στρατηγικές εκπαίδευσης, ένταξης, προσαρμογής και διαχείρισης ομάδας για ένα ακμάζον περιβάλλον.</a:t>
            </a:r>
            <a:endParaRPr sz="900" dirty="0"/>
          </a:p>
          <a:p>
            <a:pPr marL="0" lvl="0" indent="0" algn="l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endParaRPr sz="900" dirty="0"/>
          </a:p>
          <a:p>
            <a:pPr marL="0" lvl="0" indent="0" algn="ctr" rtl="0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r>
              <a:rPr lang="el" sz="1200" dirty="0"/>
              <a:t>Μαθησιακά αποτελέσματα</a:t>
            </a:r>
            <a:endParaRPr sz="1100" dirty="0"/>
          </a:p>
          <a:p>
            <a:pPr marL="457200" lvl="0" indent="-3175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l-GR" sz="1100" b="0" dirty="0"/>
              <a:t>Δημιουργία ενός περιβάλλοντος χωρίς αποκλεισμούς για εργαζόμενους με αυτισμό.</a:t>
            </a:r>
          </a:p>
          <a:p>
            <a:pPr marL="457200" lvl="0" indent="-3175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l-GR" sz="1100" b="0" dirty="0"/>
              <a:t>Καθοδήγηση και αποτελεσματική διαχείριση ομάδων φιλικών προς τον αυτισμό.</a:t>
            </a:r>
          </a:p>
          <a:p>
            <a:pPr marL="457200" lvl="0" indent="-317500" algn="l" rtl="0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l-GR" sz="1100" b="0" dirty="0"/>
              <a:t>Κατανόηση των προκλήσεων και των δυνατών σημείων του αυτισμού στον τομέα της φιλοξενίας.</a:t>
            </a:r>
            <a:endParaRPr sz="800" dirty="0"/>
          </a:p>
        </p:txBody>
      </p:sp>
      <p:sp>
        <p:nvSpPr>
          <p:cNvPr id="94" name="Google Shape;94;p3"/>
          <p:cNvSpPr/>
          <p:nvPr/>
        </p:nvSpPr>
        <p:spPr>
          <a:xfrm>
            <a:off x="3201230" y="62250"/>
            <a:ext cx="3920700" cy="341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"/>
          <p:cNvSpPr txBox="1">
            <a:spLocks noGrp="1"/>
          </p:cNvSpPr>
          <p:nvPr>
            <p:ph type="body" idx="1"/>
          </p:nvPr>
        </p:nvSpPr>
        <p:spPr>
          <a:xfrm>
            <a:off x="2820113" y="1362989"/>
            <a:ext cx="4542900" cy="27160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95250" lvl="0" indent="0" algn="just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568"/>
              <a:buNone/>
            </a:pPr>
            <a:r>
              <a:rPr lang="el" sz="1400" dirty="0"/>
              <a:t>Περιεχόμενο ενότητας:</a:t>
            </a:r>
            <a:endParaRPr sz="1400" dirty="0"/>
          </a:p>
          <a:p>
            <a:pPr marL="457200" lvl="0" indent="-299733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20"/>
              <a:buChar char="•"/>
            </a:pPr>
            <a:r>
              <a:rPr lang="el-GR" sz="1100" b="0" dirty="0"/>
              <a:t>Ανάπτυξη εννοιών και εφαρμογή επιμορφωτικών μέτρων</a:t>
            </a:r>
          </a:p>
          <a:p>
            <a:pPr marL="457200" lvl="0" indent="-299733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20"/>
              <a:buChar char="•"/>
            </a:pPr>
            <a:r>
              <a:rPr lang="el-GR" sz="1100" b="0" dirty="0"/>
              <a:t>Προσαρμογή και εφαρμογή ειδικών μέτρων κοινωνικής ένταξης</a:t>
            </a:r>
          </a:p>
          <a:p>
            <a:pPr marL="457200" lvl="0" indent="-299733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20"/>
              <a:buChar char="•"/>
            </a:pPr>
            <a:r>
              <a:rPr lang="el-GR" sz="1100" b="0" dirty="0"/>
              <a:t>Ορισμός φιλικού προς τον αυτισμό εργασιακού και εκπαιδευτικού περιβάλλοντος</a:t>
            </a:r>
          </a:p>
          <a:p>
            <a:pPr marL="457200" lvl="0" indent="-299733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20"/>
              <a:buChar char="•"/>
            </a:pPr>
            <a:r>
              <a:rPr lang="el-GR" sz="1100" b="0" dirty="0"/>
              <a:t>Αξιολόγηση και προσαρμογή περιβάλλοντος φιλικού προς τον αυτισμό</a:t>
            </a:r>
          </a:p>
          <a:p>
            <a:pPr marL="457200" lvl="0" indent="-299733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120"/>
              <a:buChar char="•"/>
            </a:pPr>
            <a:r>
              <a:rPr lang="el-GR" sz="1100" b="0" dirty="0"/>
              <a:t>Δεξιότητες διαχείρισης σε ομάδες φιλικές προς τον αυτισμό</a:t>
            </a:r>
            <a:endParaRPr sz="600" dirty="0"/>
          </a:p>
        </p:txBody>
      </p:sp>
      <p:sp>
        <p:nvSpPr>
          <p:cNvPr id="101" name="Google Shape;101;p4"/>
          <p:cNvSpPr/>
          <p:nvPr/>
        </p:nvSpPr>
        <p:spPr>
          <a:xfrm>
            <a:off x="3201224" y="62250"/>
            <a:ext cx="4161900" cy="341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6"/>
          <p:cNvSpPr txBox="1">
            <a:spLocks noGrp="1"/>
          </p:cNvSpPr>
          <p:nvPr>
            <p:ph type="body" idx="1"/>
          </p:nvPr>
        </p:nvSpPr>
        <p:spPr>
          <a:xfrm>
            <a:off x="965150" y="1289550"/>
            <a:ext cx="6970500" cy="44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None/>
            </a:pPr>
            <a:endParaRPr sz="1200" dirty="0"/>
          </a:p>
          <a:p>
            <a:pPr marL="457200" marR="0" lvl="0" indent="-31115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300"/>
              <a:buFont typeface="Roboto"/>
              <a:buChar char="●"/>
            </a:pPr>
            <a:r>
              <a:rPr lang="el-GR" sz="1200" b="0" dirty="0"/>
              <a:t>Περιορισμένη πρόσβαση σε εξατομικευμένη επαγγελματική εκπαίδευση.</a:t>
            </a:r>
          </a:p>
          <a:p>
            <a:pPr marL="457200" marR="0" lvl="0" indent="-31115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300"/>
              <a:buFont typeface="Roboto"/>
              <a:buChar char="●"/>
            </a:pPr>
            <a:r>
              <a:rPr lang="el-GR" sz="1200" b="0" dirty="0"/>
              <a:t>Εμπόδια επικοινωνίας σε ρόλους με επίκεντρο τον επισκέπτη.</a:t>
            </a:r>
          </a:p>
          <a:p>
            <a:pPr marL="457200" marR="0" lvl="0" indent="-31115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300"/>
              <a:buFont typeface="Roboto"/>
              <a:buChar char="●"/>
            </a:pPr>
            <a:r>
              <a:rPr lang="el-GR" sz="1200" b="0" dirty="0"/>
              <a:t>Διαδεδομένες προκαταλήψεις και παρανοήσεις για τον αυτισμό.</a:t>
            </a:r>
          </a:p>
          <a:p>
            <a:pPr marL="457200" marR="0" lvl="0" indent="-31115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300"/>
              <a:buFont typeface="Roboto"/>
              <a:buChar char="●"/>
            </a:pPr>
            <a:r>
              <a:rPr lang="el-GR" sz="1200" b="0" dirty="0"/>
              <a:t>Κενό στην κατανόηση του εργοδότη.</a:t>
            </a:r>
          </a:p>
          <a:p>
            <a:pPr marL="457200" marR="0" lvl="0" indent="-31115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300"/>
              <a:buFont typeface="Roboto"/>
              <a:buChar char="●"/>
            </a:pPr>
            <a:r>
              <a:rPr lang="el-GR" sz="1200" b="0" dirty="0"/>
              <a:t>Απουσία ρόλων που αξιοποιούν μοναδικές ικανότητες.</a:t>
            </a:r>
          </a:p>
          <a:p>
            <a:pPr marL="457200" marR="0" lvl="0" indent="-31115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300"/>
              <a:buFont typeface="Roboto"/>
              <a:buChar char="●"/>
            </a:pPr>
            <a:r>
              <a:rPr lang="el-GR" sz="1200" b="0" dirty="0"/>
              <a:t>Μη φιλικά προς τις αισθήσεις περιβάλλοντα εργασίας.</a:t>
            </a:r>
          </a:p>
          <a:p>
            <a:pPr marL="457200" marR="0" lvl="0" indent="-31115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300"/>
              <a:buFont typeface="Roboto"/>
              <a:buChar char="●"/>
            </a:pPr>
            <a:r>
              <a:rPr lang="el-GR" sz="1200" b="0" dirty="0"/>
              <a:t>Περιορισμένοι αποκλειστικοί πόροι για διαρκή υποστήριξη.</a:t>
            </a:r>
            <a:endParaRPr sz="1100" dirty="0">
              <a:latin typeface="Roboto"/>
              <a:ea typeface="Roboto"/>
              <a:cs typeface="Roboto"/>
              <a:sym typeface="Roboto"/>
            </a:endParaRPr>
          </a:p>
          <a:p>
            <a:pPr marL="63500" lvl="0" indent="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200"/>
              <a:buFont typeface="Roboto"/>
              <a:buNone/>
            </a:pPr>
            <a:endParaRPr sz="1100" b="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None/>
            </a:pPr>
            <a:endParaRPr sz="1100" dirty="0"/>
          </a:p>
          <a:p>
            <a:pPr marL="0" lvl="0" indent="0" algn="l" rtl="0">
              <a:lnSpc>
                <a:spcPct val="150000"/>
              </a:lnSpc>
              <a:spcBef>
                <a:spcPts val="1500"/>
              </a:spcBef>
              <a:spcAft>
                <a:spcPts val="1500"/>
              </a:spcAft>
              <a:buNone/>
            </a:pPr>
            <a:endParaRPr sz="1100" dirty="0"/>
          </a:p>
        </p:txBody>
      </p:sp>
      <p:sp>
        <p:nvSpPr>
          <p:cNvPr id="107" name="Google Shape;107;p6"/>
          <p:cNvSpPr txBox="1">
            <a:spLocks noGrp="1"/>
          </p:cNvSpPr>
          <p:nvPr>
            <p:ph type="title"/>
          </p:nvPr>
        </p:nvSpPr>
        <p:spPr>
          <a:xfrm>
            <a:off x="918050" y="847450"/>
            <a:ext cx="6621900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90"/>
              <a:buFont typeface="Arial"/>
              <a:buNone/>
            </a:pPr>
            <a:r>
              <a:rPr lang="el" sz="2000" dirty="0"/>
              <a:t>Οι προκλήσεις του αυτισμού στον τομέα της Φιλοξενίας</a:t>
            </a:r>
            <a:endParaRPr sz="2000" dirty="0"/>
          </a:p>
        </p:txBody>
      </p:sp>
      <p:sp>
        <p:nvSpPr>
          <p:cNvPr id="109" name="Google Shape;109;p6"/>
          <p:cNvSpPr/>
          <p:nvPr/>
        </p:nvSpPr>
        <p:spPr>
          <a:xfrm>
            <a:off x="3201228" y="62250"/>
            <a:ext cx="3219600" cy="3415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4: 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e6d7eee98a_0_112"/>
          <p:cNvSpPr txBox="1">
            <a:spLocks noGrp="1"/>
          </p:cNvSpPr>
          <p:nvPr>
            <p:ph type="body" idx="1"/>
          </p:nvPr>
        </p:nvSpPr>
        <p:spPr>
          <a:xfrm>
            <a:off x="965148" y="1577175"/>
            <a:ext cx="6390900" cy="270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l" sz="1400" dirty="0"/>
              <a:t>Προσαρμοσμένη Επαγγελματική Εκπαίδευση</a:t>
            </a:r>
            <a:endParaRPr sz="12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11150" algn="l" rtl="0">
              <a:lnSpc>
                <a:spcPct val="11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300"/>
              <a:buFont typeface="Roboto"/>
              <a:buChar char="●"/>
            </a:pPr>
            <a:r>
              <a:rPr lang="el-GR" sz="1200" b="0" dirty="0"/>
              <a:t>Προσαρμοσμένη Επαγγελματική Εκπαίδευση</a:t>
            </a:r>
          </a:p>
          <a:p>
            <a:pPr marL="457200" lvl="0" indent="-311150" algn="l" rtl="0">
              <a:lnSpc>
                <a:spcPct val="11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300"/>
              <a:buFont typeface="Roboto"/>
              <a:buChar char="●"/>
            </a:pPr>
            <a:r>
              <a:rPr lang="el-GR" sz="1200" b="0" dirty="0"/>
              <a:t>Επαγγελματική Εκπαίδευση και Κατάρτιση (ΕΕΚ) προσαρμοσμένη για στελέχη φιλοξενίας.</a:t>
            </a:r>
          </a:p>
          <a:p>
            <a:pPr marL="457200" lvl="0" indent="-311150" algn="l" rtl="0">
              <a:lnSpc>
                <a:spcPct val="11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300"/>
              <a:buFont typeface="Roboto"/>
              <a:buChar char="●"/>
            </a:pPr>
            <a:r>
              <a:rPr lang="el-GR" sz="1200" b="0" dirty="0"/>
              <a:t>Εξοπλισμός </a:t>
            </a:r>
            <a:r>
              <a:rPr lang="el-GR" sz="1200" b="0" dirty="0" err="1"/>
              <a:t>τών</a:t>
            </a:r>
            <a:r>
              <a:rPr lang="el-GR" sz="1200" b="0" dirty="0"/>
              <a:t> διευθυντών με δεξιότητες, γνώσεις και εργαλεία.</a:t>
            </a:r>
          </a:p>
          <a:p>
            <a:pPr marL="457200" lvl="0" indent="-311150" algn="l" rtl="0">
              <a:lnSpc>
                <a:spcPct val="11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300"/>
              <a:buFont typeface="Roboto"/>
              <a:buChar char="●"/>
            </a:pPr>
            <a:r>
              <a:rPr lang="el-GR" sz="1200" b="0" dirty="0"/>
              <a:t>Τομείς εστίασης: Προσαρμοσμένη εκπαίδευση, κοινωνική ένταξη, περιβάλλοντα φιλικά προς τον αυτισμό και αποτελεσματική διαχείριση ομάδας.</a:t>
            </a:r>
            <a:endParaRPr sz="2400" dirty="0"/>
          </a:p>
        </p:txBody>
      </p:sp>
      <p:sp>
        <p:nvSpPr>
          <p:cNvPr id="115" name="Google Shape;115;g1e6d7eee98a_0_112"/>
          <p:cNvSpPr txBox="1">
            <a:spLocks noGrp="1"/>
          </p:cNvSpPr>
          <p:nvPr>
            <p:ph type="title"/>
          </p:nvPr>
        </p:nvSpPr>
        <p:spPr>
          <a:xfrm>
            <a:off x="918050" y="847450"/>
            <a:ext cx="6367800" cy="694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l" sz="2800" dirty="0"/>
              <a:t>Η λύση</a:t>
            </a:r>
            <a:endParaRPr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27bbe6b96d3_0_11"/>
          <p:cNvSpPr txBox="1">
            <a:spLocks noGrp="1"/>
          </p:cNvSpPr>
          <p:nvPr>
            <p:ph type="body" idx="1"/>
          </p:nvPr>
        </p:nvSpPr>
        <p:spPr>
          <a:xfrm>
            <a:off x="994475" y="1363975"/>
            <a:ext cx="7320900" cy="454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b="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700" dirty="0"/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400" dirty="0"/>
              <a:t>Οδηγίες για την ανάπτυξη μέτρων κατάρτισης</a:t>
            </a:r>
            <a:endParaRPr sz="1200" dirty="0"/>
          </a:p>
          <a:p>
            <a:pPr marL="457200" lvl="0" indent="-33655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700"/>
              <a:buFont typeface="Roboto"/>
              <a:buChar char="●"/>
            </a:pPr>
            <a:r>
              <a:rPr lang="el-GR" sz="1200" b="0" dirty="0"/>
              <a:t>Ασχοληθείτε απευθείας με τους υπαλλήλους, παρατηρήστε τα εργασιακά τους πρότυπα και συλλέξτε σχόλια.</a:t>
            </a:r>
          </a:p>
          <a:p>
            <a:pPr marL="457200" lvl="0" indent="-33655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700"/>
              <a:buFont typeface="Roboto"/>
              <a:buChar char="●"/>
            </a:pPr>
            <a:r>
              <a:rPr lang="el-GR" sz="1200" b="0" dirty="0"/>
              <a:t>Συνεργαστείτε με ειδικούς στον αυτισμό και, αν είναι δυνατόν, αυτιστικούς υπαλλήλους για πληροφορίες.</a:t>
            </a:r>
          </a:p>
          <a:p>
            <a:pPr marL="457200" lvl="0" indent="-33655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700"/>
              <a:buFont typeface="Roboto"/>
              <a:buChar char="●"/>
            </a:pPr>
            <a:r>
              <a:rPr lang="el-GR" sz="1200" b="0" dirty="0"/>
              <a:t>Δώστε έμφαση στις πρακτικές συνεδρίες, όπως το παιχνίδι ρόλων, για να </a:t>
            </a:r>
            <a:r>
              <a:rPr lang="el-GR" sz="1200" b="0" dirty="0" err="1"/>
              <a:t>πλοηγηθείτε</a:t>
            </a:r>
            <a:r>
              <a:rPr lang="el-GR" sz="1200" b="0" dirty="0"/>
              <a:t> σε περίπλοκες κοινωνικές αλληλεπιδράσεις.</a:t>
            </a:r>
          </a:p>
          <a:p>
            <a:pPr marL="457200" lvl="0" indent="-336550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700"/>
              <a:buFont typeface="Roboto"/>
              <a:buChar char="●"/>
            </a:pPr>
            <a:r>
              <a:rPr lang="el-GR" sz="1200" b="0" dirty="0"/>
              <a:t>Δημιουργήστε έναν μηχανισμό ανατροφοδότησης για να βελτιώνετε συνεχώς την εκπαίδευση.</a:t>
            </a:r>
            <a:endParaRPr sz="1200" b="0" dirty="0">
              <a:solidFill>
                <a:srgbClr val="D1D5DB"/>
              </a:solidFill>
              <a:highlight>
                <a:srgbClr val="444654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" name="Google Shape;121;g27bbe6b96d3_0_11"/>
          <p:cNvSpPr txBox="1">
            <a:spLocks noGrp="1"/>
          </p:cNvSpPr>
          <p:nvPr>
            <p:ph type="title"/>
          </p:nvPr>
        </p:nvSpPr>
        <p:spPr>
          <a:xfrm>
            <a:off x="918050" y="847450"/>
            <a:ext cx="6621900" cy="6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90"/>
              <a:buNone/>
            </a:pPr>
            <a:r>
              <a:rPr lang="el" sz="2000" dirty="0"/>
              <a:t>Μονάδα 1 - Ανάπτυξη Εννοιών &amp; Εφαρμογή Εκπαίδευσης</a:t>
            </a:r>
            <a:endParaRPr sz="2000" dirty="0"/>
          </a:p>
        </p:txBody>
      </p:sp>
      <p:sp>
        <p:nvSpPr>
          <p:cNvPr id="123" name="Google Shape;123;g27bbe6b96d3_0_11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e6d7eee98a_0_2"/>
          <p:cNvSpPr txBox="1">
            <a:spLocks noGrp="1"/>
          </p:cNvSpPr>
          <p:nvPr>
            <p:ph type="body" idx="1"/>
          </p:nvPr>
        </p:nvSpPr>
        <p:spPr>
          <a:xfrm>
            <a:off x="965150" y="1577175"/>
            <a:ext cx="7095000" cy="47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400" dirty="0"/>
              <a:t>Δημιουργία Αποτελεσματικής Εκπαίδευσης για Εργαζόμενους με Αυτισμό</a:t>
            </a:r>
            <a:endParaRPr sz="1400" dirty="0"/>
          </a:p>
          <a:p>
            <a:pPr marL="457200" lvl="0" indent="-33655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rgbClr val="D1D5DB"/>
              </a:buClr>
              <a:buSzPts val="1700"/>
              <a:buFont typeface="Roboto"/>
              <a:buChar char="●"/>
            </a:pPr>
            <a:r>
              <a:rPr lang="el" sz="1200" b="0" dirty="0"/>
              <a:t>Εκπαιδεύστε τους υπαλλήλους να μεταφέρουν πληροφορίες αποτελεσματικά, καλύπτοντας τις διαφορετικές ανάγκες των πελατών.</a:t>
            </a:r>
            <a:endParaRPr sz="1200" b="0" dirty="0"/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D5DB"/>
              </a:buClr>
              <a:buSzPts val="1700"/>
              <a:buFont typeface="Roboto"/>
              <a:buChar char="●"/>
            </a:pPr>
            <a:r>
              <a:rPr lang="el" sz="1200" b="0" dirty="0"/>
              <a:t>Εξοπλίστε το προσωπικό ώστε να αναγνωρίζει και να ανταποκρίνεται σε ποικίλα συναισθήματα των πελατών, εξασφαλίζοντας αξέχαστες εμπειρίες.</a:t>
            </a:r>
            <a:endParaRPr sz="1200" b="0" dirty="0"/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D5DB"/>
              </a:buClr>
              <a:buSzPts val="1700"/>
              <a:buFont typeface="Roboto"/>
              <a:buChar char="●"/>
            </a:pPr>
            <a:r>
              <a:rPr lang="el" sz="1200" b="0" dirty="0"/>
              <a:t>Προώθηση της ομαδικής εργασίας και της συνέργειας σε διαφορετικές ομάδες.</a:t>
            </a:r>
            <a:endParaRPr sz="1200" b="0" dirty="0"/>
          </a:p>
          <a:p>
            <a:pPr marL="457200" lvl="0" indent="-3365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1D5DB"/>
              </a:buClr>
              <a:buSzPts val="1700"/>
              <a:buFont typeface="Roboto"/>
              <a:buChar char="●"/>
            </a:pPr>
            <a:r>
              <a:rPr lang="el" sz="1200" b="0" dirty="0"/>
              <a:t>Προωθήστε μια κουλτούρα συνεχούς μάθησης και προσαρμογής για να ανταποκριθείτε στις δυναμικές απαιτήσεις του κλάδου της φιλοξενίας.</a:t>
            </a:r>
            <a:endParaRPr sz="1400" dirty="0">
              <a:solidFill>
                <a:srgbClr val="D1D5D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 b="0" dirty="0">
              <a:solidFill>
                <a:srgbClr val="D1D5DB"/>
              </a:solidFill>
              <a:highlight>
                <a:srgbClr val="444654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9" name="Google Shape;129;g1e6d7eee98a_0_2"/>
          <p:cNvSpPr txBox="1">
            <a:spLocks noGrp="1"/>
          </p:cNvSpPr>
          <p:nvPr>
            <p:ph type="title"/>
          </p:nvPr>
        </p:nvSpPr>
        <p:spPr>
          <a:xfrm>
            <a:off x="918050" y="847450"/>
            <a:ext cx="6621900" cy="5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90"/>
              <a:buNone/>
            </a:pPr>
            <a:r>
              <a:rPr lang="el" sz="2000"/>
              <a:t>Βέλτιστες πρακτικές για την εκπαίδευση</a:t>
            </a:r>
            <a:endParaRPr sz="2000"/>
          </a:p>
        </p:txBody>
      </p:sp>
      <p:sp>
        <p:nvSpPr>
          <p:cNvPr id="131" name="Google Shape;131;g1e6d7eee98a_0_2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e6d7eee98a_0_18"/>
          <p:cNvSpPr txBox="1">
            <a:spLocks noGrp="1"/>
          </p:cNvSpPr>
          <p:nvPr>
            <p:ph type="body" idx="1"/>
          </p:nvPr>
        </p:nvSpPr>
        <p:spPr>
          <a:xfrm>
            <a:off x="965150" y="1424775"/>
            <a:ext cx="6936600" cy="47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400" dirty="0"/>
              <a:t>Σημασία της ένταξης για άτομα με αυτισμό</a:t>
            </a:r>
            <a:endParaRPr sz="1400" dirty="0">
              <a:latin typeface="Roboto"/>
              <a:ea typeface="Roboto"/>
              <a:cs typeface="Roboto"/>
              <a:sym typeface="Roboto"/>
            </a:endParaRPr>
          </a:p>
          <a:p>
            <a:pPr marL="457200" lvl="0" indent="-311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l" sz="1200" b="0" dirty="0"/>
              <a:t>Κάθε μέλος του προσωπικού διαμορφώνει την εμπειρία του επισκέπτη.</a:t>
            </a:r>
            <a:endParaRPr sz="1200" b="0" dirty="0"/>
          </a:p>
          <a:p>
            <a:pPr marL="457200" lvl="0" indent="-3111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l" sz="1200" b="0" dirty="0"/>
              <a:t>Οι μοναδικές δυνάμεις και οι προοπτικές των αυτιστικών υπαλλήλων μπορούν να ενισχύσουν τις αλληλεπιδράσεις με τους επισκέπτες.</a:t>
            </a:r>
            <a:endParaRPr sz="1200" b="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dirty="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0" dirty="0">
              <a:solidFill>
                <a:srgbClr val="D1D5DB"/>
              </a:solidFill>
              <a:highlight>
                <a:srgbClr val="444654"/>
              </a:highlight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b="0" dirty="0"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0" dirty="0">
              <a:solidFill>
                <a:srgbClr val="D1D5DB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lnSpc>
                <a:spcPct val="15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b="0" dirty="0">
              <a:solidFill>
                <a:srgbClr val="D1D5DB"/>
              </a:solidFill>
              <a:highlight>
                <a:srgbClr val="444654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7" name="Google Shape;137;g1e6d7eee98a_0_18"/>
          <p:cNvSpPr txBox="1">
            <a:spLocks noGrp="1"/>
          </p:cNvSpPr>
          <p:nvPr>
            <p:ph type="title"/>
          </p:nvPr>
        </p:nvSpPr>
        <p:spPr>
          <a:xfrm>
            <a:off x="918050" y="847450"/>
            <a:ext cx="6621900" cy="5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790"/>
              <a:buNone/>
            </a:pPr>
            <a:r>
              <a:rPr lang="el-GR" sz="2000" dirty="0" err="1"/>
              <a:t>Μον</a:t>
            </a:r>
            <a:r>
              <a:rPr lang="en-US" sz="2000" dirty="0" err="1"/>
              <a:t>ά</a:t>
            </a:r>
            <a:r>
              <a:rPr lang="el-GR" sz="2000" dirty="0"/>
              <a:t>δα</a:t>
            </a:r>
            <a:r>
              <a:rPr lang="el" sz="2000" dirty="0"/>
              <a:t> 2 - Κοινωνική Ένταξη στη Φιλοξενία</a:t>
            </a:r>
            <a:endParaRPr sz="2000" dirty="0"/>
          </a:p>
        </p:txBody>
      </p:sp>
      <p:sp>
        <p:nvSpPr>
          <p:cNvPr id="139" name="Google Shape;139;g1e6d7eee98a_0_18"/>
          <p:cNvSpPr/>
          <p:nvPr/>
        </p:nvSpPr>
        <p:spPr>
          <a:xfrm>
            <a:off x="3201228" y="62250"/>
            <a:ext cx="3219600" cy="3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Ενότητα </a:t>
            </a:r>
            <a:r>
              <a:rPr lang="el" sz="1200" b="1">
                <a:solidFill>
                  <a:srgbClr val="002060"/>
                </a:solidFill>
              </a:rPr>
              <a:t>4 </a:t>
            </a:r>
            <a:r>
              <a:rPr lang="el" sz="12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l" sz="1200" b="1">
                <a:solidFill>
                  <a:srgbClr val="002060"/>
                </a:solidFill>
              </a:rPr>
              <a:t>Διαχείριση υποστήριξης</a:t>
            </a:r>
            <a:endParaRPr sz="1200" b="1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4" y="4768850"/>
            <a:ext cx="1121410" cy="22310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1130</Words>
  <Application>Microsoft Macintosh PowerPoint</Application>
  <PresentationFormat>On-screen Show (16:9)</PresentationFormat>
  <Paragraphs>206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Comfortaa</vt:lpstr>
      <vt:lpstr>Roboto</vt:lpstr>
      <vt:lpstr>Calibri</vt:lpstr>
      <vt:lpstr>Comfortaa Medium</vt:lpstr>
      <vt:lpstr>Simple Light</vt:lpstr>
      <vt:lpstr>PowerPoint Presentation</vt:lpstr>
      <vt:lpstr>PowerPoint Presentation</vt:lpstr>
      <vt:lpstr>PowerPoint Presentation</vt:lpstr>
      <vt:lpstr>PowerPoint Presentation</vt:lpstr>
      <vt:lpstr>Οι προκλήσεις του αυτισμού στον τομέα της Φιλοξενίας</vt:lpstr>
      <vt:lpstr>Η λύση</vt:lpstr>
      <vt:lpstr>Μονάδα 1 - Ανάπτυξη Εννοιών &amp; Εφαρμογή Εκπαίδευσης</vt:lpstr>
      <vt:lpstr>Βέλτιστες πρακτικές για την εκπαίδευση</vt:lpstr>
      <vt:lpstr>Μονάδα 2 - Κοινωνική Ένταξη στη Φιλοξενία</vt:lpstr>
      <vt:lpstr>Οφέλη από τη συμπερίληψη</vt:lpstr>
      <vt:lpstr>Στρατηγικές &amp; Βήματα Δράσης για τη συμπεριληπτικότητα</vt:lpstr>
      <vt:lpstr>Στρατηγικές &amp; Βήματα Δράσης για τη συμπεριληπτικότητα</vt:lpstr>
      <vt:lpstr>Μονάδα 3 - Φιλικό προς τον Αυτισμό Εργασιακό &amp; Εκπαιδευτικό Περιβάλλον</vt:lpstr>
      <vt:lpstr>Μονάδα 4 - Αξιολόγηση ενός φιλικού προς τον αυτισμό περιβάλλοντος</vt:lpstr>
      <vt:lpstr>Μηχανισμοί Ανατροφοδότησης &amp; Συνεχής Βελτίωση</vt:lpstr>
      <vt:lpstr>Μονάδα 5 - Δεξιότητες διαχείρισης ομάδας σε φιλικές προς τον αυτισμό ομάδες </vt:lpstr>
      <vt:lpstr>Στρατηγικές για αποτελεσματική διαχείριση ομάδας</vt:lpstr>
      <vt:lpstr>Στρατηγικές για αποτελεσματική διαχείριση ομάδας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Στρατηγικές για αποτελεσματική διαχείριση ομάδας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Anastasios Kondos</cp:lastModifiedBy>
  <cp:revision>82</cp:revision>
  <dcterms:modified xsi:type="dcterms:W3CDTF">2024-06-17T14:23:58Z</dcterms:modified>
</cp:coreProperties>
</file>